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xls" ContentType="application/haansoftxls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8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9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50" r:id="rId1"/>
    <p:sldMasterId id="2147485056" r:id="rId2"/>
    <p:sldMasterId id="2147485068" r:id="rId3"/>
    <p:sldMasterId id="2147485080" r:id="rId4"/>
    <p:sldMasterId id="2147485092" r:id="rId5"/>
    <p:sldMasterId id="2147485108" r:id="rId6"/>
    <p:sldMasterId id="2147485114" r:id="rId7"/>
    <p:sldMasterId id="2147485116" r:id="rId8"/>
    <p:sldMasterId id="2147485122" r:id="rId9"/>
    <p:sldMasterId id="2147485136" r:id="rId10"/>
  </p:sldMasterIdLst>
  <p:notesMasterIdLst>
    <p:notesMasterId r:id="rId53"/>
  </p:notesMasterIdLst>
  <p:handoutMasterIdLst>
    <p:handoutMasterId r:id="rId54"/>
  </p:handoutMasterIdLst>
  <p:sldIdLst>
    <p:sldId id="792" r:id="rId11"/>
    <p:sldId id="732" r:id="rId12"/>
    <p:sldId id="733" r:id="rId13"/>
    <p:sldId id="734" r:id="rId14"/>
    <p:sldId id="735" r:id="rId15"/>
    <p:sldId id="736" r:id="rId16"/>
    <p:sldId id="737" r:id="rId17"/>
    <p:sldId id="738" r:id="rId18"/>
    <p:sldId id="823" r:id="rId19"/>
    <p:sldId id="824" r:id="rId20"/>
    <p:sldId id="846" r:id="rId21"/>
    <p:sldId id="845" r:id="rId22"/>
    <p:sldId id="832" r:id="rId23"/>
    <p:sldId id="833" r:id="rId24"/>
    <p:sldId id="835" r:id="rId25"/>
    <p:sldId id="836" r:id="rId26"/>
    <p:sldId id="837" r:id="rId27"/>
    <p:sldId id="839" r:id="rId28"/>
    <p:sldId id="840" r:id="rId29"/>
    <p:sldId id="841" r:id="rId30"/>
    <p:sldId id="843" r:id="rId31"/>
    <p:sldId id="847" r:id="rId32"/>
    <p:sldId id="848" r:id="rId33"/>
    <p:sldId id="814" r:id="rId34"/>
    <p:sldId id="815" r:id="rId35"/>
    <p:sldId id="816" r:id="rId36"/>
    <p:sldId id="817" r:id="rId37"/>
    <p:sldId id="818" r:id="rId38"/>
    <p:sldId id="819" r:id="rId39"/>
    <p:sldId id="757" r:id="rId40"/>
    <p:sldId id="760" r:id="rId41"/>
    <p:sldId id="761" r:id="rId42"/>
    <p:sldId id="825" r:id="rId43"/>
    <p:sldId id="826" r:id="rId44"/>
    <p:sldId id="827" r:id="rId45"/>
    <p:sldId id="828" r:id="rId46"/>
    <p:sldId id="829" r:id="rId47"/>
    <p:sldId id="811" r:id="rId48"/>
    <p:sldId id="812" r:id="rId49"/>
    <p:sldId id="813" r:id="rId50"/>
    <p:sldId id="810" r:id="rId51"/>
    <p:sldId id="770" r:id="rId52"/>
  </p:sldIdLst>
  <p:sldSz cx="9144000" cy="6858000" type="screen4x3"/>
  <p:notesSz cx="6797675" cy="9926638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1pPr>
    <a:lvl2pPr marL="455613" indent="1588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2pPr>
    <a:lvl3pPr marL="912813" indent="1588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3pPr>
    <a:lvl4pPr marL="1370013" indent="1588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4pPr>
    <a:lvl5pPr marL="1827213" indent="1588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224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FF"/>
    <a:srgbClr val="66CCFF"/>
    <a:srgbClr val="3399FF"/>
    <a:srgbClr val="6699FF"/>
    <a:srgbClr val="0066FF"/>
    <a:srgbClr val="0099FF"/>
    <a:srgbClr val="CC6600"/>
    <a:srgbClr val="0000FF"/>
    <a:srgbClr val="00CC99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보통 스타일 2 - 강조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밝은 스타일 3 - 강조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239" autoAdjust="0"/>
    <p:restoredTop sz="94681" autoAdjust="0"/>
  </p:normalViewPr>
  <p:slideViewPr>
    <p:cSldViewPr>
      <p:cViewPr>
        <p:scale>
          <a:sx n="100" d="100"/>
          <a:sy n="100" d="100"/>
        </p:scale>
        <p:origin x="-2280" y="-4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9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588"/>
    </p:cViewPr>
  </p:sorterViewPr>
  <p:notesViewPr>
    <p:cSldViewPr>
      <p:cViewPr>
        <p:scale>
          <a:sx n="142" d="100"/>
          <a:sy n="142" d="100"/>
        </p:scale>
        <p:origin x="-624" y="2850"/>
      </p:cViewPr>
      <p:guideLst>
        <p:guide orient="horz" pos="3127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image" Target="../media/image2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6"/>
            <a:ext cx="2942822" cy="497333"/>
          </a:xfrm>
          <a:prstGeom prst="rect">
            <a:avLst/>
          </a:prstGeom>
        </p:spPr>
        <p:txBody>
          <a:bodyPr vert="horz" lIns="90930" tIns="45465" rIns="90930" bIns="45465" rtlCol="0"/>
          <a:lstStyle>
            <a:lvl1pPr algn="l">
              <a:defRPr sz="12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51818" y="6"/>
            <a:ext cx="2944343" cy="497333"/>
          </a:xfrm>
          <a:prstGeom prst="rect">
            <a:avLst/>
          </a:prstGeom>
        </p:spPr>
        <p:txBody>
          <a:bodyPr vert="horz" lIns="90930" tIns="45465" rIns="90930" bIns="45465" rtlCol="0"/>
          <a:lstStyle>
            <a:lvl1pPr algn="r">
              <a:defRPr sz="12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fld id="{21D053CE-6E6D-42D0-9EC1-568F88C329EA}" type="datetimeFigureOut">
              <a:rPr lang="ko-KR" altLang="en-US"/>
              <a:pPr>
                <a:defRPr/>
              </a:pPr>
              <a:t>2026-03-25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427767"/>
            <a:ext cx="2942822" cy="497332"/>
          </a:xfrm>
          <a:prstGeom prst="rect">
            <a:avLst/>
          </a:prstGeom>
        </p:spPr>
        <p:txBody>
          <a:bodyPr vert="horz" lIns="90930" tIns="45465" rIns="90930" bIns="45465" rtlCol="0" anchor="b"/>
          <a:lstStyle>
            <a:lvl1pPr algn="l">
              <a:defRPr sz="12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51818" y="9427767"/>
            <a:ext cx="2944343" cy="497332"/>
          </a:xfrm>
          <a:prstGeom prst="rect">
            <a:avLst/>
          </a:prstGeom>
        </p:spPr>
        <p:txBody>
          <a:bodyPr vert="horz" lIns="90930" tIns="45465" rIns="90930" bIns="45465" rtlCol="0" anchor="b"/>
          <a:lstStyle>
            <a:lvl1pPr algn="r">
              <a:defRPr sz="12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fld id="{9F3EB870-941D-40B7-A9B4-AC66DCAF12D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11150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6"/>
            <a:ext cx="2942822" cy="49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12" tIns="45458" rIns="90912" bIns="45458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818" y="6"/>
            <a:ext cx="2944343" cy="49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12" tIns="45458" rIns="90912" bIns="45458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6125"/>
            <a:ext cx="4959350" cy="37195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0988" y="4714658"/>
            <a:ext cx="5435708" cy="4466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12" tIns="45458" rIns="90912" bIns="454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 smtClean="0"/>
              <a:t>마스터 텍스트 스타일을 편집합니다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셋째 수준</a:t>
            </a:r>
          </a:p>
          <a:p>
            <a:pPr lvl="3"/>
            <a:r>
              <a:rPr lang="ko-KR" altLang="en-US" noProof="0" smtClean="0"/>
              <a:t>넷째 수준</a:t>
            </a:r>
          </a:p>
          <a:p>
            <a:pPr lvl="4"/>
            <a:r>
              <a:rPr lang="ko-KR" altLang="en-US" noProof="0" smtClean="0"/>
              <a:t>다섯째 수준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7767"/>
            <a:ext cx="2942822" cy="497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12" tIns="45458" rIns="90912" bIns="45458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818" y="9427767"/>
            <a:ext cx="2944343" cy="497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12" tIns="45458" rIns="90912" bIns="45458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988EFE1C-2A3A-4DDF-82AB-4BC8DD77B591}" type="slidenum">
              <a:rPr lang="en-US" altLang="ko-KR"/>
              <a:pPr>
                <a:defRPr/>
              </a:pPr>
              <a:t>‹#›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9969009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5613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2813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0013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7213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4415" algn="l" defTabSz="91376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300" algn="l" defTabSz="91376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182" algn="l" defTabSz="91376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065" algn="l" defTabSz="91376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73732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889" indent="-285726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2907" indent="-228581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070" indent="-228581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232" indent="-228581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395" indent="-22858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559" indent="-22858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8722" indent="-22858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5884" indent="-22858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>
              <a:spcBef>
                <a:spcPct val="0"/>
              </a:spcBef>
            </a:pPr>
            <a:fld id="{DBE6E9A8-E635-4779-BE7A-86E0946158E0}" type="slidenum">
              <a:rPr lang="ko-KR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31</a:t>
            </a:fld>
            <a:endParaRPr lang="ko-KR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75780" name="머리글 개체 틀 3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defTabSz="949247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889" indent="-285726" defTabSz="949247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2907" indent="-228581" defTabSz="949247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070" indent="-228581" defTabSz="949247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232" indent="-228581" defTabSz="949247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395" indent="-228581" defTabSz="9492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559" indent="-228581" defTabSz="9492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8722" indent="-228581" defTabSz="9492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5884" indent="-228581" defTabSz="9492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>
              <a:spcBef>
                <a:spcPct val="0"/>
              </a:spcBef>
            </a:pPr>
            <a:endParaRPr lang="en-US" altLang="ko-KR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74756" name="머리글 개체 틀 3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defTabSz="949247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889" indent="-285726" defTabSz="949247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2907" indent="-228581" defTabSz="949247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070" indent="-228581" defTabSz="949247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232" indent="-228581" defTabSz="949247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395" indent="-228581" defTabSz="9492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559" indent="-228581" defTabSz="9492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8722" indent="-228581" defTabSz="9492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5884" indent="-228581" defTabSz="9492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>
              <a:spcBef>
                <a:spcPct val="0"/>
              </a:spcBef>
            </a:pPr>
            <a:endParaRPr lang="en-US" altLang="ko-KR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4801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889" indent="-285726" defTabSz="904801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2907" indent="-228581" defTabSz="904801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070" indent="-228581" defTabSz="904801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232" indent="-228581" defTabSz="904801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395" indent="-228581" defTabSz="9048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559" indent="-228581" defTabSz="9048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8722" indent="-228581" defTabSz="9048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5884" indent="-228581" defTabSz="9048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>
              <a:spcBef>
                <a:spcPct val="0"/>
              </a:spcBef>
            </a:pPr>
            <a:fld id="{91C057DC-7A03-4372-9CE0-01538D5ECE82}" type="slidenum">
              <a:rPr lang="en-US" altLang="ko-KR">
                <a:solidFill>
                  <a:srgbClr val="000000"/>
                </a:solidFill>
                <a:latin typeface="Times New Roman" pitchFamily="18" charset="0"/>
                <a:ea typeface="굴림" pitchFamily="50" charset="-127"/>
              </a:rPr>
              <a:pPr>
                <a:spcBef>
                  <a:spcPct val="0"/>
                </a:spcBef>
              </a:pPr>
              <a:t>4</a:t>
            </a:fld>
            <a:endParaRPr lang="en-US" altLang="ko-KR">
              <a:solidFill>
                <a:srgbClr val="000000"/>
              </a:solidFill>
              <a:latin typeface="Times New Roman" pitchFamily="18" charset="0"/>
              <a:ea typeface="굴림" pitchFamily="50" charset="-127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ko-K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5" y="547917"/>
            <a:ext cx="8863013" cy="215444"/>
          </a:xfrm>
          <a:prstGeom prst="rect">
            <a:avLst/>
          </a:prstGeom>
          <a:noFill/>
          <a:ln>
            <a:noFill/>
          </a:ln>
          <a:extLst/>
        </p:spPr>
        <p:txBody>
          <a:bodyPr lIns="54864" tIns="0" rIns="0" bIns="0" anchor="ctr">
            <a:spAutoFit/>
          </a:bodyPr>
          <a:lstStyle>
            <a:lvl1pPr eaLnBrk="0" hangingPunct="0">
              <a:tabLst>
                <a:tab pos="311150" algn="l"/>
              </a:tabLs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tabLst>
                <a:tab pos="311150" algn="l"/>
              </a:tabLs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tabLst>
                <a:tab pos="311150" algn="l"/>
              </a:tabLs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tabLst>
                <a:tab pos="311150" algn="l"/>
              </a:tabLs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tabLst>
                <a:tab pos="311150" algn="l"/>
              </a:tabLs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11150" algn="l"/>
              </a:tabLs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11150" algn="l"/>
              </a:tabLs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11150" algn="l"/>
              </a:tabLs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11150" algn="l"/>
              </a:tabLs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latinLnBrk="0" hangingPunct="1">
              <a:spcBef>
                <a:spcPct val="50000"/>
              </a:spcBef>
              <a:defRPr/>
            </a:pPr>
            <a:r>
              <a:rPr kumimoji="0" lang="ko-KR" altLang="en-GB" sz="1400" b="1" smtClean="0">
                <a:solidFill>
                  <a:srgbClr val="FFFFFF"/>
                </a:solidFill>
                <a:latin typeface="Arial" charset="0"/>
                <a:ea typeface="HY견고딕" pitchFamily="18" charset="-127"/>
              </a:rPr>
              <a:t>	</a:t>
            </a:r>
            <a:endParaRPr kumimoji="0" lang="ko-KR" altLang="en-GB" sz="1400" smtClean="0">
              <a:solidFill>
                <a:srgbClr val="FFFFFF"/>
              </a:solidFill>
              <a:latin typeface="Arial" charset="0"/>
              <a:ea typeface="HY견고딕" pitchFamily="18" charset="-127"/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0" y="1753797"/>
            <a:ext cx="9144000" cy="111189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latinLnBrk="0">
              <a:buClr>
                <a:srgbClr val="004785"/>
              </a:buClr>
              <a:buFont typeface="Wingdings" pitchFamily="2" charset="2"/>
              <a:buChar char="n"/>
              <a:defRPr/>
            </a:pPr>
            <a:endParaRPr kumimoji="0" lang="ko-KR" altLang="en-US" sz="1400">
              <a:solidFill>
                <a:srgbClr val="004785"/>
              </a:solidFill>
              <a:latin typeface="Arial" charset="0"/>
              <a:ea typeface="HY견고딕" pitchFamily="18" charset="-127"/>
            </a:endParaRPr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6489710"/>
            <a:ext cx="9144000" cy="34925"/>
          </a:xfrm>
          <a:prstGeom prst="rect">
            <a:avLst/>
          </a:prstGeom>
          <a:solidFill>
            <a:srgbClr val="6697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latinLnBrk="0">
              <a:buClr>
                <a:srgbClr val="004785"/>
              </a:buClr>
              <a:buFont typeface="Wingdings" pitchFamily="2" charset="2"/>
              <a:buChar char="n"/>
              <a:defRPr/>
            </a:pPr>
            <a:endParaRPr kumimoji="0" lang="ko-KR" altLang="en-US" sz="1400">
              <a:solidFill>
                <a:srgbClr val="004785"/>
              </a:solidFill>
              <a:latin typeface="Arial" charset="0"/>
              <a:ea typeface="HY견고딕" pitchFamily="18" charset="-127"/>
            </a:endParaRPr>
          </a:p>
        </p:txBody>
      </p:sp>
      <p:sp>
        <p:nvSpPr>
          <p:cNvPr id="43015" name="Rectangle 7"/>
          <p:cNvSpPr>
            <a:spLocks noGrp="1" noChangeArrowheads="1"/>
          </p:cNvSpPr>
          <p:nvPr>
            <p:ph type="ctrTitle"/>
          </p:nvPr>
        </p:nvSpPr>
        <p:spPr bwMode="auto">
          <a:xfrm>
            <a:off x="352430" y="1328738"/>
            <a:ext cx="8439150" cy="609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4000"/>
            </a:lvl1pPr>
          </a:lstStyle>
          <a:p>
            <a:r>
              <a:rPr lang="ko-KR" altLang="en-GB"/>
              <a:t>마스터 제목 스타일 편집</a:t>
            </a:r>
          </a:p>
        </p:txBody>
      </p:sp>
      <p:sp>
        <p:nvSpPr>
          <p:cNvPr id="43016" name="Rectangle 8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352430" y="2197100"/>
            <a:ext cx="8439150" cy="274638"/>
          </a:xfrm>
          <a:prstGeom prst="rect">
            <a:avLst/>
          </a:prstGeom>
          <a:noFill/>
          <a:ln w="12700" algn="ctr"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>
              <a:spcBef>
                <a:spcPts val="500"/>
              </a:spcBef>
              <a:defRPr sz="1800"/>
            </a:lvl1pPr>
          </a:lstStyle>
          <a:p>
            <a:r>
              <a:rPr lang="ko-KR" altLang="en-GB"/>
              <a:t>마스터 부제목 스타일 편집</a:t>
            </a:r>
          </a:p>
        </p:txBody>
      </p:sp>
      <p:sp>
        <p:nvSpPr>
          <p:cNvPr id="8" name="바닥글 개체 틀 3"/>
          <p:cNvSpPr>
            <a:spLocks noGrp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4785"/>
                </a:solidFill>
                <a:latin typeface="Arial" charset="0"/>
                <a:ea typeface="HY견고딕" pitchFamily="18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2738047"/>
            <a:ext cx="9144000" cy="828675"/>
          </a:xfrm>
          <a:prstGeom prst="rect">
            <a:avLst/>
          </a:prstGeom>
          <a:solidFill>
            <a:srgbClr val="6697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latinLnBrk="0">
              <a:buClr>
                <a:srgbClr val="004785"/>
              </a:buClr>
              <a:buFont typeface="Wingdings" pitchFamily="2" charset="2"/>
              <a:buChar char="n"/>
              <a:defRPr/>
            </a:pPr>
            <a:endParaRPr kumimoji="0" lang="ko-KR" altLang="en-US" sz="1400">
              <a:solidFill>
                <a:srgbClr val="004785"/>
              </a:solidFill>
              <a:latin typeface="Arial" charset="0"/>
              <a:ea typeface="HY견고딕" pitchFamily="18" charset="-127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5" y="547917"/>
            <a:ext cx="8863013" cy="215444"/>
          </a:xfrm>
          <a:prstGeom prst="rect">
            <a:avLst/>
          </a:prstGeom>
          <a:noFill/>
          <a:ln>
            <a:noFill/>
          </a:ln>
          <a:extLst/>
        </p:spPr>
        <p:txBody>
          <a:bodyPr lIns="54864" tIns="0" rIns="0" bIns="0" anchor="ctr">
            <a:spAutoFit/>
          </a:bodyPr>
          <a:lstStyle>
            <a:lvl1pPr eaLnBrk="0" hangingPunct="0">
              <a:tabLst>
                <a:tab pos="311150" algn="l"/>
              </a:tabLs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tabLst>
                <a:tab pos="311150" algn="l"/>
              </a:tabLs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tabLst>
                <a:tab pos="311150" algn="l"/>
              </a:tabLs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tabLst>
                <a:tab pos="311150" algn="l"/>
              </a:tabLs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tabLst>
                <a:tab pos="311150" algn="l"/>
              </a:tabLs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11150" algn="l"/>
              </a:tabLs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11150" algn="l"/>
              </a:tabLs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11150" algn="l"/>
              </a:tabLs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11150" algn="l"/>
              </a:tabLs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latinLnBrk="0" hangingPunct="1">
              <a:spcBef>
                <a:spcPct val="50000"/>
              </a:spcBef>
              <a:defRPr/>
            </a:pPr>
            <a:r>
              <a:rPr kumimoji="0" lang="ko-KR" altLang="en-GB" sz="1400" b="1" smtClean="0">
                <a:solidFill>
                  <a:srgbClr val="FFFFFF"/>
                </a:solidFill>
                <a:latin typeface="Arial" charset="0"/>
                <a:ea typeface="HY견고딕" pitchFamily="18" charset="-127"/>
              </a:rPr>
              <a:t>	</a:t>
            </a:r>
            <a:endParaRPr kumimoji="0" lang="ko-KR" altLang="en-GB" sz="1400" smtClean="0">
              <a:solidFill>
                <a:srgbClr val="FFFFFF"/>
              </a:solidFill>
              <a:latin typeface="Arial" charset="0"/>
              <a:ea typeface="HY견고딕" pitchFamily="18" charset="-127"/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0" y="1753797"/>
            <a:ext cx="9144000" cy="111189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latinLnBrk="0">
              <a:buClr>
                <a:srgbClr val="004785"/>
              </a:buClr>
              <a:buFont typeface="Wingdings" pitchFamily="2" charset="2"/>
              <a:buChar char="n"/>
              <a:defRPr/>
            </a:pPr>
            <a:endParaRPr kumimoji="0" lang="ko-KR" altLang="en-US" sz="1400">
              <a:solidFill>
                <a:srgbClr val="004785"/>
              </a:solidFill>
              <a:latin typeface="Arial" charset="0"/>
              <a:ea typeface="HY견고딕" pitchFamily="18" charset="-127"/>
            </a:endParaRPr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6489710"/>
            <a:ext cx="9144000" cy="34925"/>
          </a:xfrm>
          <a:prstGeom prst="rect">
            <a:avLst/>
          </a:prstGeom>
          <a:solidFill>
            <a:srgbClr val="6697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latinLnBrk="0">
              <a:buClr>
                <a:srgbClr val="004785"/>
              </a:buClr>
              <a:buFont typeface="Wingdings" pitchFamily="2" charset="2"/>
              <a:buChar char="n"/>
              <a:defRPr/>
            </a:pPr>
            <a:endParaRPr kumimoji="0" lang="ko-KR" altLang="en-US" sz="1400">
              <a:solidFill>
                <a:srgbClr val="004785"/>
              </a:solidFill>
              <a:latin typeface="Arial" charset="0"/>
              <a:ea typeface="HY견고딕" pitchFamily="18" charset="-127"/>
            </a:endParaRPr>
          </a:p>
        </p:txBody>
      </p:sp>
      <p:sp>
        <p:nvSpPr>
          <p:cNvPr id="43015" name="Rectangle 7"/>
          <p:cNvSpPr>
            <a:spLocks noGrp="1" noChangeArrowheads="1"/>
          </p:cNvSpPr>
          <p:nvPr>
            <p:ph type="ctrTitle"/>
          </p:nvPr>
        </p:nvSpPr>
        <p:spPr bwMode="auto">
          <a:xfrm>
            <a:off x="352430" y="1328738"/>
            <a:ext cx="8439150" cy="609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4000"/>
            </a:lvl1pPr>
          </a:lstStyle>
          <a:p>
            <a:r>
              <a:rPr lang="ko-KR" altLang="en-GB"/>
              <a:t>마스터 제목 스타일 편집</a:t>
            </a:r>
          </a:p>
        </p:txBody>
      </p:sp>
      <p:sp>
        <p:nvSpPr>
          <p:cNvPr id="43016" name="Rectangle 8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352430" y="2197100"/>
            <a:ext cx="8439150" cy="274638"/>
          </a:xfrm>
          <a:prstGeom prst="rect">
            <a:avLst/>
          </a:prstGeom>
          <a:noFill/>
          <a:ln w="12700" algn="ctr"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>
              <a:spcBef>
                <a:spcPts val="500"/>
              </a:spcBef>
              <a:defRPr sz="1800"/>
            </a:lvl1pPr>
          </a:lstStyle>
          <a:p>
            <a:r>
              <a:rPr lang="ko-KR" altLang="en-GB"/>
              <a:t>마스터 부제목 스타일 편집</a:t>
            </a:r>
          </a:p>
        </p:txBody>
      </p:sp>
      <p:sp>
        <p:nvSpPr>
          <p:cNvPr id="8" name="바닥글 개체 틀 3"/>
          <p:cNvSpPr>
            <a:spLocks noGrp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4785"/>
                </a:solidFill>
                <a:latin typeface="Arial" charset="0"/>
                <a:ea typeface="HY견고딕" pitchFamily="18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1" y="27306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dirty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5" y="576492"/>
            <a:ext cx="8863013" cy="21544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54864" tIns="0" rIns="0" bIns="0" anchor="ctr">
            <a:spAutoFit/>
          </a:bodyPr>
          <a:lstStyle/>
          <a:p>
            <a:pPr latinLnBrk="0">
              <a:spcBef>
                <a:spcPct val="50000"/>
              </a:spcBef>
              <a:tabLst>
                <a:tab pos="311150" algn="l"/>
              </a:tabLst>
              <a:defRPr/>
            </a:pPr>
            <a:r>
              <a:rPr kumimoji="0" lang="ko-KR" altLang="en-GB" sz="1400" b="1" dirty="0">
                <a:solidFill>
                  <a:srgbClr val="FFFFFF"/>
                </a:solidFill>
                <a:latin typeface="Arial" charset="0"/>
                <a:ea typeface="HY견고딕" pitchFamily="18" charset="-127"/>
              </a:rPr>
              <a:t>	</a:t>
            </a:r>
            <a:endParaRPr kumimoji="0" lang="ko-KR" altLang="en-GB" sz="1400" dirty="0">
              <a:solidFill>
                <a:srgbClr val="FFFFFF"/>
              </a:solidFill>
              <a:latin typeface="Arial" charset="0"/>
              <a:ea typeface="HY견고딕" pitchFamily="18" charset="-127"/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0" y="10"/>
            <a:ext cx="9144000" cy="124777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latinLnBrk="0">
              <a:buClr>
                <a:srgbClr val="004785"/>
              </a:buClr>
              <a:buFont typeface="Wingdings" pitchFamily="2" charset="2"/>
              <a:buChar char="n"/>
              <a:defRPr/>
            </a:pPr>
            <a:endParaRPr kumimoji="0" lang="ko-KR" altLang="en-US" sz="1400" dirty="0">
              <a:solidFill>
                <a:srgbClr val="004785"/>
              </a:solidFill>
              <a:latin typeface="Arial" pitchFamily="34" charset="0"/>
              <a:ea typeface="HY견고딕" pitchFamily="18" charset="-127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1247775"/>
            <a:ext cx="9144000" cy="762000"/>
          </a:xfrm>
          <a:prstGeom prst="rect">
            <a:avLst/>
          </a:prstGeom>
          <a:solidFill>
            <a:srgbClr val="6697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latinLnBrk="0">
              <a:buClr>
                <a:srgbClr val="004785"/>
              </a:buClr>
              <a:buFont typeface="Wingdings" pitchFamily="2" charset="2"/>
              <a:buChar char="n"/>
              <a:defRPr/>
            </a:pPr>
            <a:endParaRPr kumimoji="0" lang="ko-KR" altLang="en-US" sz="1400" dirty="0">
              <a:solidFill>
                <a:srgbClr val="004785"/>
              </a:solidFill>
              <a:latin typeface="Arial" pitchFamily="34" charset="0"/>
              <a:ea typeface="HY견고딕" pitchFamily="18" charset="-127"/>
            </a:endParaRPr>
          </a:p>
        </p:txBody>
      </p:sp>
      <p:sp>
        <p:nvSpPr>
          <p:cNvPr id="43015" name="Rectangle 7"/>
          <p:cNvSpPr>
            <a:spLocks noGrp="1" noChangeArrowheads="1"/>
          </p:cNvSpPr>
          <p:nvPr>
            <p:ph type="ctrTitle"/>
          </p:nvPr>
        </p:nvSpPr>
        <p:spPr bwMode="auto">
          <a:xfrm>
            <a:off x="352430" y="1328738"/>
            <a:ext cx="8439150" cy="609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4000"/>
            </a:lvl1pPr>
          </a:lstStyle>
          <a:p>
            <a:r>
              <a:rPr lang="ko-KR" altLang="en-GB"/>
              <a:t>마스터 제목 스타일 편집</a:t>
            </a:r>
          </a:p>
        </p:txBody>
      </p:sp>
      <p:sp>
        <p:nvSpPr>
          <p:cNvPr id="43016" name="Rectangle 8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352430" y="2197100"/>
            <a:ext cx="8439150" cy="274638"/>
          </a:xfrm>
          <a:prstGeom prst="rect">
            <a:avLst/>
          </a:prstGeom>
          <a:noFill/>
          <a:ln w="12700" algn="ctr"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>
              <a:spcBef>
                <a:spcPts val="500"/>
              </a:spcBef>
              <a:defRPr sz="1800"/>
            </a:lvl1pPr>
          </a:lstStyle>
          <a:p>
            <a:r>
              <a:rPr lang="ko-KR" altLang="en-GB"/>
              <a:t>마스터 부제목 스타일 편집</a:t>
            </a:r>
          </a:p>
        </p:txBody>
      </p:sp>
      <p:sp>
        <p:nvSpPr>
          <p:cNvPr id="7" name="바닥글 개체 틀 3"/>
          <p:cNvSpPr>
            <a:spLocks noGrp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4785"/>
                </a:solidFill>
                <a:latin typeface="Arial" charset="0"/>
                <a:ea typeface="HY견고딕" pitchFamily="18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329542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92892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30942022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556470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059274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632111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5964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1" y="27306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13603497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dirty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5321153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440270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988158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5" y="576492"/>
            <a:ext cx="8863013" cy="21544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54864" tIns="0" rIns="0" bIns="0" anchor="ctr">
            <a:spAutoFit/>
          </a:bodyPr>
          <a:lstStyle/>
          <a:p>
            <a:pPr latinLnBrk="0">
              <a:spcBef>
                <a:spcPct val="50000"/>
              </a:spcBef>
              <a:tabLst>
                <a:tab pos="311150" algn="l"/>
              </a:tabLst>
              <a:defRPr/>
            </a:pPr>
            <a:r>
              <a:rPr kumimoji="0" lang="ko-KR" altLang="en-GB" sz="1400" b="1" dirty="0">
                <a:solidFill>
                  <a:srgbClr val="FFFFFF"/>
                </a:solidFill>
                <a:latin typeface="Arial" charset="0"/>
                <a:ea typeface="HY견고딕" pitchFamily="18" charset="-127"/>
              </a:rPr>
              <a:t>	</a:t>
            </a:r>
            <a:endParaRPr kumimoji="0" lang="ko-KR" altLang="en-GB" sz="1400" dirty="0">
              <a:solidFill>
                <a:srgbClr val="FFFFFF"/>
              </a:solidFill>
              <a:latin typeface="Arial" charset="0"/>
              <a:ea typeface="HY견고딕" pitchFamily="18" charset="-127"/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0" y="10"/>
            <a:ext cx="9144000" cy="124777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latinLnBrk="0">
              <a:buClr>
                <a:srgbClr val="004785"/>
              </a:buClr>
              <a:buFont typeface="Wingdings" pitchFamily="2" charset="2"/>
              <a:buChar char="n"/>
              <a:defRPr/>
            </a:pPr>
            <a:endParaRPr kumimoji="0" lang="ko-KR" altLang="en-US" sz="1400" dirty="0">
              <a:solidFill>
                <a:srgbClr val="004785"/>
              </a:solidFill>
              <a:latin typeface="Arial" pitchFamily="34" charset="0"/>
              <a:ea typeface="HY견고딕" pitchFamily="18" charset="-127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1247775"/>
            <a:ext cx="9144000" cy="762000"/>
          </a:xfrm>
          <a:prstGeom prst="rect">
            <a:avLst/>
          </a:prstGeom>
          <a:solidFill>
            <a:srgbClr val="6697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latinLnBrk="0">
              <a:buClr>
                <a:srgbClr val="004785"/>
              </a:buClr>
              <a:buFont typeface="Wingdings" pitchFamily="2" charset="2"/>
              <a:buChar char="n"/>
              <a:defRPr/>
            </a:pPr>
            <a:endParaRPr kumimoji="0" lang="ko-KR" altLang="en-US" sz="1400" dirty="0">
              <a:solidFill>
                <a:srgbClr val="004785"/>
              </a:solidFill>
              <a:latin typeface="Arial" pitchFamily="34" charset="0"/>
              <a:ea typeface="HY견고딕" pitchFamily="18" charset="-127"/>
            </a:endParaRPr>
          </a:p>
        </p:txBody>
      </p:sp>
      <p:sp>
        <p:nvSpPr>
          <p:cNvPr id="43015" name="Rectangle 7"/>
          <p:cNvSpPr>
            <a:spLocks noGrp="1" noChangeArrowheads="1"/>
          </p:cNvSpPr>
          <p:nvPr>
            <p:ph type="ctrTitle"/>
          </p:nvPr>
        </p:nvSpPr>
        <p:spPr bwMode="auto">
          <a:xfrm>
            <a:off x="352430" y="1328738"/>
            <a:ext cx="8439150" cy="609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4000"/>
            </a:lvl1pPr>
          </a:lstStyle>
          <a:p>
            <a:r>
              <a:rPr lang="ko-KR" altLang="en-GB"/>
              <a:t>마스터 제목 스타일 편집</a:t>
            </a:r>
          </a:p>
        </p:txBody>
      </p:sp>
      <p:sp>
        <p:nvSpPr>
          <p:cNvPr id="43016" name="Rectangle 8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352430" y="2197100"/>
            <a:ext cx="8439150" cy="274638"/>
          </a:xfrm>
          <a:prstGeom prst="rect">
            <a:avLst/>
          </a:prstGeom>
          <a:noFill/>
          <a:ln w="12700" algn="ctr"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>
              <a:spcBef>
                <a:spcPts val="500"/>
              </a:spcBef>
              <a:defRPr sz="1800"/>
            </a:lvl1pPr>
          </a:lstStyle>
          <a:p>
            <a:r>
              <a:rPr lang="ko-KR" altLang="en-GB"/>
              <a:t>마스터 부제목 스타일 편집</a:t>
            </a:r>
          </a:p>
        </p:txBody>
      </p:sp>
      <p:sp>
        <p:nvSpPr>
          <p:cNvPr id="7" name="바닥글 개체 틀 3"/>
          <p:cNvSpPr>
            <a:spLocks noGrp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4785"/>
                </a:solidFill>
                <a:latin typeface="Arial" charset="0"/>
                <a:ea typeface="HY견고딕" pitchFamily="18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484089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586347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37461767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16869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522874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50478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28303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1" y="27306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12184858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dirty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30953702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767281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513054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0942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1299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0101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266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40794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0585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57202" y="6356351"/>
            <a:ext cx="2133600" cy="365126"/>
          </a:xfrm>
          <a:prstGeom prst="rect">
            <a:avLst/>
          </a:prstGeom>
        </p:spPr>
        <p:txBody>
          <a:bodyPr lIns="87239" tIns="43620" rIns="87239" bIns="43620"/>
          <a:lstStyle/>
          <a:p>
            <a:pPr defTabSz="914149"/>
            <a:fld id="{0C4947BF-E266-49F1-A7AC-E56585804CFA}" type="datetimeFigureOut">
              <a:rPr lang="ko-KR" altLang="en-US" smtClean="0">
                <a:solidFill>
                  <a:prstClr val="black"/>
                </a:solidFill>
              </a:rPr>
              <a:pPr defTabSz="914149"/>
              <a:t>2026-03-25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124203" y="6356351"/>
            <a:ext cx="2895600" cy="365126"/>
          </a:xfrm>
          <a:prstGeom prst="rect">
            <a:avLst/>
          </a:prstGeom>
        </p:spPr>
        <p:txBody>
          <a:bodyPr lIns="87239" tIns="43620" rIns="87239" bIns="43620"/>
          <a:lstStyle/>
          <a:p>
            <a:pPr defTabSz="914149"/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553201" y="6356351"/>
            <a:ext cx="2133600" cy="365126"/>
          </a:xfrm>
          <a:prstGeom prst="rect">
            <a:avLst/>
          </a:prstGeom>
        </p:spPr>
        <p:txBody>
          <a:bodyPr lIns="87239" tIns="43620" rIns="87239" bIns="43620"/>
          <a:lstStyle/>
          <a:p>
            <a:pPr defTabSz="914149"/>
            <a:fld id="{3E8ADAB5-ABEE-4DA1-B63F-CF8825ECF6E3}" type="slidenum">
              <a:rPr lang="ko-KR" altLang="en-US" smtClean="0">
                <a:solidFill>
                  <a:prstClr val="black"/>
                </a:solidFill>
              </a:rPr>
              <a:pPr defTabSz="914149"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730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2894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79713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3760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8154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본문 흑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 descr="Logo_kr.jpg"/>
          <p:cNvPicPr>
            <a:picLocks noChangeAspect="1"/>
          </p:cNvPicPr>
          <p:nvPr userDrawn="1"/>
        </p:nvPicPr>
        <p:blipFill>
          <a:blip r:embed="rId2" cstate="print"/>
          <a:srcRect r="59846"/>
          <a:stretch>
            <a:fillRect/>
          </a:stretch>
        </p:blipFill>
        <p:spPr>
          <a:xfrm>
            <a:off x="152115" y="6640727"/>
            <a:ext cx="371214" cy="180195"/>
          </a:xfrm>
          <a:prstGeom prst="rect">
            <a:avLst/>
          </a:prstGeom>
          <a:ln w="3175">
            <a:noFill/>
          </a:ln>
        </p:spPr>
      </p:pic>
      <p:sp>
        <p:nvSpPr>
          <p:cNvPr id="8" name="TextBox 7"/>
          <p:cNvSpPr txBox="1"/>
          <p:nvPr userDrawn="1"/>
        </p:nvSpPr>
        <p:spPr>
          <a:xfrm>
            <a:off x="5768826" y="345661"/>
            <a:ext cx="3375174" cy="312878"/>
          </a:xfrm>
          <a:prstGeom prst="rect">
            <a:avLst/>
          </a:prstGeom>
          <a:noFill/>
        </p:spPr>
        <p:txBody>
          <a:bodyPr wrap="square" lIns="81250" tIns="40626" rIns="81250" bIns="40626" rtlCol="0">
            <a:spAutoFit/>
          </a:bodyPr>
          <a:lstStyle/>
          <a:p>
            <a:pPr algn="r" defTabSz="914149"/>
            <a:r>
              <a:rPr lang="ko-KR" altLang="en-US" sz="1500" b="1" dirty="0" smtClean="0">
                <a:solidFill>
                  <a:prstClr val="white"/>
                </a:solidFill>
                <a:latin typeface="맑은 고딕"/>
                <a:ea typeface="맑은 고딕"/>
              </a:rPr>
              <a:t>삼성</a:t>
            </a:r>
            <a:r>
              <a:rPr lang="en-US" altLang="ko-KR" sz="1500" b="1" dirty="0" smtClean="0">
                <a:solidFill>
                  <a:prstClr val="white"/>
                </a:solidFill>
                <a:latin typeface="맑은 고딕"/>
                <a:ea typeface="맑은 고딕"/>
              </a:rPr>
              <a:t>SDI </a:t>
            </a:r>
            <a:r>
              <a:rPr lang="ko-KR" altLang="en-US" sz="1500" b="1" dirty="0" smtClean="0">
                <a:solidFill>
                  <a:prstClr val="white"/>
                </a:solidFill>
                <a:latin typeface="맑은 고딕"/>
                <a:ea typeface="맑은 고딕"/>
              </a:rPr>
              <a:t> </a:t>
            </a:r>
            <a:r>
              <a:rPr lang="en-US" altLang="ko-KR" sz="1500" b="1" dirty="0" smtClean="0">
                <a:solidFill>
                  <a:prstClr val="white"/>
                </a:solidFill>
                <a:latin typeface="맑은 고딕"/>
                <a:ea typeface="맑은 고딕"/>
              </a:rPr>
              <a:t>A PROJECT</a:t>
            </a:r>
            <a:endParaRPr lang="ko-KR" altLang="en-US" sz="1500" b="1" dirty="0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2983817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8" y="555637"/>
            <a:ext cx="8863013" cy="200055"/>
          </a:xfrm>
          <a:prstGeom prst="rect">
            <a:avLst/>
          </a:prstGeom>
          <a:noFill/>
          <a:ln>
            <a:noFill/>
          </a:ln>
          <a:extLst/>
        </p:spPr>
        <p:txBody>
          <a:bodyPr lIns="52343" tIns="0" rIns="0" bIns="0" anchor="ctr">
            <a:spAutoFit/>
          </a:bodyPr>
          <a:lstStyle>
            <a:lvl1pPr eaLnBrk="0" hangingPunct="0">
              <a:tabLst>
                <a:tab pos="311150" algn="l"/>
              </a:tabLs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tabLst>
                <a:tab pos="311150" algn="l"/>
              </a:tabLs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tabLst>
                <a:tab pos="311150" algn="l"/>
              </a:tabLs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tabLst>
                <a:tab pos="311150" algn="l"/>
              </a:tabLs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tabLst>
                <a:tab pos="311150" algn="l"/>
              </a:tabLs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11150" algn="l"/>
              </a:tabLs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11150" algn="l"/>
              </a:tabLs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11150" algn="l"/>
              </a:tabLs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11150" algn="l"/>
              </a:tabLs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defTabSz="914149" eaLnBrk="1" latinLnBrk="0" hangingPunct="1">
              <a:spcBef>
                <a:spcPct val="50000"/>
              </a:spcBef>
              <a:defRPr/>
            </a:pPr>
            <a:r>
              <a:rPr kumimoji="0" lang="ko-KR" altLang="en-GB" sz="1300" b="1" dirty="0" smtClean="0">
                <a:solidFill>
                  <a:srgbClr val="FFFFFF"/>
                </a:solidFill>
                <a:latin typeface="Arial" charset="0"/>
                <a:ea typeface="HY견고딕" pitchFamily="18" charset="-127"/>
              </a:rPr>
              <a:t>	</a:t>
            </a:r>
            <a:endParaRPr kumimoji="0" lang="ko-KR" altLang="en-GB" sz="1300" dirty="0" smtClean="0">
              <a:solidFill>
                <a:srgbClr val="FFFFFF"/>
              </a:solidFill>
              <a:latin typeface="Arial" charset="0"/>
              <a:ea typeface="HY견고딕" pitchFamily="18" charset="-127"/>
            </a:endParaRPr>
          </a:p>
        </p:txBody>
      </p:sp>
      <p:cxnSp>
        <p:nvCxnSpPr>
          <p:cNvPr id="5" name="직선 연결선 4">
            <a:extLst>
              <a:ext uri="{FF2B5EF4-FFF2-40B4-BE49-F238E27FC236}">
                <a16:creationId xmlns="" xmlns:a16="http://schemas.microsoft.com/office/drawing/2014/main" id="{ACD39588-F361-1F6B-4189-D952530637CB}"/>
              </a:ext>
            </a:extLst>
          </p:cNvPr>
          <p:cNvCxnSpPr>
            <a:cxnSpLocks/>
          </p:cNvCxnSpPr>
          <p:nvPr userDrawn="1"/>
        </p:nvCxnSpPr>
        <p:spPr>
          <a:xfrm>
            <a:off x="-36512" y="6494359"/>
            <a:ext cx="9144000" cy="0"/>
          </a:xfrm>
          <a:prstGeom prst="line">
            <a:avLst/>
          </a:prstGeom>
          <a:noFill/>
          <a:ln w="12700" cap="flat" cmpd="sng" algn="ctr">
            <a:solidFill>
              <a:srgbClr val="007049"/>
            </a:solidFill>
            <a:prstDash val="solid"/>
          </a:ln>
          <a:effectLst/>
        </p:spPr>
      </p:cxnSp>
      <p:pic>
        <p:nvPicPr>
          <p:cNvPr id="6" name="그림 71" descr="C:\Users\jujj\Documents\하이웍스 받은파일\00_글로벌이엔지\02_02_(Logo &amp; Text)+Global Eng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14960" y="6535552"/>
            <a:ext cx="1155398" cy="223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그림 8">
            <a:extLst>
              <a:ext uri="{FF2B5EF4-FFF2-40B4-BE49-F238E27FC236}">
                <a16:creationId xmlns="" xmlns:a16="http://schemas.microsoft.com/office/drawing/2014/main" id="{94FBA7AB-E9D9-EAF5-41A1-2BBB7A0C54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1" y="6535552"/>
            <a:ext cx="1020583" cy="34764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5770212" y="313583"/>
            <a:ext cx="3373801" cy="297489"/>
          </a:xfrm>
          <a:prstGeom prst="rect">
            <a:avLst/>
          </a:prstGeom>
          <a:noFill/>
        </p:spPr>
        <p:txBody>
          <a:bodyPr wrap="square" lIns="81250" tIns="40626" rIns="81250" bIns="40626" rtlCol="0">
            <a:spAutoFit/>
          </a:bodyPr>
          <a:lstStyle/>
          <a:p>
            <a:pPr algn="ctr" defTabSz="914149"/>
            <a:r>
              <a:rPr lang="en-US" altLang="ko-KR" sz="1400" b="1" dirty="0" smtClean="0">
                <a:solidFill>
                  <a:prstClr val="white"/>
                </a:solidFill>
                <a:latin typeface="맑은 고딕"/>
                <a:ea typeface="맑은 고딕"/>
              </a:rPr>
              <a:t>PSPC </a:t>
            </a:r>
            <a:r>
              <a:rPr lang="ko-KR" altLang="en-US" sz="1400" b="1" dirty="0" smtClean="0">
                <a:solidFill>
                  <a:prstClr val="white"/>
                </a:solidFill>
                <a:latin typeface="맑은 고딕"/>
                <a:ea typeface="맑은 고딕"/>
              </a:rPr>
              <a:t>증설공사 설계 수행 제안서</a:t>
            </a:r>
            <a:endParaRPr lang="ko-KR" altLang="en-US" sz="1400" b="1" dirty="0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11" name="직사각형 8"/>
          <p:cNvSpPr>
            <a:spLocks noChangeArrowheads="1"/>
          </p:cNvSpPr>
          <p:nvPr userDrawn="1"/>
        </p:nvSpPr>
        <p:spPr bwMode="auto">
          <a:xfrm>
            <a:off x="7024584" y="234798"/>
            <a:ext cx="2082904" cy="313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7966" tIns="63983" rIns="127966" bIns="63983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defTabSz="91414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dirty="0" smtClean="0">
                <a:solidFill>
                  <a:srgbClr val="006600"/>
                </a:solidFill>
                <a:latin typeface="Arial Black" pitchFamily="34" charset="0"/>
                <a:cs typeface="Arial" charset="0"/>
              </a:rPr>
              <a:t>HANA LPN2 PROJECT </a:t>
            </a:r>
            <a:endParaRPr lang="ko-KR" altLang="en-US" sz="1200" dirty="0" smtClean="0">
              <a:solidFill>
                <a:srgbClr val="006600"/>
              </a:solidFill>
              <a:latin typeface="Arial Black" pitchFamily="34" charset="0"/>
              <a:cs typeface="Arial" charset="0"/>
            </a:endParaRPr>
          </a:p>
        </p:txBody>
      </p:sp>
      <p:grpSp>
        <p:nvGrpSpPr>
          <p:cNvPr id="12" name="그룹 11"/>
          <p:cNvGrpSpPr/>
          <p:nvPr userDrawn="1"/>
        </p:nvGrpSpPr>
        <p:grpSpPr>
          <a:xfrm>
            <a:off x="21337" y="500503"/>
            <a:ext cx="9149338" cy="48197"/>
            <a:chOff x="-5339" y="701559"/>
            <a:chExt cx="9149338" cy="48197"/>
          </a:xfrm>
        </p:grpSpPr>
        <p:sp>
          <p:nvSpPr>
            <p:cNvPr id="13" name="직사각형 12"/>
            <p:cNvSpPr/>
            <p:nvPr userDrawn="1"/>
          </p:nvSpPr>
          <p:spPr>
            <a:xfrm>
              <a:off x="6096590" y="702511"/>
              <a:ext cx="3047409" cy="4571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40"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직사각형 13"/>
            <p:cNvSpPr/>
            <p:nvPr userDrawn="1"/>
          </p:nvSpPr>
          <p:spPr>
            <a:xfrm>
              <a:off x="-5339" y="701559"/>
              <a:ext cx="1188000" cy="468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40"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사다리꼴 14"/>
            <p:cNvSpPr/>
            <p:nvPr userDrawn="1"/>
          </p:nvSpPr>
          <p:spPr>
            <a:xfrm>
              <a:off x="1150302" y="701559"/>
              <a:ext cx="1800000" cy="46800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40"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사다리꼴 15"/>
            <p:cNvSpPr/>
            <p:nvPr userDrawn="1"/>
          </p:nvSpPr>
          <p:spPr>
            <a:xfrm rot="10800000">
              <a:off x="2915816" y="702955"/>
              <a:ext cx="1980000" cy="46801"/>
            </a:xfrm>
            <a:prstGeom prst="trapezoid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40"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사다리꼴 16"/>
            <p:cNvSpPr/>
            <p:nvPr userDrawn="1"/>
          </p:nvSpPr>
          <p:spPr>
            <a:xfrm>
              <a:off x="4860032" y="702952"/>
              <a:ext cx="1260000" cy="46800"/>
            </a:xfrm>
            <a:prstGeom prst="trapezoid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40"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그룹 17"/>
          <p:cNvGrpSpPr/>
          <p:nvPr userDrawn="1"/>
        </p:nvGrpSpPr>
        <p:grpSpPr>
          <a:xfrm>
            <a:off x="-9840" y="0"/>
            <a:ext cx="915784" cy="512401"/>
            <a:chOff x="0" y="0"/>
            <a:chExt cx="990600" cy="701040"/>
          </a:xfrm>
        </p:grpSpPr>
        <p:sp>
          <p:nvSpPr>
            <p:cNvPr id="19" name="직사각형 18"/>
            <p:cNvSpPr/>
            <p:nvPr userDrawn="1"/>
          </p:nvSpPr>
          <p:spPr>
            <a:xfrm>
              <a:off x="0" y="0"/>
              <a:ext cx="702000" cy="70104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40"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직각 삼각형 19"/>
            <p:cNvSpPr/>
            <p:nvPr userDrawn="1"/>
          </p:nvSpPr>
          <p:spPr>
            <a:xfrm rot="10800000" flipH="1">
              <a:off x="700079" y="0"/>
              <a:ext cx="290521" cy="701040"/>
            </a:xfrm>
            <a:prstGeom prst="rt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40"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7152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직선 연결선 6">
            <a:extLst>
              <a:ext uri="{FF2B5EF4-FFF2-40B4-BE49-F238E27FC236}">
                <a16:creationId xmlns="" xmlns:a16="http://schemas.microsoft.com/office/drawing/2014/main" id="{ACD39588-F361-1F6B-4189-D952530637CB}"/>
              </a:ext>
            </a:extLst>
          </p:cNvPr>
          <p:cNvCxnSpPr>
            <a:cxnSpLocks/>
          </p:cNvCxnSpPr>
          <p:nvPr userDrawn="1"/>
        </p:nvCxnSpPr>
        <p:spPr>
          <a:xfrm>
            <a:off x="-36512" y="6494359"/>
            <a:ext cx="9144000" cy="0"/>
          </a:xfrm>
          <a:prstGeom prst="line">
            <a:avLst/>
          </a:prstGeom>
          <a:ln w="12700">
            <a:solidFill>
              <a:srgbClr val="0070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그림 71" descr="C:\Users\jujj\Documents\하이웍스 받은파일\00_글로벌이엔지\02_02_(Logo &amp; Text)+Global Eng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14960" y="6535552"/>
            <a:ext cx="1155398" cy="223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그림 10">
            <a:extLst>
              <a:ext uri="{FF2B5EF4-FFF2-40B4-BE49-F238E27FC236}">
                <a16:creationId xmlns="" xmlns:a16="http://schemas.microsoft.com/office/drawing/2014/main" id="{94FBA7AB-E9D9-EAF5-41A1-2BBB7A0C54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1" y="6535552"/>
            <a:ext cx="1020583" cy="347645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5770212" y="313583"/>
            <a:ext cx="3373801" cy="297489"/>
          </a:xfrm>
          <a:prstGeom prst="rect">
            <a:avLst/>
          </a:prstGeom>
          <a:noFill/>
        </p:spPr>
        <p:txBody>
          <a:bodyPr wrap="square" lIns="81250" tIns="40626" rIns="81250" bIns="40626" rtlCol="0">
            <a:spAutoFit/>
          </a:bodyPr>
          <a:lstStyle/>
          <a:p>
            <a:pPr algn="ctr" defTabSz="914149"/>
            <a:r>
              <a:rPr lang="en-US" altLang="ko-KR" sz="1400" b="1" dirty="0" smtClean="0">
                <a:solidFill>
                  <a:prstClr val="white"/>
                </a:solidFill>
                <a:latin typeface="맑은 고딕"/>
                <a:ea typeface="맑은 고딕"/>
              </a:rPr>
              <a:t>PSPC </a:t>
            </a:r>
            <a:r>
              <a:rPr lang="ko-KR" altLang="en-US" sz="1400" b="1" dirty="0" smtClean="0">
                <a:solidFill>
                  <a:prstClr val="white"/>
                </a:solidFill>
                <a:latin typeface="맑은 고딕"/>
                <a:ea typeface="맑은 고딕"/>
              </a:rPr>
              <a:t>증설공사 설계 수행 제안서</a:t>
            </a:r>
            <a:endParaRPr lang="ko-KR" altLang="en-US" sz="1400" b="1" dirty="0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13" name="직사각형 8"/>
          <p:cNvSpPr>
            <a:spLocks noChangeArrowheads="1"/>
          </p:cNvSpPr>
          <p:nvPr userDrawn="1"/>
        </p:nvSpPr>
        <p:spPr bwMode="auto">
          <a:xfrm>
            <a:off x="7024584" y="234798"/>
            <a:ext cx="2082904" cy="313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7966" tIns="63983" rIns="127966" bIns="63983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defTabSz="91414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dirty="0" smtClean="0">
                <a:solidFill>
                  <a:srgbClr val="006600"/>
                </a:solidFill>
                <a:latin typeface="Arial Black" pitchFamily="34" charset="0"/>
                <a:cs typeface="Arial" charset="0"/>
              </a:rPr>
              <a:t>HANA LPN2 PROJECT </a:t>
            </a:r>
            <a:endParaRPr lang="ko-KR" altLang="en-US" sz="1200" dirty="0" smtClean="0">
              <a:solidFill>
                <a:srgbClr val="006600"/>
              </a:solidFill>
              <a:latin typeface="Arial Black" pitchFamily="34" charset="0"/>
              <a:cs typeface="Arial" charset="0"/>
            </a:endParaRPr>
          </a:p>
        </p:txBody>
      </p:sp>
      <p:grpSp>
        <p:nvGrpSpPr>
          <p:cNvPr id="14" name="그룹 13"/>
          <p:cNvGrpSpPr/>
          <p:nvPr userDrawn="1"/>
        </p:nvGrpSpPr>
        <p:grpSpPr>
          <a:xfrm>
            <a:off x="-36512" y="500486"/>
            <a:ext cx="9217024" cy="45719"/>
            <a:chOff x="-5339" y="701559"/>
            <a:chExt cx="9149338" cy="48197"/>
          </a:xfrm>
        </p:grpSpPr>
        <p:sp>
          <p:nvSpPr>
            <p:cNvPr id="15" name="직사각형 14"/>
            <p:cNvSpPr/>
            <p:nvPr userDrawn="1"/>
          </p:nvSpPr>
          <p:spPr>
            <a:xfrm>
              <a:off x="6096590" y="702511"/>
              <a:ext cx="3047409" cy="4571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40"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직사각형 15"/>
            <p:cNvSpPr/>
            <p:nvPr userDrawn="1"/>
          </p:nvSpPr>
          <p:spPr>
            <a:xfrm>
              <a:off x="-5339" y="701559"/>
              <a:ext cx="1188000" cy="468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40"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사다리꼴 16"/>
            <p:cNvSpPr/>
            <p:nvPr userDrawn="1"/>
          </p:nvSpPr>
          <p:spPr>
            <a:xfrm>
              <a:off x="1150302" y="701559"/>
              <a:ext cx="1800000" cy="46800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40"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사다리꼴 17"/>
            <p:cNvSpPr/>
            <p:nvPr userDrawn="1"/>
          </p:nvSpPr>
          <p:spPr>
            <a:xfrm rot="10800000">
              <a:off x="2915816" y="702955"/>
              <a:ext cx="1980000" cy="46801"/>
            </a:xfrm>
            <a:prstGeom prst="trapezoid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40"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사다리꼴 18"/>
            <p:cNvSpPr/>
            <p:nvPr userDrawn="1"/>
          </p:nvSpPr>
          <p:spPr>
            <a:xfrm>
              <a:off x="4860032" y="702952"/>
              <a:ext cx="1260000" cy="46800"/>
            </a:xfrm>
            <a:prstGeom prst="trapezoid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40"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0" name="그룹 19"/>
          <p:cNvGrpSpPr/>
          <p:nvPr userDrawn="1"/>
        </p:nvGrpSpPr>
        <p:grpSpPr>
          <a:xfrm>
            <a:off x="-9840" y="0"/>
            <a:ext cx="915784" cy="512401"/>
            <a:chOff x="0" y="0"/>
            <a:chExt cx="990600" cy="701040"/>
          </a:xfrm>
        </p:grpSpPr>
        <p:sp>
          <p:nvSpPr>
            <p:cNvPr id="21" name="직사각형 20"/>
            <p:cNvSpPr/>
            <p:nvPr userDrawn="1"/>
          </p:nvSpPr>
          <p:spPr>
            <a:xfrm>
              <a:off x="0" y="0"/>
              <a:ext cx="702000" cy="70104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40"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4" name="직각 삼각형 23"/>
            <p:cNvSpPr/>
            <p:nvPr userDrawn="1"/>
          </p:nvSpPr>
          <p:spPr>
            <a:xfrm rot="10800000" flipH="1">
              <a:off x="700079" y="0"/>
              <a:ext cx="290521" cy="701040"/>
            </a:xfrm>
            <a:prstGeom prst="rt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40"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0733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2675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A856A1-FB5B-4043-B797-E8157C8C055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231925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3D2441-C158-4709-9EC2-070C697912B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9521829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65662A-A459-4F05-9660-7F17A31B285B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3411700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90AD83-2CE8-43F4-A2FB-EA7A1D1017B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836082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654633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8C2C0-0AEC-4F90-BC25-1E4A9F88D52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72172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0EF98-C3C7-440B-BFC1-EA1989B8CDA1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565765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1A6048-DE85-496E-A99C-BDD07AA76963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312827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4D714-F044-4619-BA78-6CF2C42E5F0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632933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AF9827-2CB6-453A-8F6A-8D828D0962C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24759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280838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47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63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latinLnBrk="1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0AF910F-4AF4-47E6-8ED8-488AAB1A361E}" type="datetimeFigureOut">
              <a:rPr lang="ko-KR" altLang="en-US" smtClean="0"/>
              <a:pPr>
                <a:defRPr/>
              </a:pPr>
              <a:t>2026-03-25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6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latinLnBrk="1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6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kumimoji="0">
                <a:solidFill>
                  <a:srgbClr val="000000"/>
                </a:solidFill>
                <a:ea typeface="맑은 고딕" pitchFamily="50" charset="-127"/>
              </a:defRPr>
            </a:lvl1pPr>
          </a:lstStyle>
          <a:p>
            <a:pPr>
              <a:defRPr/>
            </a:pPr>
            <a:fld id="{14B6DEA3-23A4-4A42-AE66-3A091047673F}" type="slidenum">
              <a:rPr lang="ko-KR" altLang="en-US">
                <a:latin typeface="맑은 고딕" pitchFamily="50" charset="-127"/>
              </a:rPr>
              <a:pPr>
                <a:defRPr/>
              </a:pPr>
              <a:t>‹#›</a:t>
            </a:fld>
            <a:endParaRPr lang="ko-KR" altLang="en-US">
              <a:latin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563807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제목 6"/>
          <p:cNvSpPr>
            <a:spLocks noGrp="1"/>
          </p:cNvSpPr>
          <p:nvPr>
            <p:ph type="title"/>
          </p:nvPr>
        </p:nvSpPr>
        <p:spPr>
          <a:xfrm>
            <a:off x="628656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681089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22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63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latinLnBrk="1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B958F25-F57B-4A7E-AFD7-445E27C12224}" type="datetimeFigureOut">
              <a:rPr lang="ko-KR" altLang="en-US" smtClean="0"/>
              <a:pPr>
                <a:defRPr/>
              </a:pPr>
              <a:t>2026-03-25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6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latinLnBrk="1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6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kumimoji="0">
                <a:solidFill>
                  <a:srgbClr val="000000"/>
                </a:solidFill>
                <a:ea typeface="맑은 고딕" pitchFamily="50" charset="-127"/>
              </a:defRPr>
            </a:lvl1pPr>
          </a:lstStyle>
          <a:p>
            <a:pPr>
              <a:defRPr/>
            </a:pPr>
            <a:fld id="{E2A4EAFA-1EC0-4745-BCB2-D32D7C5EE5CD}" type="slidenum">
              <a:rPr lang="ko-KR" altLang="en-US">
                <a:latin typeface="맑은 고딕" pitchFamily="50" charset="-127"/>
              </a:rPr>
              <a:pPr>
                <a:defRPr/>
              </a:pPr>
              <a:t>‹#›</a:t>
            </a:fld>
            <a:endParaRPr lang="ko-KR" altLang="en-US">
              <a:latin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4684669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356363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latinLnBrk="1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AC1BC0F-A773-40DB-B733-97FA5D10D027}" type="datetimeFigureOut">
              <a:rPr lang="ko-KR" altLang="en-US" smtClean="0"/>
              <a:pPr>
                <a:defRPr/>
              </a:pPr>
              <a:t>2026-03-25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35636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latinLnBrk="1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553200" y="635636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kumimoji="0">
                <a:solidFill>
                  <a:srgbClr val="000000"/>
                </a:solidFill>
                <a:ea typeface="맑은 고딕" pitchFamily="50" charset="-127"/>
              </a:defRPr>
            </a:lvl1pPr>
          </a:lstStyle>
          <a:p>
            <a:pPr>
              <a:defRPr/>
            </a:pPr>
            <a:fld id="{1EF4E3BB-4C97-4F2E-A2EA-437798064FF4}" type="slidenum">
              <a:rPr lang="ko-KR" altLang="en-US">
                <a:latin typeface="맑은 고딕" pitchFamily="50" charset="-127"/>
              </a:rPr>
              <a:pPr>
                <a:defRPr/>
              </a:pPr>
              <a:t>‹#›</a:t>
            </a:fld>
            <a:endParaRPr lang="ko-KR" altLang="en-US">
              <a:latin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9383888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57200" y="6356363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latinLnBrk="1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C5C492B5-58FA-49AC-B3B5-FD4387D8FA78}" type="datetimeFigureOut">
              <a:rPr lang="ko-KR" altLang="en-US" smtClean="0"/>
              <a:pPr>
                <a:defRPr/>
              </a:pPr>
              <a:t>2026-03-25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124200" y="635636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latinLnBrk="1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6553200" y="635636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kumimoji="0">
                <a:solidFill>
                  <a:srgbClr val="000000"/>
                </a:solidFill>
                <a:ea typeface="맑은 고딕" pitchFamily="50" charset="-127"/>
              </a:defRPr>
            </a:lvl1pPr>
          </a:lstStyle>
          <a:p>
            <a:pPr>
              <a:defRPr/>
            </a:pPr>
            <a:fld id="{0A19BE39-7771-436F-BDAB-48E52A74EB65}" type="slidenum">
              <a:rPr lang="ko-KR" altLang="en-US">
                <a:latin typeface="맑은 고딕" pitchFamily="50" charset="-127"/>
              </a:rPr>
              <a:pPr>
                <a:defRPr/>
              </a:pPr>
              <a:t>‹#›</a:t>
            </a:fld>
            <a:endParaRPr lang="ko-KR" altLang="en-US">
              <a:latin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7435125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356363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latinLnBrk="1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EAD92C9-F85C-45B9-A328-2F80DFE78491}" type="datetimeFigureOut">
              <a:rPr lang="ko-KR" altLang="en-US" smtClean="0"/>
              <a:pPr>
                <a:defRPr/>
              </a:pPr>
              <a:t>2026-03-25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35636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latinLnBrk="1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6553200" y="635636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kumimoji="0">
                <a:solidFill>
                  <a:srgbClr val="000000"/>
                </a:solidFill>
                <a:ea typeface="맑은 고딕" pitchFamily="50" charset="-127"/>
              </a:defRPr>
            </a:lvl1pPr>
          </a:lstStyle>
          <a:p>
            <a:pPr>
              <a:defRPr/>
            </a:pPr>
            <a:fld id="{5F4C7B10-AAD1-4FFF-829C-EBB8A1919855}" type="slidenum">
              <a:rPr lang="ko-KR" altLang="en-US">
                <a:latin typeface="맑은 고딕" pitchFamily="50" charset="-127"/>
              </a:rPr>
              <a:pPr>
                <a:defRPr/>
              </a:pPr>
              <a:t>‹#›</a:t>
            </a:fld>
            <a:endParaRPr lang="ko-KR" altLang="en-US">
              <a:latin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2204841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57200" y="6356363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latinLnBrk="1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C9141186-1AFF-4629-9153-07707BF9FCC2}" type="datetimeFigureOut">
              <a:rPr lang="ko-KR" altLang="en-US" smtClean="0"/>
              <a:pPr>
                <a:defRPr/>
              </a:pPr>
              <a:t>2026-03-25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124200" y="635636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latinLnBrk="1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553200" y="635636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kumimoji="0">
                <a:solidFill>
                  <a:srgbClr val="000000"/>
                </a:solidFill>
                <a:ea typeface="맑은 고딕" pitchFamily="50" charset="-127"/>
              </a:defRPr>
            </a:lvl1pPr>
          </a:lstStyle>
          <a:p>
            <a:pPr>
              <a:defRPr/>
            </a:pPr>
            <a:fld id="{A785616C-A4A2-40E0-A638-B9B0B8FFD850}" type="slidenum">
              <a:rPr lang="ko-KR" altLang="en-US">
                <a:latin typeface="맑은 고딕" pitchFamily="50" charset="-127"/>
              </a:rPr>
              <a:pPr>
                <a:defRPr/>
              </a:pPr>
              <a:t>‹#›</a:t>
            </a:fld>
            <a:endParaRPr lang="ko-KR" altLang="en-US">
              <a:latin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6999224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1" y="273071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356363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latinLnBrk="1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DDAC4B9C-63CE-41C0-858F-717AB7771C6A}" type="datetimeFigureOut">
              <a:rPr lang="ko-KR" altLang="en-US" smtClean="0"/>
              <a:pPr>
                <a:defRPr/>
              </a:pPr>
              <a:t>2026-03-25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35636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latinLnBrk="1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553200" y="635636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kumimoji="0">
                <a:solidFill>
                  <a:srgbClr val="000000"/>
                </a:solidFill>
                <a:ea typeface="맑은 고딕" pitchFamily="50" charset="-127"/>
              </a:defRPr>
            </a:lvl1pPr>
          </a:lstStyle>
          <a:p>
            <a:pPr>
              <a:defRPr/>
            </a:pPr>
            <a:fld id="{C926DADB-406B-4E2D-AC54-85C50129054A}" type="slidenum">
              <a:rPr lang="ko-KR" altLang="en-US">
                <a:latin typeface="맑은 고딕" pitchFamily="50" charset="-127"/>
              </a:rPr>
              <a:pPr>
                <a:defRPr/>
              </a:pPr>
              <a:t>‹#›</a:t>
            </a:fld>
            <a:endParaRPr lang="ko-KR" altLang="en-US">
              <a:latin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4355319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356363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latinLnBrk="1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C5811D5-1A5F-4C49-A03F-51DD85D56BD2}" type="datetimeFigureOut">
              <a:rPr lang="ko-KR" altLang="en-US" smtClean="0"/>
              <a:pPr>
                <a:defRPr/>
              </a:pPr>
              <a:t>2026-03-25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35636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latinLnBrk="1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553200" y="635636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kumimoji="0">
                <a:solidFill>
                  <a:srgbClr val="000000"/>
                </a:solidFill>
                <a:ea typeface="맑은 고딕" pitchFamily="50" charset="-127"/>
              </a:defRPr>
            </a:lvl1pPr>
          </a:lstStyle>
          <a:p>
            <a:pPr>
              <a:defRPr/>
            </a:pPr>
            <a:fld id="{BE2053F6-BEEF-4A0D-831D-D232E28E8BFD}" type="slidenum">
              <a:rPr lang="ko-KR" altLang="en-US">
                <a:latin typeface="맑은 고딕" pitchFamily="50" charset="-127"/>
              </a:rPr>
              <a:pPr>
                <a:defRPr/>
              </a:pPr>
              <a:t>‹#›</a:t>
            </a:fld>
            <a:endParaRPr lang="ko-KR" altLang="en-US">
              <a:latin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5513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1" y="27306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63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latinLnBrk="1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BA8633C-4440-42B5-9C43-2D8B96C83E44}" type="datetimeFigureOut">
              <a:rPr lang="ko-KR" altLang="en-US" smtClean="0"/>
              <a:pPr>
                <a:defRPr/>
              </a:pPr>
              <a:t>2026-03-25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6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latinLnBrk="1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6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kumimoji="0">
                <a:solidFill>
                  <a:srgbClr val="000000"/>
                </a:solidFill>
                <a:ea typeface="맑은 고딕" pitchFamily="50" charset="-127"/>
              </a:defRPr>
            </a:lvl1pPr>
          </a:lstStyle>
          <a:p>
            <a:pPr>
              <a:defRPr/>
            </a:pPr>
            <a:fld id="{408C7999-8838-40D3-910B-7DB58AA5ACD0}" type="slidenum">
              <a:rPr lang="ko-KR" altLang="en-US">
                <a:latin typeface="맑은 고딕" pitchFamily="50" charset="-127"/>
              </a:rPr>
              <a:pPr>
                <a:defRPr/>
              </a:pPr>
              <a:t>‹#›</a:t>
            </a:fld>
            <a:endParaRPr lang="ko-KR" altLang="en-US">
              <a:latin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6517085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5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5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63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latinLnBrk="1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68550CA-24BE-4DDB-9A3D-7B28D49CCD7A}" type="datetimeFigureOut">
              <a:rPr lang="ko-KR" altLang="en-US" smtClean="0"/>
              <a:pPr>
                <a:defRPr/>
              </a:pPr>
              <a:t>2026-03-25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6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latinLnBrk="1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6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kumimoji="0">
                <a:solidFill>
                  <a:srgbClr val="000000"/>
                </a:solidFill>
                <a:ea typeface="맑은 고딕" pitchFamily="50" charset="-127"/>
              </a:defRPr>
            </a:lvl1pPr>
          </a:lstStyle>
          <a:p>
            <a:pPr>
              <a:defRPr/>
            </a:pPr>
            <a:fld id="{241A900D-4F11-442A-9930-BE30335F2C69}" type="slidenum">
              <a:rPr lang="ko-KR" altLang="en-US">
                <a:latin typeface="맑은 고딕" pitchFamily="50" charset="-127"/>
              </a:rPr>
              <a:pPr>
                <a:defRPr/>
              </a:pPr>
              <a:t>‹#›</a:t>
            </a:fld>
            <a:endParaRPr lang="ko-KR" altLang="en-US">
              <a:latin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6125240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2"/>
          <p:cNvSpPr>
            <a:spLocks noGrp="1"/>
          </p:cNvSpPr>
          <p:nvPr>
            <p:ph type="dt" sz="half" idx="10"/>
          </p:nvPr>
        </p:nvSpPr>
        <p:spPr>
          <a:xfrm>
            <a:off x="457200" y="6356363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latinLnBrk="1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슬라이드 번호 개체 틀 13"/>
          <p:cNvSpPr>
            <a:spLocks noGrp="1"/>
          </p:cNvSpPr>
          <p:nvPr>
            <p:ph type="sldNum" sz="quarter" idx="11"/>
          </p:nvPr>
        </p:nvSpPr>
        <p:spPr>
          <a:xfrm>
            <a:off x="8697058" y="6367476"/>
            <a:ext cx="42056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kumimoji="0">
                <a:solidFill>
                  <a:srgbClr val="898989"/>
                </a:solidFill>
                <a:ea typeface="맑은 고딕" pitchFamily="50" charset="-127"/>
              </a:defRPr>
            </a:lvl1pPr>
          </a:lstStyle>
          <a:p>
            <a:pPr>
              <a:defRPr/>
            </a:pPr>
            <a:fld id="{077126D5-C6DF-4937-ACF5-3C2E8CF4326C}" type="slidenum">
              <a:rPr lang="ko-KR" altLang="en-US">
                <a:latin typeface="맑은 고딕" pitchFamily="50" charset="-127"/>
              </a:rPr>
              <a:pPr>
                <a:defRPr/>
              </a:pPr>
              <a:t>‹#›</a:t>
            </a:fld>
            <a:endParaRPr lang="ko-KR" altLang="en-US">
              <a:latin typeface="맑은 고딕" pitchFamily="50" charset="-127"/>
            </a:endParaRPr>
          </a:p>
        </p:txBody>
      </p:sp>
      <p:sp>
        <p:nvSpPr>
          <p:cNvPr id="4" name="바닥글 개체 틀 14"/>
          <p:cNvSpPr>
            <a:spLocks noGrp="1"/>
          </p:cNvSpPr>
          <p:nvPr>
            <p:ph type="ftr" sz="quarter" idx="12"/>
          </p:nvPr>
        </p:nvSpPr>
        <p:spPr>
          <a:xfrm>
            <a:off x="3124200" y="6356363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latinLnBrk="1" hangingPunct="1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5268545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5"/>
          <p:cNvSpPr>
            <a:spLocks noGrp="1"/>
          </p:cNvSpPr>
          <p:nvPr>
            <p:ph type="sldNum" sz="quarter" idx="10"/>
          </p:nvPr>
        </p:nvSpPr>
        <p:spPr>
          <a:xfrm>
            <a:off x="3543300" y="6559550"/>
            <a:ext cx="2057400" cy="2873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latinLnBrk="1" hangingPunct="1">
              <a:defRPr kumimoji="0" sz="1100">
                <a:solidFill>
                  <a:srgbClr val="898989"/>
                </a:solidFill>
                <a:ea typeface="맑은 고딕" pitchFamily="50" charset="-127"/>
              </a:defRPr>
            </a:lvl1pPr>
          </a:lstStyle>
          <a:p>
            <a:pPr>
              <a:defRPr/>
            </a:pPr>
            <a:fld id="{58241743-FDFE-4A1A-B505-22AC8B0DF643}" type="slidenum">
              <a:rPr lang="ko-KR" altLang="en-US">
                <a:latin typeface="맑은 고딕" pitchFamily="50" charset="-127"/>
              </a:rPr>
              <a:pPr>
                <a:defRPr/>
              </a:pPr>
              <a:t>‹#›</a:t>
            </a:fld>
            <a:endParaRPr lang="ko-KR" altLang="en-US">
              <a:latin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0380134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A856A1-FB5B-4043-B797-E8157C8C055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9689691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3D2441-C158-4709-9EC2-070C697912B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1743839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65662A-A459-4F05-9660-7F17A31B285B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0340346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90AD83-2CE8-43F4-A2FB-EA7A1D1017B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8684852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7097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dirty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86.xml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image" Target="../media/image5.jpeg"/><Relationship Id="rId2" Type="http://schemas.openxmlformats.org/officeDocument/2006/relationships/slideLayout" Target="../slideLayouts/slideLayout46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62.xml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6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68.xml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image" Target="../media/image11.jpeg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7" name="Group 2"/>
          <p:cNvGrpSpPr>
            <a:grpSpLocks/>
          </p:cNvGrpSpPr>
          <p:nvPr/>
        </p:nvGrpSpPr>
        <p:grpSpPr bwMode="auto">
          <a:xfrm>
            <a:off x="141293" y="1371600"/>
            <a:ext cx="8861425" cy="5257800"/>
            <a:chOff x="96" y="864"/>
            <a:chExt cx="6048" cy="3312"/>
          </a:xfrm>
        </p:grpSpPr>
        <p:grpSp>
          <p:nvGrpSpPr>
            <p:cNvPr id="1033" name="Group 3"/>
            <p:cNvGrpSpPr>
              <a:grpSpLocks/>
            </p:cNvGrpSpPr>
            <p:nvPr/>
          </p:nvGrpSpPr>
          <p:grpSpPr bwMode="auto">
            <a:xfrm>
              <a:off x="96" y="864"/>
              <a:ext cx="6048" cy="3312"/>
              <a:chOff x="96" y="864"/>
              <a:chExt cx="6048" cy="3312"/>
            </a:xfrm>
          </p:grpSpPr>
          <p:sp>
            <p:nvSpPr>
              <p:cNvPr id="1036" name="Line 4"/>
              <p:cNvSpPr>
                <a:spLocks noChangeShapeType="1"/>
              </p:cNvSpPr>
              <p:nvPr/>
            </p:nvSpPr>
            <p:spPr bwMode="auto">
              <a:xfrm>
                <a:off x="96" y="1008"/>
                <a:ext cx="6048" cy="0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>
                  <a:defRPr/>
                </a:pPr>
                <a:endParaRPr lang="ko-KR" altLang="en-US">
                  <a:latin typeface="굴림" pitchFamily="50" charset="-127"/>
                  <a:ea typeface="굴림" pitchFamily="50" charset="-127"/>
                </a:endParaRPr>
              </a:p>
            </p:txBody>
          </p:sp>
          <p:sp>
            <p:nvSpPr>
              <p:cNvPr id="1037" name="Line 5"/>
              <p:cNvSpPr>
                <a:spLocks noChangeShapeType="1"/>
              </p:cNvSpPr>
              <p:nvPr/>
            </p:nvSpPr>
            <p:spPr bwMode="auto">
              <a:xfrm>
                <a:off x="96" y="3936"/>
                <a:ext cx="6048" cy="0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>
                  <a:defRPr/>
                </a:pPr>
                <a:endParaRPr lang="ko-KR" altLang="en-US">
                  <a:latin typeface="굴림" pitchFamily="50" charset="-127"/>
                  <a:ea typeface="굴림" pitchFamily="50" charset="-127"/>
                </a:endParaRPr>
              </a:p>
            </p:txBody>
          </p:sp>
          <p:sp>
            <p:nvSpPr>
              <p:cNvPr id="1038" name="Line 6"/>
              <p:cNvSpPr>
                <a:spLocks noChangeShapeType="1"/>
              </p:cNvSpPr>
              <p:nvPr/>
            </p:nvSpPr>
            <p:spPr bwMode="auto">
              <a:xfrm flipV="1">
                <a:off x="240" y="864"/>
                <a:ext cx="0" cy="3312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>
                  <a:defRPr/>
                </a:pPr>
                <a:endParaRPr lang="ko-KR" altLang="en-US">
                  <a:latin typeface="굴림" pitchFamily="50" charset="-127"/>
                  <a:ea typeface="굴림" pitchFamily="50" charset="-127"/>
                </a:endParaRPr>
              </a:p>
            </p:txBody>
          </p:sp>
          <p:sp>
            <p:nvSpPr>
              <p:cNvPr id="1039" name="Line 7"/>
              <p:cNvSpPr>
                <a:spLocks noChangeShapeType="1"/>
              </p:cNvSpPr>
              <p:nvPr/>
            </p:nvSpPr>
            <p:spPr bwMode="auto">
              <a:xfrm flipV="1">
                <a:off x="6000" y="864"/>
                <a:ext cx="0" cy="3312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>
                  <a:defRPr/>
                </a:pPr>
                <a:endParaRPr lang="ko-KR" altLang="en-US">
                  <a:latin typeface="굴림" pitchFamily="50" charset="-127"/>
                  <a:ea typeface="굴림" pitchFamily="50" charset="-127"/>
                </a:endParaRPr>
              </a:p>
            </p:txBody>
          </p:sp>
        </p:grpSp>
        <p:sp>
          <p:nvSpPr>
            <p:cNvPr id="1035" name="Line 8"/>
            <p:cNvSpPr>
              <a:spLocks noChangeShapeType="1"/>
            </p:cNvSpPr>
            <p:nvPr userDrawn="1"/>
          </p:nvSpPr>
          <p:spPr bwMode="auto">
            <a:xfrm>
              <a:off x="96" y="1344"/>
              <a:ext cx="144" cy="0"/>
            </a:xfrm>
            <a:prstGeom prst="line">
              <a:avLst/>
            </a:prstGeom>
            <a:noFill/>
            <a:ln w="12700">
              <a:noFill/>
              <a:round/>
              <a:headEnd/>
              <a:tailEnd/>
            </a:ln>
          </p:spPr>
          <p:txBody>
            <a:bodyPr lIns="90000" tIns="46800" rIns="90000" bIns="46800" anchor="ctr"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</p:grpSp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0" y="0"/>
            <a:ext cx="9144000" cy="468000"/>
          </a:xfrm>
          <a:prstGeom prst="rect">
            <a:avLst/>
          </a:prstGeom>
          <a:solidFill>
            <a:srgbClr val="003464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ko-KR" altLang="en-US">
              <a:solidFill>
                <a:srgbClr val="004785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028" name="Text Box 14" descr="월드컵"/>
          <p:cNvSpPr txBox="1">
            <a:spLocks noChangeArrowheads="1"/>
          </p:cNvSpPr>
          <p:nvPr/>
        </p:nvSpPr>
        <p:spPr bwMode="auto">
          <a:xfrm>
            <a:off x="4233069" y="6577911"/>
            <a:ext cx="677863" cy="2444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fld id="{B1FF4048-EF4D-4106-8217-C40C2BCD88FB}" type="slidenum">
              <a:rPr lang="en-US" altLang="ko-KR" sz="1000" b="1" smtClean="0">
                <a:solidFill>
                  <a:srgbClr val="4D4D4D"/>
                </a:solidFill>
                <a:latin typeface="Arial" charset="0"/>
                <a:ea typeface="돋움체" pitchFamily="49" charset="-127"/>
              </a:rPr>
              <a:pPr algn="ct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ko-KR" sz="1000" b="1" dirty="0" smtClean="0">
              <a:solidFill>
                <a:srgbClr val="4D4D4D"/>
              </a:solidFill>
              <a:latin typeface="Arial" charset="0"/>
              <a:ea typeface="돋움체" pitchFamily="49" charset="-127"/>
            </a:endParaRPr>
          </a:p>
        </p:txBody>
      </p:sp>
      <p:sp>
        <p:nvSpPr>
          <p:cNvPr id="1029" name="Rectangle 16"/>
          <p:cNvSpPr>
            <a:spLocks noChangeArrowheads="1"/>
          </p:cNvSpPr>
          <p:nvPr/>
        </p:nvSpPr>
        <p:spPr bwMode="auto">
          <a:xfrm>
            <a:off x="0" y="450853"/>
            <a:ext cx="9144000" cy="53975"/>
          </a:xfrm>
          <a:prstGeom prst="rect">
            <a:avLst/>
          </a:prstGeom>
          <a:solidFill>
            <a:srgbClr val="6697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ko-KR" altLang="en-US">
              <a:solidFill>
                <a:srgbClr val="004785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030" name="Freeform 17"/>
          <p:cNvSpPr>
            <a:spLocks/>
          </p:cNvSpPr>
          <p:nvPr/>
        </p:nvSpPr>
        <p:spPr bwMode="auto">
          <a:xfrm>
            <a:off x="5" y="466725"/>
            <a:ext cx="4149725" cy="279400"/>
          </a:xfrm>
          <a:custGeom>
            <a:avLst/>
            <a:gdLst>
              <a:gd name="T0" fmla="*/ 0 w 2832"/>
              <a:gd name="T1" fmla="*/ 279400 h 176"/>
              <a:gd name="T2" fmla="*/ 3880110 w 2832"/>
              <a:gd name="T3" fmla="*/ 279400 h 176"/>
              <a:gd name="T4" fmla="*/ 4149725 w 2832"/>
              <a:gd name="T5" fmla="*/ 0 h 176"/>
              <a:gd name="T6" fmla="*/ 0 w 2832"/>
              <a:gd name="T7" fmla="*/ 0 h 176"/>
              <a:gd name="T8" fmla="*/ 0 w 2832"/>
              <a:gd name="T9" fmla="*/ 279400 h 17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832" h="176">
                <a:moveTo>
                  <a:pt x="0" y="176"/>
                </a:moveTo>
                <a:lnTo>
                  <a:pt x="2648" y="176"/>
                </a:lnTo>
                <a:lnTo>
                  <a:pt x="2832" y="0"/>
                </a:lnTo>
                <a:lnTo>
                  <a:pt x="0" y="0"/>
                </a:lnTo>
                <a:lnTo>
                  <a:pt x="0" y="176"/>
                </a:lnTo>
                <a:close/>
              </a:path>
            </a:pathLst>
          </a:custGeom>
          <a:solidFill>
            <a:srgbClr val="6697CC"/>
          </a:solidFill>
          <a:ln w="9525" cap="flat" cmpd="sng">
            <a:noFill/>
            <a:prstDash val="solid"/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defRPr/>
            </a:pPr>
            <a:endParaRPr lang="ko-KR" altLang="en-US">
              <a:latin typeface="굴림" pitchFamily="50" charset="-127"/>
              <a:ea typeface="굴림" pitchFamily="50" charset="-127"/>
            </a:endParaRPr>
          </a:p>
        </p:txBody>
      </p:sp>
      <p:pic>
        <p:nvPicPr>
          <p:cNvPr id="24" name="그림 23" descr="02_02_(Logo &amp; Text)+Global Eng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7536872" y="6570000"/>
            <a:ext cx="1607133" cy="288000"/>
          </a:xfrm>
          <a:prstGeom prst="rect">
            <a:avLst/>
          </a:prstGeom>
        </p:spPr>
      </p:pic>
      <p:sp>
        <p:nvSpPr>
          <p:cNvPr id="16" name="Text Box 15"/>
          <p:cNvSpPr txBox="1">
            <a:spLocks noChangeArrowheads="1"/>
          </p:cNvSpPr>
          <p:nvPr userDrawn="1"/>
        </p:nvSpPr>
        <p:spPr bwMode="auto">
          <a:xfrm>
            <a:off x="5700718" y="85725"/>
            <a:ext cx="3417887" cy="276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75" tIns="45689" rIns="91375" bIns="45689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dirty="0" smtClean="0">
                <a:solidFill>
                  <a:srgbClr val="DDDDDD"/>
                </a:solidFill>
                <a:latin typeface="맑은 고딕" pitchFamily="50" charset="-127"/>
                <a:ea typeface="맑은 고딕" pitchFamily="50" charset="-127"/>
              </a:rPr>
              <a:t>PGT</a:t>
            </a:r>
            <a:r>
              <a:rPr lang="en-US" altLang="ko-KR" sz="1200" b="1" baseline="0" dirty="0" smtClean="0">
                <a:solidFill>
                  <a:srgbClr val="DDDDDD"/>
                </a:solidFill>
                <a:latin typeface="맑은 고딕" pitchFamily="50" charset="-127"/>
                <a:ea typeface="맑은 고딕" pitchFamily="50" charset="-127"/>
              </a:rPr>
              <a:t> LiPF6 Project</a:t>
            </a:r>
            <a:r>
              <a:rPr lang="ko-KR" altLang="en-US" sz="1200" b="1" dirty="0" smtClean="0">
                <a:solidFill>
                  <a:srgbClr val="DDDDDD"/>
                </a:solidFill>
                <a:latin typeface="맑은 고딕" pitchFamily="50" charset="-127"/>
                <a:ea typeface="맑은 고딕" pitchFamily="50" charset="-127"/>
              </a:rPr>
              <a:t> 설계 및 건축인허가 용역</a:t>
            </a:r>
            <a:endParaRPr lang="ko-KR" altLang="en-US" sz="1200" b="1" dirty="0">
              <a:solidFill>
                <a:srgbClr val="DDDDDD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9" name="Picture 2" descr="logo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2" y="6453346"/>
            <a:ext cx="1821765" cy="41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055" r:id="rId1"/>
    <p:sldLayoutId id="2147485045" r:id="rId2"/>
    <p:sldLayoutId id="2147485046" r:id="rId3"/>
    <p:sldLayoutId id="2147485047" r:id="rId4"/>
    <p:sldLayoutId id="2147485048" r:id="rId5"/>
    <p:sldLayoutId id="2147485049" r:id="rId6"/>
    <p:sldLayoutId id="2147485050" r:id="rId7"/>
    <p:sldLayoutId id="2147485051" r:id="rId8"/>
    <p:sldLayoutId id="2147485052" r:id="rId9"/>
    <p:sldLayoutId id="2147485053" r:id="rId10"/>
    <p:sldLayoutId id="2147485054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굴림" pitchFamily="50" charset="-127"/>
          <a:ea typeface="굴림" pitchFamily="50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굴림" pitchFamily="50" charset="-127"/>
          <a:ea typeface="굴림" pitchFamily="50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굴림" pitchFamily="50" charset="-127"/>
          <a:ea typeface="굴림" pitchFamily="50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굴림" pitchFamily="50" charset="-127"/>
          <a:ea typeface="굴림" pitchFamily="50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굴림" pitchFamily="50" charset="-127"/>
          <a:ea typeface="굴림" pitchFamily="50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굴림" pitchFamily="50" charset="-127"/>
          <a:ea typeface="굴림" pitchFamily="50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굴림" pitchFamily="50" charset="-127"/>
          <a:ea typeface="굴림" pitchFamily="50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defTabSz="900113" rtl="0" eaLnBrk="0" fontAlgn="base" latinLnBrk="1" hangingPunct="0">
        <a:spcBef>
          <a:spcPts val="1500"/>
        </a:spcBef>
        <a:spcAft>
          <a:spcPct val="0"/>
        </a:spcAft>
        <a:buClr>
          <a:schemeClr val="tx1"/>
        </a:buClr>
        <a:buFont typeface="Wingdings" pitchFamily="2" charset="2"/>
        <a:buChar char="•"/>
        <a:defRPr kumimoji="1" sz="1400" b="1">
          <a:solidFill>
            <a:schemeClr val="tx1"/>
          </a:solidFill>
          <a:latin typeface="+mn-lt"/>
          <a:ea typeface="+mn-ea"/>
          <a:cs typeface="+mn-cs"/>
        </a:defRPr>
      </a:lvl1pPr>
      <a:lvl2pPr marL="284163" indent="-282575" algn="l" defTabSz="900113" rtl="0" eaLnBrk="0" fontAlgn="base" latinLnBrk="1" hangingPunct="0">
        <a:spcBef>
          <a:spcPts val="1000"/>
        </a:spcBef>
        <a:spcAft>
          <a:spcPct val="0"/>
        </a:spcAft>
        <a:buClr>
          <a:schemeClr val="tx1"/>
        </a:buClr>
        <a:buFont typeface="Wingdings" pitchFamily="2" charset="2"/>
        <a:buChar char="n"/>
        <a:defRPr kumimoji="1" sz="1400" b="1">
          <a:solidFill>
            <a:schemeClr val="tx1"/>
          </a:solidFill>
          <a:latin typeface="+mn-lt"/>
          <a:ea typeface="+mn-ea"/>
        </a:defRPr>
      </a:lvl2pPr>
      <a:lvl3pPr marL="542925" indent="-257175" algn="l" defTabSz="900113" rtl="0" eaLnBrk="0" fontAlgn="base" latinLnBrk="1" hangingPunct="0">
        <a:spcBef>
          <a:spcPts val="500"/>
        </a:spcBef>
        <a:spcAft>
          <a:spcPct val="0"/>
        </a:spcAft>
        <a:buClr>
          <a:schemeClr val="tx1"/>
        </a:buClr>
        <a:buFont typeface="Arial" charset="0"/>
        <a:buChar char="–"/>
        <a:defRPr kumimoji="1" sz="1400" b="1">
          <a:solidFill>
            <a:schemeClr val="tx1"/>
          </a:solidFill>
          <a:latin typeface="+mn-lt"/>
          <a:ea typeface="+mn-ea"/>
        </a:defRPr>
      </a:lvl3pPr>
      <a:lvl4pPr marL="814388" indent="-269875" algn="l" defTabSz="900113" rtl="0" eaLnBrk="0" fontAlgn="base" latinLnBrk="1" hangingPunct="0">
        <a:spcBef>
          <a:spcPts val="500"/>
        </a:spcBef>
        <a:spcAft>
          <a:spcPct val="0"/>
        </a:spcAft>
        <a:buClr>
          <a:schemeClr val="tx1"/>
        </a:buClr>
        <a:buFont typeface="Arial" charset="0"/>
        <a:buChar char="–"/>
        <a:defRPr kumimoji="1" sz="1400" b="1">
          <a:solidFill>
            <a:schemeClr val="tx1"/>
          </a:solidFill>
          <a:latin typeface="+mn-lt"/>
          <a:ea typeface="+mn-ea"/>
        </a:defRPr>
      </a:lvl4pPr>
      <a:lvl5pPr marL="1104900" indent="-288925" algn="l" defTabSz="900113" rtl="0" eaLnBrk="0" fontAlgn="base" latinLnBrk="1" hangingPunct="0">
        <a:spcBef>
          <a:spcPts val="500"/>
        </a:spcBef>
        <a:spcAft>
          <a:spcPct val="0"/>
        </a:spcAft>
        <a:buClr>
          <a:schemeClr val="tx1"/>
        </a:buClr>
        <a:buFont typeface="Arial" charset="0"/>
        <a:buChar char="»"/>
        <a:defRPr kumimoji="1" sz="1400" b="1">
          <a:solidFill>
            <a:schemeClr val="tx1"/>
          </a:solidFill>
          <a:latin typeface="+mn-lt"/>
          <a:ea typeface="+mn-ea"/>
        </a:defRPr>
      </a:lvl5pPr>
      <a:lvl6pPr marL="1562100" indent="-288925" algn="l" defTabSz="900113" rtl="0" fontAlgn="base" latinLnBrk="1">
        <a:spcBef>
          <a:spcPts val="500"/>
        </a:spcBef>
        <a:spcAft>
          <a:spcPct val="0"/>
        </a:spcAft>
        <a:buClr>
          <a:schemeClr val="tx1"/>
        </a:buClr>
        <a:buFont typeface="Arial" charset="0"/>
        <a:defRPr kumimoji="1" sz="1400" b="1">
          <a:solidFill>
            <a:schemeClr val="tx1"/>
          </a:solidFill>
          <a:latin typeface="+mn-lt"/>
          <a:ea typeface="+mn-ea"/>
        </a:defRPr>
      </a:lvl6pPr>
      <a:lvl7pPr marL="2019300" indent="-288925" algn="l" defTabSz="900113" rtl="0" fontAlgn="base" latinLnBrk="1">
        <a:spcBef>
          <a:spcPts val="500"/>
        </a:spcBef>
        <a:spcAft>
          <a:spcPct val="0"/>
        </a:spcAft>
        <a:buClr>
          <a:schemeClr val="tx1"/>
        </a:buClr>
        <a:buFont typeface="Arial" charset="0"/>
        <a:defRPr kumimoji="1" sz="1400" b="1">
          <a:solidFill>
            <a:schemeClr val="tx1"/>
          </a:solidFill>
          <a:latin typeface="+mn-lt"/>
          <a:ea typeface="+mn-ea"/>
        </a:defRPr>
      </a:lvl7pPr>
      <a:lvl8pPr marL="2476500" indent="-288925" algn="l" defTabSz="900113" rtl="0" fontAlgn="base" latinLnBrk="1">
        <a:spcBef>
          <a:spcPts val="500"/>
        </a:spcBef>
        <a:spcAft>
          <a:spcPct val="0"/>
        </a:spcAft>
        <a:buClr>
          <a:schemeClr val="tx1"/>
        </a:buClr>
        <a:buFont typeface="Arial" charset="0"/>
        <a:defRPr kumimoji="1" sz="1400" b="1">
          <a:solidFill>
            <a:schemeClr val="tx1"/>
          </a:solidFill>
          <a:latin typeface="+mn-lt"/>
          <a:ea typeface="+mn-ea"/>
        </a:defRPr>
      </a:lvl8pPr>
      <a:lvl9pPr marL="2933700" indent="-288925" algn="l" defTabSz="900113" rtl="0" fontAlgn="base" latinLnBrk="1">
        <a:spcBef>
          <a:spcPts val="500"/>
        </a:spcBef>
        <a:spcAft>
          <a:spcPct val="0"/>
        </a:spcAft>
        <a:buClr>
          <a:schemeClr val="tx1"/>
        </a:buClr>
        <a:buFont typeface="Arial" charset="0"/>
        <a:defRPr kumimoji="1" sz="14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그룹 17"/>
          <p:cNvGrpSpPr>
            <a:grpSpLocks/>
          </p:cNvGrpSpPr>
          <p:nvPr/>
        </p:nvGrpSpPr>
        <p:grpSpPr bwMode="auto">
          <a:xfrm>
            <a:off x="-5862" y="701676"/>
            <a:ext cx="9149862" cy="47625"/>
            <a:chOff x="-5339" y="701559"/>
            <a:chExt cx="9149338" cy="48197"/>
          </a:xfrm>
        </p:grpSpPr>
        <p:sp>
          <p:nvSpPr>
            <p:cNvPr id="17" name="직사각형 16"/>
            <p:cNvSpPr/>
            <p:nvPr userDrawn="1"/>
          </p:nvSpPr>
          <p:spPr>
            <a:xfrm>
              <a:off x="6096173" y="703166"/>
              <a:ext cx="3047826" cy="4498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직사각형 13"/>
            <p:cNvSpPr/>
            <p:nvPr userDrawn="1"/>
          </p:nvSpPr>
          <p:spPr>
            <a:xfrm>
              <a:off x="-5339" y="701559"/>
              <a:ext cx="1188359" cy="4659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사다리꼴 12"/>
            <p:cNvSpPr/>
            <p:nvPr userDrawn="1"/>
          </p:nvSpPr>
          <p:spPr>
            <a:xfrm>
              <a:off x="1150784" y="701559"/>
              <a:ext cx="1799389" cy="46591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사다리꼴 14"/>
            <p:cNvSpPr/>
            <p:nvPr userDrawn="1"/>
          </p:nvSpPr>
          <p:spPr>
            <a:xfrm rot="10800000">
              <a:off x="2916471" y="703166"/>
              <a:ext cx="1979622" cy="46590"/>
            </a:xfrm>
            <a:prstGeom prst="trapezoid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사다리꼴 15"/>
            <p:cNvSpPr/>
            <p:nvPr userDrawn="1"/>
          </p:nvSpPr>
          <p:spPr>
            <a:xfrm>
              <a:off x="4859460" y="703166"/>
              <a:ext cx="1260159" cy="46590"/>
            </a:xfrm>
            <a:prstGeom prst="trapezoid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027" name="그룹 6"/>
          <p:cNvGrpSpPr>
            <a:grpSpLocks/>
          </p:cNvGrpSpPr>
          <p:nvPr/>
        </p:nvGrpSpPr>
        <p:grpSpPr bwMode="auto">
          <a:xfrm>
            <a:off x="0" y="1"/>
            <a:ext cx="1072662" cy="701675"/>
            <a:chOff x="0" y="0"/>
            <a:chExt cx="990600" cy="701040"/>
          </a:xfrm>
        </p:grpSpPr>
        <p:sp>
          <p:nvSpPr>
            <p:cNvPr id="8" name="직사각형 7"/>
            <p:cNvSpPr/>
            <p:nvPr userDrawn="1"/>
          </p:nvSpPr>
          <p:spPr>
            <a:xfrm>
              <a:off x="0" y="0"/>
              <a:ext cx="702352" cy="70104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직각 삼각형 8"/>
            <p:cNvSpPr/>
            <p:nvPr userDrawn="1"/>
          </p:nvSpPr>
          <p:spPr>
            <a:xfrm rot="10800000" flipH="1">
              <a:off x="699646" y="0"/>
              <a:ext cx="290954" cy="701040"/>
            </a:xfrm>
            <a:prstGeom prst="rt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1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3543300" y="6559550"/>
            <a:ext cx="2057400" cy="2873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latinLnBrk="1" hangingPunct="1">
              <a:defRPr kumimoji="0" sz="1100">
                <a:solidFill>
                  <a:srgbClr val="898989"/>
                </a:solidFill>
                <a:ea typeface="맑은 고딕" pitchFamily="50" charset="-127"/>
              </a:defRPr>
            </a:lvl1pPr>
          </a:lstStyle>
          <a:p>
            <a:pPr>
              <a:defRPr/>
            </a:pPr>
            <a:fld id="{283FBF4A-AE69-4A03-B273-1E69C452BC07}" type="slidenum">
              <a:rPr lang="ko-KR" altLang="en-US">
                <a:latin typeface="맑은 고딕" pitchFamily="50" charset="-127"/>
              </a:rPr>
              <a:pPr>
                <a:defRPr/>
              </a:pPr>
              <a:t>‹#›</a:t>
            </a:fld>
            <a:endParaRPr lang="ko-KR" altLang="en-US">
              <a:latin typeface="맑은 고딕" pitchFamily="50" charset="-127"/>
            </a:endParaRPr>
          </a:p>
        </p:txBody>
      </p:sp>
      <p:pic>
        <p:nvPicPr>
          <p:cNvPr id="1029" name="그림 18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9996" y="6608764"/>
            <a:ext cx="1211873" cy="21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TextBox 19"/>
          <p:cNvSpPr txBox="1">
            <a:spLocks noChangeArrowheads="1"/>
          </p:cNvSpPr>
          <p:nvPr userDrawn="1"/>
        </p:nvSpPr>
        <p:spPr bwMode="auto">
          <a:xfrm>
            <a:off x="7735766" y="6610351"/>
            <a:ext cx="468923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algn="ctr">
              <a:defRPr/>
            </a:pPr>
            <a:r>
              <a:rPr kumimoji="0" lang="en-US" altLang="ko-KR" sz="1400" b="1" smtClean="0">
                <a:solidFill>
                  <a:srgbClr val="00B050"/>
                </a:solidFill>
              </a:rPr>
              <a:t>/</a:t>
            </a:r>
            <a:endParaRPr kumimoji="0" lang="ko-KR" altLang="en-US" sz="1400" b="1" smtClean="0">
              <a:solidFill>
                <a:srgbClr val="00B050"/>
              </a:solidFill>
            </a:endParaRPr>
          </a:p>
        </p:txBody>
      </p:sp>
      <p:pic>
        <p:nvPicPr>
          <p:cNvPr id="1031" name="그림 20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169" y="6591301"/>
            <a:ext cx="107852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4312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37" r:id="rId1"/>
    <p:sldLayoutId id="2147485138" r:id="rId2"/>
    <p:sldLayoutId id="2147485139" r:id="rId3"/>
    <p:sldLayoutId id="2147485140" r:id="rId4"/>
    <p:sldLayoutId id="2147485141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41293" y="1371600"/>
            <a:ext cx="8861425" cy="5257800"/>
            <a:chOff x="96" y="864"/>
            <a:chExt cx="6048" cy="3312"/>
          </a:xfrm>
        </p:grpSpPr>
        <p:grpSp>
          <p:nvGrpSpPr>
            <p:cNvPr id="4" name="Group 3"/>
            <p:cNvGrpSpPr>
              <a:grpSpLocks/>
            </p:cNvGrpSpPr>
            <p:nvPr/>
          </p:nvGrpSpPr>
          <p:grpSpPr bwMode="auto">
            <a:xfrm>
              <a:off x="96" y="864"/>
              <a:ext cx="6048" cy="3312"/>
              <a:chOff x="96" y="864"/>
              <a:chExt cx="6048" cy="3312"/>
            </a:xfrm>
          </p:grpSpPr>
          <p:sp>
            <p:nvSpPr>
              <p:cNvPr id="1036" name="Line 4"/>
              <p:cNvSpPr>
                <a:spLocks noChangeShapeType="1"/>
              </p:cNvSpPr>
              <p:nvPr/>
            </p:nvSpPr>
            <p:spPr bwMode="auto">
              <a:xfrm>
                <a:off x="96" y="1008"/>
                <a:ext cx="6048" cy="0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>
                  <a:defRPr/>
                </a:pPr>
                <a:endParaRPr lang="ko-KR" altLang="en-US">
                  <a:latin typeface="굴림" pitchFamily="50" charset="-127"/>
                  <a:ea typeface="굴림" pitchFamily="50" charset="-127"/>
                </a:endParaRPr>
              </a:p>
            </p:txBody>
          </p:sp>
          <p:sp>
            <p:nvSpPr>
              <p:cNvPr id="1037" name="Line 5"/>
              <p:cNvSpPr>
                <a:spLocks noChangeShapeType="1"/>
              </p:cNvSpPr>
              <p:nvPr/>
            </p:nvSpPr>
            <p:spPr bwMode="auto">
              <a:xfrm>
                <a:off x="96" y="3936"/>
                <a:ext cx="6048" cy="0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>
                  <a:defRPr/>
                </a:pPr>
                <a:endParaRPr lang="ko-KR" altLang="en-US">
                  <a:latin typeface="굴림" pitchFamily="50" charset="-127"/>
                  <a:ea typeface="굴림" pitchFamily="50" charset="-127"/>
                </a:endParaRPr>
              </a:p>
            </p:txBody>
          </p:sp>
          <p:sp>
            <p:nvSpPr>
              <p:cNvPr id="1038" name="Line 6"/>
              <p:cNvSpPr>
                <a:spLocks noChangeShapeType="1"/>
              </p:cNvSpPr>
              <p:nvPr/>
            </p:nvSpPr>
            <p:spPr bwMode="auto">
              <a:xfrm flipV="1">
                <a:off x="240" y="864"/>
                <a:ext cx="0" cy="3312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>
                  <a:defRPr/>
                </a:pPr>
                <a:endParaRPr lang="ko-KR" altLang="en-US">
                  <a:latin typeface="굴림" pitchFamily="50" charset="-127"/>
                  <a:ea typeface="굴림" pitchFamily="50" charset="-127"/>
                </a:endParaRPr>
              </a:p>
            </p:txBody>
          </p:sp>
          <p:sp>
            <p:nvSpPr>
              <p:cNvPr id="1039" name="Line 7"/>
              <p:cNvSpPr>
                <a:spLocks noChangeShapeType="1"/>
              </p:cNvSpPr>
              <p:nvPr/>
            </p:nvSpPr>
            <p:spPr bwMode="auto">
              <a:xfrm flipV="1">
                <a:off x="6000" y="864"/>
                <a:ext cx="0" cy="3312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>
                  <a:defRPr/>
                </a:pPr>
                <a:endParaRPr lang="ko-KR" altLang="en-US">
                  <a:latin typeface="굴림" pitchFamily="50" charset="-127"/>
                  <a:ea typeface="굴림" pitchFamily="50" charset="-127"/>
                </a:endParaRPr>
              </a:p>
            </p:txBody>
          </p:sp>
        </p:grpSp>
        <p:sp>
          <p:nvSpPr>
            <p:cNvPr id="1035" name="Line 8"/>
            <p:cNvSpPr>
              <a:spLocks noChangeShapeType="1"/>
            </p:cNvSpPr>
            <p:nvPr userDrawn="1"/>
          </p:nvSpPr>
          <p:spPr bwMode="auto">
            <a:xfrm>
              <a:off x="96" y="1344"/>
              <a:ext cx="144" cy="0"/>
            </a:xfrm>
            <a:prstGeom prst="line">
              <a:avLst/>
            </a:prstGeom>
            <a:noFill/>
            <a:ln w="12700">
              <a:noFill/>
              <a:round/>
              <a:headEnd/>
              <a:tailEnd/>
            </a:ln>
          </p:spPr>
          <p:txBody>
            <a:bodyPr lIns="90000" tIns="46800" rIns="90000" bIns="46800" anchor="ctr"/>
            <a:lstStyle/>
            <a:p>
              <a:pPr>
                <a:defRPr/>
              </a:pPr>
              <a:endParaRPr lang="ko-KR" altLang="en-US">
                <a:latin typeface="굴림" pitchFamily="50" charset="-127"/>
                <a:ea typeface="굴림" pitchFamily="50" charset="-127"/>
              </a:endParaRPr>
            </a:p>
          </p:txBody>
        </p:sp>
      </p:grpSp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0" y="0"/>
            <a:ext cx="9144000" cy="566738"/>
          </a:xfrm>
          <a:prstGeom prst="rect">
            <a:avLst/>
          </a:prstGeom>
          <a:solidFill>
            <a:srgbClr val="003464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ko-KR" altLang="en-US">
              <a:solidFill>
                <a:srgbClr val="004785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029" name="Rectangle 16"/>
          <p:cNvSpPr>
            <a:spLocks noChangeArrowheads="1"/>
          </p:cNvSpPr>
          <p:nvPr/>
        </p:nvSpPr>
        <p:spPr bwMode="auto">
          <a:xfrm>
            <a:off x="0" y="517535"/>
            <a:ext cx="9144000" cy="53975"/>
          </a:xfrm>
          <a:prstGeom prst="rect">
            <a:avLst/>
          </a:prstGeom>
          <a:solidFill>
            <a:srgbClr val="6697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ko-KR" altLang="en-US">
              <a:solidFill>
                <a:srgbClr val="004785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030" name="Freeform 17"/>
          <p:cNvSpPr>
            <a:spLocks/>
          </p:cNvSpPr>
          <p:nvPr/>
        </p:nvSpPr>
        <p:spPr bwMode="auto">
          <a:xfrm>
            <a:off x="5" y="533400"/>
            <a:ext cx="4149725" cy="279400"/>
          </a:xfrm>
          <a:custGeom>
            <a:avLst/>
            <a:gdLst>
              <a:gd name="T0" fmla="*/ 0 w 2832"/>
              <a:gd name="T1" fmla="*/ 279400 h 176"/>
              <a:gd name="T2" fmla="*/ 3880110 w 2832"/>
              <a:gd name="T3" fmla="*/ 279400 h 176"/>
              <a:gd name="T4" fmla="*/ 4149725 w 2832"/>
              <a:gd name="T5" fmla="*/ 0 h 176"/>
              <a:gd name="T6" fmla="*/ 0 w 2832"/>
              <a:gd name="T7" fmla="*/ 0 h 176"/>
              <a:gd name="T8" fmla="*/ 0 w 2832"/>
              <a:gd name="T9" fmla="*/ 279400 h 17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832" h="176">
                <a:moveTo>
                  <a:pt x="0" y="176"/>
                </a:moveTo>
                <a:lnTo>
                  <a:pt x="2648" y="176"/>
                </a:lnTo>
                <a:lnTo>
                  <a:pt x="2832" y="0"/>
                </a:lnTo>
                <a:lnTo>
                  <a:pt x="0" y="0"/>
                </a:lnTo>
                <a:lnTo>
                  <a:pt x="0" y="176"/>
                </a:lnTo>
                <a:close/>
              </a:path>
            </a:pathLst>
          </a:custGeom>
          <a:solidFill>
            <a:srgbClr val="6697CC"/>
          </a:solidFill>
          <a:ln w="9525" cap="flat" cmpd="sng">
            <a:noFill/>
            <a:prstDash val="solid"/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defRPr/>
            </a:pPr>
            <a:endParaRPr lang="ko-KR" altLang="en-US">
              <a:latin typeface="굴림" pitchFamily="50" charset="-127"/>
              <a:ea typeface="굴림" pitchFamily="50" charset="-127"/>
            </a:endParaRPr>
          </a:p>
        </p:txBody>
      </p:sp>
      <p:pic>
        <p:nvPicPr>
          <p:cNvPr id="24" name="그림 23" descr="02_02_(Logo &amp; Text)+Global Eng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7536872" y="6570000"/>
            <a:ext cx="1607133" cy="288000"/>
          </a:xfrm>
          <a:prstGeom prst="rect">
            <a:avLst/>
          </a:prstGeom>
        </p:spPr>
      </p:pic>
      <p:sp>
        <p:nvSpPr>
          <p:cNvPr id="14" name="Text Box 15"/>
          <p:cNvSpPr txBox="1">
            <a:spLocks noChangeArrowheads="1"/>
          </p:cNvSpPr>
          <p:nvPr userDrawn="1"/>
        </p:nvSpPr>
        <p:spPr bwMode="auto">
          <a:xfrm>
            <a:off x="5700718" y="85725"/>
            <a:ext cx="3417887" cy="276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75" tIns="45689" rIns="91375" bIns="45689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dirty="0" smtClean="0">
                <a:solidFill>
                  <a:srgbClr val="DDDDDD"/>
                </a:solidFill>
                <a:latin typeface="맑은 고딕" pitchFamily="50" charset="-127"/>
                <a:ea typeface="맑은 고딕" pitchFamily="50" charset="-127"/>
              </a:rPr>
              <a:t>PGT</a:t>
            </a:r>
            <a:r>
              <a:rPr lang="en-US" altLang="ko-KR" sz="1200" b="1" baseline="0" dirty="0" smtClean="0">
                <a:solidFill>
                  <a:srgbClr val="DDDDDD"/>
                </a:solidFill>
                <a:latin typeface="맑은 고딕" pitchFamily="50" charset="-127"/>
                <a:ea typeface="맑은 고딕" pitchFamily="50" charset="-127"/>
              </a:rPr>
              <a:t> LiPF6 Project</a:t>
            </a:r>
            <a:r>
              <a:rPr lang="ko-KR" altLang="en-US" sz="1200" b="1" dirty="0" smtClean="0">
                <a:solidFill>
                  <a:srgbClr val="DDDDDD"/>
                </a:solidFill>
                <a:latin typeface="맑은 고딕" pitchFamily="50" charset="-127"/>
                <a:ea typeface="맑은 고딕" pitchFamily="50" charset="-127"/>
              </a:rPr>
              <a:t> 설계 및 건축인허가 용역</a:t>
            </a:r>
            <a:endParaRPr lang="ko-KR" altLang="en-US" sz="1200" b="1" dirty="0">
              <a:solidFill>
                <a:srgbClr val="DDDDDD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5" name="Picture 2" descr="logo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2" y="6453346"/>
            <a:ext cx="1821765" cy="41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057" r:id="rId1"/>
    <p:sldLayoutId id="2147485058" r:id="rId2"/>
    <p:sldLayoutId id="2147485059" r:id="rId3"/>
    <p:sldLayoutId id="2147485060" r:id="rId4"/>
    <p:sldLayoutId id="2147485061" r:id="rId5"/>
    <p:sldLayoutId id="2147485062" r:id="rId6"/>
    <p:sldLayoutId id="2147485063" r:id="rId7"/>
    <p:sldLayoutId id="2147485064" r:id="rId8"/>
    <p:sldLayoutId id="2147485065" r:id="rId9"/>
    <p:sldLayoutId id="2147485066" r:id="rId10"/>
    <p:sldLayoutId id="2147485067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굴림" pitchFamily="50" charset="-127"/>
          <a:ea typeface="굴림" pitchFamily="50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굴림" pitchFamily="50" charset="-127"/>
          <a:ea typeface="굴림" pitchFamily="50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굴림" pitchFamily="50" charset="-127"/>
          <a:ea typeface="굴림" pitchFamily="50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굴림" pitchFamily="50" charset="-127"/>
          <a:ea typeface="굴림" pitchFamily="50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굴림" pitchFamily="50" charset="-127"/>
          <a:ea typeface="굴림" pitchFamily="50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굴림" pitchFamily="50" charset="-127"/>
          <a:ea typeface="굴림" pitchFamily="50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굴림" pitchFamily="50" charset="-127"/>
          <a:ea typeface="굴림" pitchFamily="50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defTabSz="900113" rtl="0" eaLnBrk="0" fontAlgn="base" latinLnBrk="1" hangingPunct="0">
        <a:spcBef>
          <a:spcPts val="1500"/>
        </a:spcBef>
        <a:spcAft>
          <a:spcPct val="0"/>
        </a:spcAft>
        <a:buClr>
          <a:schemeClr val="tx1"/>
        </a:buClr>
        <a:buFont typeface="Wingdings" pitchFamily="2" charset="2"/>
        <a:buChar char="•"/>
        <a:defRPr kumimoji="1" sz="1400" b="1">
          <a:solidFill>
            <a:schemeClr val="tx1"/>
          </a:solidFill>
          <a:latin typeface="+mn-lt"/>
          <a:ea typeface="+mn-ea"/>
          <a:cs typeface="+mn-cs"/>
        </a:defRPr>
      </a:lvl1pPr>
      <a:lvl2pPr marL="284163" indent="-282575" algn="l" defTabSz="900113" rtl="0" eaLnBrk="0" fontAlgn="base" latinLnBrk="1" hangingPunct="0">
        <a:spcBef>
          <a:spcPts val="1000"/>
        </a:spcBef>
        <a:spcAft>
          <a:spcPct val="0"/>
        </a:spcAft>
        <a:buClr>
          <a:schemeClr val="tx1"/>
        </a:buClr>
        <a:buFont typeface="Wingdings" pitchFamily="2" charset="2"/>
        <a:buChar char="n"/>
        <a:defRPr kumimoji="1" sz="1400" b="1">
          <a:solidFill>
            <a:schemeClr val="tx1"/>
          </a:solidFill>
          <a:latin typeface="+mn-lt"/>
          <a:ea typeface="+mn-ea"/>
        </a:defRPr>
      </a:lvl2pPr>
      <a:lvl3pPr marL="542925" indent="-257175" algn="l" defTabSz="900113" rtl="0" eaLnBrk="0" fontAlgn="base" latinLnBrk="1" hangingPunct="0">
        <a:spcBef>
          <a:spcPts val="500"/>
        </a:spcBef>
        <a:spcAft>
          <a:spcPct val="0"/>
        </a:spcAft>
        <a:buClr>
          <a:schemeClr val="tx1"/>
        </a:buClr>
        <a:buFont typeface="Arial" charset="0"/>
        <a:buChar char="–"/>
        <a:defRPr kumimoji="1" sz="1400" b="1">
          <a:solidFill>
            <a:schemeClr val="tx1"/>
          </a:solidFill>
          <a:latin typeface="+mn-lt"/>
          <a:ea typeface="+mn-ea"/>
        </a:defRPr>
      </a:lvl3pPr>
      <a:lvl4pPr marL="814388" indent="-269875" algn="l" defTabSz="900113" rtl="0" eaLnBrk="0" fontAlgn="base" latinLnBrk="1" hangingPunct="0">
        <a:spcBef>
          <a:spcPts val="500"/>
        </a:spcBef>
        <a:spcAft>
          <a:spcPct val="0"/>
        </a:spcAft>
        <a:buClr>
          <a:schemeClr val="tx1"/>
        </a:buClr>
        <a:buFont typeface="Arial" charset="0"/>
        <a:buChar char="–"/>
        <a:defRPr kumimoji="1" sz="1400" b="1">
          <a:solidFill>
            <a:schemeClr val="tx1"/>
          </a:solidFill>
          <a:latin typeface="+mn-lt"/>
          <a:ea typeface="+mn-ea"/>
        </a:defRPr>
      </a:lvl4pPr>
      <a:lvl5pPr marL="1104900" indent="-288925" algn="l" defTabSz="900113" rtl="0" eaLnBrk="0" fontAlgn="base" latinLnBrk="1" hangingPunct="0">
        <a:spcBef>
          <a:spcPts val="500"/>
        </a:spcBef>
        <a:spcAft>
          <a:spcPct val="0"/>
        </a:spcAft>
        <a:buClr>
          <a:schemeClr val="tx1"/>
        </a:buClr>
        <a:buFont typeface="Arial" charset="0"/>
        <a:buChar char="»"/>
        <a:defRPr kumimoji="1" sz="1400" b="1">
          <a:solidFill>
            <a:schemeClr val="tx1"/>
          </a:solidFill>
          <a:latin typeface="+mn-lt"/>
          <a:ea typeface="+mn-ea"/>
        </a:defRPr>
      </a:lvl5pPr>
      <a:lvl6pPr marL="1562100" indent="-288925" algn="l" defTabSz="900113" rtl="0" fontAlgn="base" latinLnBrk="1">
        <a:spcBef>
          <a:spcPts val="500"/>
        </a:spcBef>
        <a:spcAft>
          <a:spcPct val="0"/>
        </a:spcAft>
        <a:buClr>
          <a:schemeClr val="tx1"/>
        </a:buClr>
        <a:buFont typeface="Arial" charset="0"/>
        <a:defRPr kumimoji="1" sz="1400" b="1">
          <a:solidFill>
            <a:schemeClr val="tx1"/>
          </a:solidFill>
          <a:latin typeface="+mn-lt"/>
          <a:ea typeface="+mn-ea"/>
        </a:defRPr>
      </a:lvl6pPr>
      <a:lvl7pPr marL="2019300" indent="-288925" algn="l" defTabSz="900113" rtl="0" fontAlgn="base" latinLnBrk="1">
        <a:spcBef>
          <a:spcPts val="500"/>
        </a:spcBef>
        <a:spcAft>
          <a:spcPct val="0"/>
        </a:spcAft>
        <a:buClr>
          <a:schemeClr val="tx1"/>
        </a:buClr>
        <a:buFont typeface="Arial" charset="0"/>
        <a:defRPr kumimoji="1" sz="1400" b="1">
          <a:solidFill>
            <a:schemeClr val="tx1"/>
          </a:solidFill>
          <a:latin typeface="+mn-lt"/>
          <a:ea typeface="+mn-ea"/>
        </a:defRPr>
      </a:lvl7pPr>
      <a:lvl8pPr marL="2476500" indent="-288925" algn="l" defTabSz="900113" rtl="0" fontAlgn="base" latinLnBrk="1">
        <a:spcBef>
          <a:spcPts val="500"/>
        </a:spcBef>
        <a:spcAft>
          <a:spcPct val="0"/>
        </a:spcAft>
        <a:buClr>
          <a:schemeClr val="tx1"/>
        </a:buClr>
        <a:buFont typeface="Arial" charset="0"/>
        <a:defRPr kumimoji="1" sz="1400" b="1">
          <a:solidFill>
            <a:schemeClr val="tx1"/>
          </a:solidFill>
          <a:latin typeface="+mn-lt"/>
          <a:ea typeface="+mn-ea"/>
        </a:defRPr>
      </a:lvl8pPr>
      <a:lvl9pPr marL="2933700" indent="-288925" algn="l" defTabSz="900113" rtl="0" fontAlgn="base" latinLnBrk="1">
        <a:spcBef>
          <a:spcPts val="500"/>
        </a:spcBef>
        <a:spcAft>
          <a:spcPct val="0"/>
        </a:spcAft>
        <a:buClr>
          <a:schemeClr val="tx1"/>
        </a:buClr>
        <a:buFont typeface="Arial" charset="0"/>
        <a:defRPr kumimoji="1" sz="14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2"/>
          <p:cNvGrpSpPr>
            <a:grpSpLocks/>
          </p:cNvGrpSpPr>
          <p:nvPr/>
        </p:nvGrpSpPr>
        <p:grpSpPr bwMode="auto">
          <a:xfrm>
            <a:off x="141293" y="1371600"/>
            <a:ext cx="8861425" cy="5257800"/>
            <a:chOff x="96" y="864"/>
            <a:chExt cx="6048" cy="3312"/>
          </a:xfrm>
        </p:grpSpPr>
        <p:grpSp>
          <p:nvGrpSpPr>
            <p:cNvPr id="25612" name="Group 3"/>
            <p:cNvGrpSpPr>
              <a:grpSpLocks/>
            </p:cNvGrpSpPr>
            <p:nvPr/>
          </p:nvGrpSpPr>
          <p:grpSpPr bwMode="auto">
            <a:xfrm>
              <a:off x="96" y="864"/>
              <a:ext cx="6048" cy="3312"/>
              <a:chOff x="96" y="864"/>
              <a:chExt cx="6048" cy="3312"/>
            </a:xfrm>
          </p:grpSpPr>
          <p:sp>
            <p:nvSpPr>
              <p:cNvPr id="41988" name="Line 4"/>
              <p:cNvSpPr>
                <a:spLocks noChangeShapeType="1"/>
              </p:cNvSpPr>
              <p:nvPr/>
            </p:nvSpPr>
            <p:spPr bwMode="auto">
              <a:xfrm>
                <a:off x="96" y="1008"/>
                <a:ext cx="6048" cy="0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ko-KR" altLang="en-US" dirty="0">
                  <a:solidFill>
                    <a:srgbClr val="004785"/>
                  </a:solidFill>
                  <a:latin typeface="굴림" pitchFamily="50" charset="-127"/>
                  <a:ea typeface="굴림" pitchFamily="50" charset="-127"/>
                </a:endParaRPr>
              </a:p>
            </p:txBody>
          </p:sp>
          <p:sp>
            <p:nvSpPr>
              <p:cNvPr id="41989" name="Line 5"/>
              <p:cNvSpPr>
                <a:spLocks noChangeShapeType="1"/>
              </p:cNvSpPr>
              <p:nvPr/>
            </p:nvSpPr>
            <p:spPr bwMode="auto">
              <a:xfrm>
                <a:off x="96" y="3936"/>
                <a:ext cx="6048" cy="0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ko-KR" altLang="en-US" dirty="0">
                  <a:solidFill>
                    <a:srgbClr val="004785"/>
                  </a:solidFill>
                  <a:latin typeface="굴림" pitchFamily="50" charset="-127"/>
                  <a:ea typeface="굴림" pitchFamily="50" charset="-127"/>
                </a:endParaRPr>
              </a:p>
            </p:txBody>
          </p:sp>
          <p:sp>
            <p:nvSpPr>
              <p:cNvPr id="41990" name="Line 6"/>
              <p:cNvSpPr>
                <a:spLocks noChangeShapeType="1"/>
              </p:cNvSpPr>
              <p:nvPr/>
            </p:nvSpPr>
            <p:spPr bwMode="auto">
              <a:xfrm flipV="1">
                <a:off x="240" y="864"/>
                <a:ext cx="0" cy="3312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ko-KR" altLang="en-US" dirty="0">
                  <a:solidFill>
                    <a:srgbClr val="004785"/>
                  </a:solidFill>
                  <a:latin typeface="굴림" pitchFamily="50" charset="-127"/>
                  <a:ea typeface="굴림" pitchFamily="50" charset="-127"/>
                </a:endParaRPr>
              </a:p>
            </p:txBody>
          </p:sp>
          <p:sp>
            <p:nvSpPr>
              <p:cNvPr id="41991" name="Line 7"/>
              <p:cNvSpPr>
                <a:spLocks noChangeShapeType="1"/>
              </p:cNvSpPr>
              <p:nvPr/>
            </p:nvSpPr>
            <p:spPr bwMode="auto">
              <a:xfrm flipV="1">
                <a:off x="6000" y="864"/>
                <a:ext cx="0" cy="3312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ko-KR" altLang="en-US" dirty="0">
                  <a:solidFill>
                    <a:srgbClr val="004785"/>
                  </a:solidFill>
                  <a:latin typeface="굴림" pitchFamily="50" charset="-127"/>
                  <a:ea typeface="굴림" pitchFamily="50" charset="-127"/>
                </a:endParaRPr>
              </a:p>
            </p:txBody>
          </p:sp>
        </p:grpSp>
        <p:sp>
          <p:nvSpPr>
            <p:cNvPr id="41992" name="Line 8"/>
            <p:cNvSpPr>
              <a:spLocks noChangeShapeType="1"/>
            </p:cNvSpPr>
            <p:nvPr userDrawn="1"/>
          </p:nvSpPr>
          <p:spPr bwMode="auto">
            <a:xfrm>
              <a:off x="96" y="1344"/>
              <a:ext cx="144" cy="0"/>
            </a:xfrm>
            <a:prstGeom prst="line">
              <a:avLst/>
            </a:prstGeom>
            <a:noFill/>
            <a:ln w="12700">
              <a:noFill/>
              <a:round/>
              <a:headEnd/>
              <a:tailEnd/>
            </a:ln>
            <a:effectLst/>
          </p:spPr>
          <p:txBody>
            <a:bodyPr lIns="90000" tIns="46800" rIns="90000" bIns="46800" anchor="ctr"/>
            <a:lstStyle/>
            <a:p>
              <a:pPr>
                <a:defRPr/>
              </a:pPr>
              <a:endParaRPr lang="ko-KR" altLang="en-US" dirty="0">
                <a:solidFill>
                  <a:srgbClr val="004785"/>
                </a:solidFill>
                <a:latin typeface="굴림" pitchFamily="50" charset="-127"/>
                <a:ea typeface="굴림" pitchFamily="50" charset="-127"/>
              </a:endParaRPr>
            </a:p>
          </p:txBody>
        </p:sp>
      </p:grpSp>
      <p:sp>
        <p:nvSpPr>
          <p:cNvPr id="41993" name="Rectangle 9"/>
          <p:cNvSpPr>
            <a:spLocks noChangeArrowheads="1"/>
          </p:cNvSpPr>
          <p:nvPr/>
        </p:nvSpPr>
        <p:spPr bwMode="auto">
          <a:xfrm>
            <a:off x="0" y="0"/>
            <a:ext cx="9144000" cy="566738"/>
          </a:xfrm>
          <a:prstGeom prst="rect">
            <a:avLst/>
          </a:prstGeom>
          <a:solidFill>
            <a:srgbClr val="00346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 dirty="0">
              <a:solidFill>
                <a:srgbClr val="004785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41998" name="Text Box 14" descr="월드컵"/>
          <p:cNvSpPr txBox="1">
            <a:spLocks noChangeArrowheads="1"/>
          </p:cNvSpPr>
          <p:nvPr userDrawn="1"/>
        </p:nvSpPr>
        <p:spPr bwMode="auto">
          <a:xfrm>
            <a:off x="4357688" y="6492885"/>
            <a:ext cx="677862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fld id="{2FAFEF08-D022-469E-AA38-A42EE7CBF2B2}" type="slidenum">
              <a:rPr lang="en-US" altLang="ko-KR" sz="1000" b="1">
                <a:solidFill>
                  <a:srgbClr val="4D4D4D"/>
                </a:solidFill>
                <a:latin typeface="Arial" charset="0"/>
                <a:ea typeface="돋움체" pitchFamily="49" charset="-127"/>
              </a:rPr>
              <a:pPr algn="ctr">
                <a:spcBef>
                  <a:spcPct val="50000"/>
                </a:spcBef>
                <a:defRPr/>
              </a:pPr>
              <a:t>‹#›</a:t>
            </a:fld>
            <a:endParaRPr lang="en-US" altLang="ko-KR" sz="1000" b="1" dirty="0">
              <a:solidFill>
                <a:srgbClr val="4D4D4D"/>
              </a:solidFill>
              <a:latin typeface="Arial" charset="0"/>
              <a:ea typeface="돋움체" pitchFamily="49" charset="-127"/>
            </a:endParaRPr>
          </a:p>
        </p:txBody>
      </p:sp>
      <p:sp>
        <p:nvSpPr>
          <p:cNvPr id="42000" name="Rectangle 16"/>
          <p:cNvSpPr>
            <a:spLocks noChangeArrowheads="1"/>
          </p:cNvSpPr>
          <p:nvPr userDrawn="1"/>
        </p:nvSpPr>
        <p:spPr bwMode="auto">
          <a:xfrm>
            <a:off x="0" y="517535"/>
            <a:ext cx="9144000" cy="53975"/>
          </a:xfrm>
          <a:prstGeom prst="rect">
            <a:avLst/>
          </a:prstGeom>
          <a:solidFill>
            <a:srgbClr val="6697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 dirty="0">
              <a:solidFill>
                <a:srgbClr val="004785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42001" name="Freeform 17"/>
          <p:cNvSpPr>
            <a:spLocks/>
          </p:cNvSpPr>
          <p:nvPr userDrawn="1"/>
        </p:nvSpPr>
        <p:spPr bwMode="auto">
          <a:xfrm>
            <a:off x="5" y="533400"/>
            <a:ext cx="4149725" cy="279400"/>
          </a:xfrm>
          <a:custGeom>
            <a:avLst/>
            <a:gdLst/>
            <a:ahLst/>
            <a:cxnLst>
              <a:cxn ang="0">
                <a:pos x="0" y="176"/>
              </a:cxn>
              <a:cxn ang="0">
                <a:pos x="2648" y="176"/>
              </a:cxn>
              <a:cxn ang="0">
                <a:pos x="2832" y="0"/>
              </a:cxn>
              <a:cxn ang="0">
                <a:pos x="0" y="0"/>
              </a:cxn>
              <a:cxn ang="0">
                <a:pos x="0" y="176"/>
              </a:cxn>
            </a:cxnLst>
            <a:rect l="0" t="0" r="r" b="b"/>
            <a:pathLst>
              <a:path w="2832" h="176">
                <a:moveTo>
                  <a:pt x="0" y="176"/>
                </a:moveTo>
                <a:lnTo>
                  <a:pt x="2648" y="176"/>
                </a:lnTo>
                <a:lnTo>
                  <a:pt x="2832" y="0"/>
                </a:lnTo>
                <a:lnTo>
                  <a:pt x="0" y="0"/>
                </a:lnTo>
                <a:lnTo>
                  <a:pt x="0" y="176"/>
                </a:lnTo>
                <a:close/>
              </a:path>
            </a:pathLst>
          </a:custGeom>
          <a:solidFill>
            <a:srgbClr val="6697CC"/>
          </a:soli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defRPr/>
            </a:pPr>
            <a:endParaRPr lang="ko-KR" altLang="en-US" dirty="0">
              <a:solidFill>
                <a:srgbClr val="004785"/>
              </a:solidFill>
              <a:latin typeface="굴림" pitchFamily="50" charset="-127"/>
              <a:ea typeface="굴림" pitchFamily="50" charset="-127"/>
            </a:endParaRPr>
          </a:p>
        </p:txBody>
      </p:sp>
      <p:pic>
        <p:nvPicPr>
          <p:cNvPr id="18" name="그림 17" descr="02_02_(Logo &amp; Text)+Global Eng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7536872" y="6570000"/>
            <a:ext cx="1607133" cy="288000"/>
          </a:xfrm>
          <a:prstGeom prst="rect">
            <a:avLst/>
          </a:prstGeom>
        </p:spPr>
      </p:pic>
      <p:sp>
        <p:nvSpPr>
          <p:cNvPr id="19" name="Text Box 15"/>
          <p:cNvSpPr txBox="1">
            <a:spLocks noChangeArrowheads="1"/>
          </p:cNvSpPr>
          <p:nvPr userDrawn="1"/>
        </p:nvSpPr>
        <p:spPr bwMode="auto">
          <a:xfrm>
            <a:off x="5700718" y="85725"/>
            <a:ext cx="3417887" cy="276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75" tIns="45689" rIns="91375" bIns="45689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dirty="0" smtClean="0">
                <a:solidFill>
                  <a:srgbClr val="DDDDDD"/>
                </a:solidFill>
                <a:latin typeface="맑은 고딕" pitchFamily="50" charset="-127"/>
                <a:ea typeface="맑은 고딕" pitchFamily="50" charset="-127"/>
              </a:rPr>
              <a:t>PGT</a:t>
            </a:r>
            <a:r>
              <a:rPr lang="en-US" altLang="ko-KR" sz="1200" b="1" baseline="0" dirty="0" smtClean="0">
                <a:solidFill>
                  <a:srgbClr val="DDDDDD"/>
                </a:solidFill>
                <a:latin typeface="맑은 고딕" pitchFamily="50" charset="-127"/>
                <a:ea typeface="맑은 고딕" pitchFamily="50" charset="-127"/>
              </a:rPr>
              <a:t> LiPF6 Project</a:t>
            </a:r>
            <a:r>
              <a:rPr lang="ko-KR" altLang="en-US" sz="1200" b="1" dirty="0" smtClean="0">
                <a:solidFill>
                  <a:srgbClr val="DDDDDD"/>
                </a:solidFill>
                <a:latin typeface="맑은 고딕" pitchFamily="50" charset="-127"/>
                <a:ea typeface="맑은 고딕" pitchFamily="50" charset="-127"/>
              </a:rPr>
              <a:t> 설계 및 건축인허가 용역</a:t>
            </a:r>
            <a:endParaRPr lang="ko-KR" altLang="en-US" sz="1200" b="1" dirty="0">
              <a:solidFill>
                <a:srgbClr val="DDDDDD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1" name="Picture 2" descr="logo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2" y="6453346"/>
            <a:ext cx="1821765" cy="41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9112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69" r:id="rId1"/>
    <p:sldLayoutId id="2147485070" r:id="rId2"/>
    <p:sldLayoutId id="2147485071" r:id="rId3"/>
    <p:sldLayoutId id="2147485072" r:id="rId4"/>
    <p:sldLayoutId id="2147485073" r:id="rId5"/>
    <p:sldLayoutId id="2147485074" r:id="rId6"/>
    <p:sldLayoutId id="2147485075" r:id="rId7"/>
    <p:sldLayoutId id="2147485076" r:id="rId8"/>
    <p:sldLayoutId id="2147485077" r:id="rId9"/>
    <p:sldLayoutId id="2147485078" r:id="rId10"/>
    <p:sldLayoutId id="2147485079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굴림" pitchFamily="50" charset="-127"/>
          <a:ea typeface="굴림" pitchFamily="50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굴림" pitchFamily="50" charset="-127"/>
          <a:ea typeface="굴림" pitchFamily="50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굴림" pitchFamily="50" charset="-127"/>
          <a:ea typeface="굴림" pitchFamily="50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굴림" pitchFamily="50" charset="-127"/>
          <a:ea typeface="굴림" pitchFamily="50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굴림" pitchFamily="50" charset="-127"/>
          <a:ea typeface="굴림" pitchFamily="50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굴림" pitchFamily="50" charset="-127"/>
          <a:ea typeface="굴림" pitchFamily="50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굴림" pitchFamily="50" charset="-127"/>
          <a:ea typeface="굴림" pitchFamily="50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defTabSz="900113" rtl="0" eaLnBrk="0" fontAlgn="base" latinLnBrk="1" hangingPunct="0">
        <a:spcBef>
          <a:spcPts val="1500"/>
        </a:spcBef>
        <a:spcAft>
          <a:spcPct val="0"/>
        </a:spcAft>
        <a:buClr>
          <a:schemeClr val="tx1"/>
        </a:buClr>
        <a:buFont typeface="Wingdings" pitchFamily="2" charset="2"/>
        <a:buChar char="•"/>
        <a:defRPr kumimoji="1" sz="1400" b="1">
          <a:solidFill>
            <a:schemeClr val="tx1"/>
          </a:solidFill>
          <a:latin typeface="+mn-lt"/>
          <a:ea typeface="+mn-ea"/>
          <a:cs typeface="+mn-cs"/>
        </a:defRPr>
      </a:lvl1pPr>
      <a:lvl2pPr marL="284163" indent="-282575" algn="l" defTabSz="900113" rtl="0" eaLnBrk="0" fontAlgn="base" latinLnBrk="1" hangingPunct="0">
        <a:spcBef>
          <a:spcPts val="1000"/>
        </a:spcBef>
        <a:spcAft>
          <a:spcPct val="0"/>
        </a:spcAft>
        <a:buClr>
          <a:schemeClr val="tx1"/>
        </a:buClr>
        <a:buFont typeface="Wingdings" pitchFamily="2" charset="2"/>
        <a:buChar char="n"/>
        <a:defRPr kumimoji="1" sz="1400" b="1">
          <a:solidFill>
            <a:schemeClr val="tx1"/>
          </a:solidFill>
          <a:latin typeface="+mn-lt"/>
          <a:ea typeface="+mn-ea"/>
        </a:defRPr>
      </a:lvl2pPr>
      <a:lvl3pPr marL="542925" indent="-257175" algn="l" defTabSz="900113" rtl="0" eaLnBrk="0" fontAlgn="base" latinLnBrk="1" hangingPunct="0">
        <a:spcBef>
          <a:spcPts val="500"/>
        </a:spcBef>
        <a:spcAft>
          <a:spcPct val="0"/>
        </a:spcAft>
        <a:buClr>
          <a:schemeClr val="tx1"/>
        </a:buClr>
        <a:buFont typeface="Arial" charset="0"/>
        <a:buChar char="–"/>
        <a:defRPr kumimoji="1" sz="1400" b="1">
          <a:solidFill>
            <a:schemeClr val="tx1"/>
          </a:solidFill>
          <a:latin typeface="+mn-lt"/>
          <a:ea typeface="+mn-ea"/>
        </a:defRPr>
      </a:lvl3pPr>
      <a:lvl4pPr marL="814388" indent="-269875" algn="l" defTabSz="900113" rtl="0" eaLnBrk="0" fontAlgn="base" latinLnBrk="1" hangingPunct="0">
        <a:spcBef>
          <a:spcPts val="500"/>
        </a:spcBef>
        <a:spcAft>
          <a:spcPct val="0"/>
        </a:spcAft>
        <a:buClr>
          <a:schemeClr val="tx1"/>
        </a:buClr>
        <a:buFont typeface="Arial" charset="0"/>
        <a:buChar char="–"/>
        <a:defRPr kumimoji="1" sz="1400" b="1">
          <a:solidFill>
            <a:schemeClr val="tx1"/>
          </a:solidFill>
          <a:latin typeface="+mn-lt"/>
          <a:ea typeface="+mn-ea"/>
        </a:defRPr>
      </a:lvl4pPr>
      <a:lvl5pPr marL="1104900" indent="-288925" algn="l" defTabSz="900113" rtl="0" eaLnBrk="0" fontAlgn="base" latinLnBrk="1" hangingPunct="0">
        <a:spcBef>
          <a:spcPts val="500"/>
        </a:spcBef>
        <a:spcAft>
          <a:spcPct val="0"/>
        </a:spcAft>
        <a:buClr>
          <a:schemeClr val="tx1"/>
        </a:buClr>
        <a:buFont typeface="Arial" charset="0"/>
        <a:buChar char="»"/>
        <a:defRPr kumimoji="1" sz="1400" b="1">
          <a:solidFill>
            <a:schemeClr val="tx1"/>
          </a:solidFill>
          <a:latin typeface="+mn-lt"/>
          <a:ea typeface="+mn-ea"/>
        </a:defRPr>
      </a:lvl5pPr>
      <a:lvl6pPr marL="1562100" indent="-288925" algn="l" defTabSz="900113" rtl="0" fontAlgn="base" latinLnBrk="1">
        <a:spcBef>
          <a:spcPts val="500"/>
        </a:spcBef>
        <a:spcAft>
          <a:spcPct val="0"/>
        </a:spcAft>
        <a:buClr>
          <a:schemeClr val="tx1"/>
        </a:buClr>
        <a:buFont typeface="Arial" charset="0"/>
        <a:defRPr kumimoji="1" sz="1400" b="1">
          <a:solidFill>
            <a:schemeClr val="tx1"/>
          </a:solidFill>
          <a:latin typeface="+mn-lt"/>
          <a:ea typeface="+mn-ea"/>
        </a:defRPr>
      </a:lvl6pPr>
      <a:lvl7pPr marL="2019300" indent="-288925" algn="l" defTabSz="900113" rtl="0" fontAlgn="base" latinLnBrk="1">
        <a:spcBef>
          <a:spcPts val="500"/>
        </a:spcBef>
        <a:spcAft>
          <a:spcPct val="0"/>
        </a:spcAft>
        <a:buClr>
          <a:schemeClr val="tx1"/>
        </a:buClr>
        <a:buFont typeface="Arial" charset="0"/>
        <a:defRPr kumimoji="1" sz="1400" b="1">
          <a:solidFill>
            <a:schemeClr val="tx1"/>
          </a:solidFill>
          <a:latin typeface="+mn-lt"/>
          <a:ea typeface="+mn-ea"/>
        </a:defRPr>
      </a:lvl7pPr>
      <a:lvl8pPr marL="2476500" indent="-288925" algn="l" defTabSz="900113" rtl="0" fontAlgn="base" latinLnBrk="1">
        <a:spcBef>
          <a:spcPts val="500"/>
        </a:spcBef>
        <a:spcAft>
          <a:spcPct val="0"/>
        </a:spcAft>
        <a:buClr>
          <a:schemeClr val="tx1"/>
        </a:buClr>
        <a:buFont typeface="Arial" charset="0"/>
        <a:defRPr kumimoji="1" sz="1400" b="1">
          <a:solidFill>
            <a:schemeClr val="tx1"/>
          </a:solidFill>
          <a:latin typeface="+mn-lt"/>
          <a:ea typeface="+mn-ea"/>
        </a:defRPr>
      </a:lvl8pPr>
      <a:lvl9pPr marL="2933700" indent="-288925" algn="l" defTabSz="900113" rtl="0" fontAlgn="base" latinLnBrk="1">
        <a:spcBef>
          <a:spcPts val="500"/>
        </a:spcBef>
        <a:spcAft>
          <a:spcPct val="0"/>
        </a:spcAft>
        <a:buClr>
          <a:schemeClr val="tx1"/>
        </a:buClr>
        <a:buFont typeface="Arial" charset="0"/>
        <a:defRPr kumimoji="1" sz="14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2"/>
          <p:cNvGrpSpPr>
            <a:grpSpLocks/>
          </p:cNvGrpSpPr>
          <p:nvPr/>
        </p:nvGrpSpPr>
        <p:grpSpPr bwMode="auto">
          <a:xfrm>
            <a:off x="141293" y="1371600"/>
            <a:ext cx="8861425" cy="5257800"/>
            <a:chOff x="96" y="864"/>
            <a:chExt cx="6048" cy="3312"/>
          </a:xfrm>
        </p:grpSpPr>
        <p:grpSp>
          <p:nvGrpSpPr>
            <p:cNvPr id="25612" name="Group 3"/>
            <p:cNvGrpSpPr>
              <a:grpSpLocks/>
            </p:cNvGrpSpPr>
            <p:nvPr/>
          </p:nvGrpSpPr>
          <p:grpSpPr bwMode="auto">
            <a:xfrm>
              <a:off x="96" y="864"/>
              <a:ext cx="6048" cy="3312"/>
              <a:chOff x="96" y="864"/>
              <a:chExt cx="6048" cy="3312"/>
            </a:xfrm>
          </p:grpSpPr>
          <p:sp>
            <p:nvSpPr>
              <p:cNvPr id="41988" name="Line 4"/>
              <p:cNvSpPr>
                <a:spLocks noChangeShapeType="1"/>
              </p:cNvSpPr>
              <p:nvPr/>
            </p:nvSpPr>
            <p:spPr bwMode="auto">
              <a:xfrm>
                <a:off x="96" y="1008"/>
                <a:ext cx="6048" cy="0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ko-KR" altLang="en-US" dirty="0">
                  <a:solidFill>
                    <a:srgbClr val="004785"/>
                  </a:solidFill>
                  <a:latin typeface="굴림" pitchFamily="50" charset="-127"/>
                  <a:ea typeface="굴림" pitchFamily="50" charset="-127"/>
                </a:endParaRPr>
              </a:p>
            </p:txBody>
          </p:sp>
          <p:sp>
            <p:nvSpPr>
              <p:cNvPr id="41989" name="Line 5"/>
              <p:cNvSpPr>
                <a:spLocks noChangeShapeType="1"/>
              </p:cNvSpPr>
              <p:nvPr/>
            </p:nvSpPr>
            <p:spPr bwMode="auto">
              <a:xfrm>
                <a:off x="96" y="3936"/>
                <a:ext cx="6048" cy="0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ko-KR" altLang="en-US" dirty="0">
                  <a:solidFill>
                    <a:srgbClr val="004785"/>
                  </a:solidFill>
                  <a:latin typeface="굴림" pitchFamily="50" charset="-127"/>
                  <a:ea typeface="굴림" pitchFamily="50" charset="-127"/>
                </a:endParaRPr>
              </a:p>
            </p:txBody>
          </p:sp>
          <p:sp>
            <p:nvSpPr>
              <p:cNvPr id="41990" name="Line 6"/>
              <p:cNvSpPr>
                <a:spLocks noChangeShapeType="1"/>
              </p:cNvSpPr>
              <p:nvPr/>
            </p:nvSpPr>
            <p:spPr bwMode="auto">
              <a:xfrm flipV="1">
                <a:off x="240" y="864"/>
                <a:ext cx="0" cy="3312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ko-KR" altLang="en-US" dirty="0">
                  <a:solidFill>
                    <a:srgbClr val="004785"/>
                  </a:solidFill>
                  <a:latin typeface="굴림" pitchFamily="50" charset="-127"/>
                  <a:ea typeface="굴림" pitchFamily="50" charset="-127"/>
                </a:endParaRPr>
              </a:p>
            </p:txBody>
          </p:sp>
          <p:sp>
            <p:nvSpPr>
              <p:cNvPr id="41991" name="Line 7"/>
              <p:cNvSpPr>
                <a:spLocks noChangeShapeType="1"/>
              </p:cNvSpPr>
              <p:nvPr/>
            </p:nvSpPr>
            <p:spPr bwMode="auto">
              <a:xfrm flipV="1">
                <a:off x="6000" y="864"/>
                <a:ext cx="0" cy="3312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>
                  <a:defRPr/>
                </a:pPr>
                <a:endParaRPr lang="ko-KR" altLang="en-US" dirty="0">
                  <a:solidFill>
                    <a:srgbClr val="004785"/>
                  </a:solidFill>
                  <a:latin typeface="굴림" pitchFamily="50" charset="-127"/>
                  <a:ea typeface="굴림" pitchFamily="50" charset="-127"/>
                </a:endParaRPr>
              </a:p>
            </p:txBody>
          </p:sp>
        </p:grpSp>
        <p:sp>
          <p:nvSpPr>
            <p:cNvPr id="41992" name="Line 8"/>
            <p:cNvSpPr>
              <a:spLocks noChangeShapeType="1"/>
            </p:cNvSpPr>
            <p:nvPr userDrawn="1"/>
          </p:nvSpPr>
          <p:spPr bwMode="auto">
            <a:xfrm>
              <a:off x="96" y="1344"/>
              <a:ext cx="144" cy="0"/>
            </a:xfrm>
            <a:prstGeom prst="line">
              <a:avLst/>
            </a:prstGeom>
            <a:noFill/>
            <a:ln w="12700">
              <a:noFill/>
              <a:round/>
              <a:headEnd/>
              <a:tailEnd/>
            </a:ln>
            <a:effectLst/>
          </p:spPr>
          <p:txBody>
            <a:bodyPr lIns="90000" tIns="46800" rIns="90000" bIns="46800" anchor="ctr"/>
            <a:lstStyle/>
            <a:p>
              <a:pPr>
                <a:defRPr/>
              </a:pPr>
              <a:endParaRPr lang="ko-KR" altLang="en-US" dirty="0">
                <a:solidFill>
                  <a:srgbClr val="004785"/>
                </a:solidFill>
                <a:latin typeface="굴림" pitchFamily="50" charset="-127"/>
                <a:ea typeface="굴림" pitchFamily="50" charset="-127"/>
              </a:endParaRPr>
            </a:p>
          </p:txBody>
        </p:sp>
      </p:grpSp>
      <p:sp>
        <p:nvSpPr>
          <p:cNvPr id="41993" name="Rectangle 9"/>
          <p:cNvSpPr>
            <a:spLocks noChangeArrowheads="1"/>
          </p:cNvSpPr>
          <p:nvPr/>
        </p:nvSpPr>
        <p:spPr bwMode="auto">
          <a:xfrm>
            <a:off x="0" y="0"/>
            <a:ext cx="9144000" cy="566738"/>
          </a:xfrm>
          <a:prstGeom prst="rect">
            <a:avLst/>
          </a:prstGeom>
          <a:solidFill>
            <a:srgbClr val="00346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 dirty="0">
              <a:solidFill>
                <a:srgbClr val="004785"/>
              </a:solidFill>
              <a:latin typeface="굴림" pitchFamily="50" charset="-127"/>
              <a:ea typeface="굴림" pitchFamily="50" charset="-127"/>
            </a:endParaRPr>
          </a:p>
        </p:txBody>
      </p:sp>
      <p:grpSp>
        <p:nvGrpSpPr>
          <p:cNvPr id="25604" name="Group 10"/>
          <p:cNvGrpSpPr>
            <a:grpSpLocks/>
          </p:cNvGrpSpPr>
          <p:nvPr userDrawn="1"/>
        </p:nvGrpSpPr>
        <p:grpSpPr bwMode="auto">
          <a:xfrm>
            <a:off x="7397753" y="6473835"/>
            <a:ext cx="1465263" cy="276225"/>
            <a:chOff x="632" y="4102"/>
            <a:chExt cx="1000" cy="174"/>
          </a:xfrm>
        </p:grpSpPr>
        <p:pic>
          <p:nvPicPr>
            <p:cNvPr id="25610" name="Picture 11" descr="좌측"/>
            <p:cNvPicPr>
              <a:picLocks noChangeAspect="1" noChangeArrowheads="1"/>
            </p:cNvPicPr>
            <p:nvPr/>
          </p:nvPicPr>
          <p:blipFill>
            <a:blip r:embed="rId13" cstate="print"/>
            <a:srcRect l="35902" t="-46219"/>
            <a:stretch>
              <a:fillRect/>
            </a:stretch>
          </p:blipFill>
          <p:spPr bwMode="auto">
            <a:xfrm>
              <a:off x="632" y="4102"/>
              <a:ext cx="607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11" name="Picture 12" descr="좌측"/>
            <p:cNvPicPr>
              <a:picLocks noChangeAspect="1" noChangeArrowheads="1"/>
            </p:cNvPicPr>
            <p:nvPr userDrawn="1"/>
          </p:nvPicPr>
          <p:blipFill>
            <a:blip r:embed="rId13" cstate="print"/>
            <a:srcRect r="62407" b="5042"/>
            <a:stretch>
              <a:fillRect/>
            </a:stretch>
          </p:blipFill>
          <p:spPr bwMode="auto">
            <a:xfrm>
              <a:off x="1276" y="4149"/>
              <a:ext cx="356" cy="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1998" name="Text Box 14" descr="월드컵"/>
          <p:cNvSpPr txBox="1">
            <a:spLocks noChangeArrowheads="1"/>
          </p:cNvSpPr>
          <p:nvPr userDrawn="1"/>
        </p:nvSpPr>
        <p:spPr bwMode="auto">
          <a:xfrm>
            <a:off x="4357688" y="6492885"/>
            <a:ext cx="677862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fld id="{2FAFEF08-D022-469E-AA38-A42EE7CBF2B2}" type="slidenum">
              <a:rPr lang="en-US" altLang="ko-KR" sz="1000" b="1">
                <a:solidFill>
                  <a:srgbClr val="4D4D4D"/>
                </a:solidFill>
                <a:latin typeface="Arial" charset="0"/>
                <a:ea typeface="돋움체" pitchFamily="49" charset="-127"/>
              </a:rPr>
              <a:pPr algn="ctr">
                <a:spcBef>
                  <a:spcPct val="50000"/>
                </a:spcBef>
                <a:defRPr/>
              </a:pPr>
              <a:t>‹#›</a:t>
            </a:fld>
            <a:endParaRPr lang="en-US" altLang="ko-KR" sz="1000" b="1" dirty="0">
              <a:solidFill>
                <a:srgbClr val="4D4D4D"/>
              </a:solidFill>
              <a:latin typeface="Arial" charset="0"/>
              <a:ea typeface="돋움체" pitchFamily="49" charset="-127"/>
            </a:endParaRPr>
          </a:p>
        </p:txBody>
      </p:sp>
      <p:sp>
        <p:nvSpPr>
          <p:cNvPr id="42000" name="Rectangle 16"/>
          <p:cNvSpPr>
            <a:spLocks noChangeArrowheads="1"/>
          </p:cNvSpPr>
          <p:nvPr userDrawn="1"/>
        </p:nvSpPr>
        <p:spPr bwMode="auto">
          <a:xfrm>
            <a:off x="0" y="517535"/>
            <a:ext cx="9144000" cy="53975"/>
          </a:xfrm>
          <a:prstGeom prst="rect">
            <a:avLst/>
          </a:prstGeom>
          <a:solidFill>
            <a:srgbClr val="6697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 dirty="0">
              <a:solidFill>
                <a:srgbClr val="004785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42001" name="Freeform 17"/>
          <p:cNvSpPr>
            <a:spLocks/>
          </p:cNvSpPr>
          <p:nvPr userDrawn="1"/>
        </p:nvSpPr>
        <p:spPr bwMode="auto">
          <a:xfrm>
            <a:off x="5" y="533400"/>
            <a:ext cx="4149725" cy="279400"/>
          </a:xfrm>
          <a:custGeom>
            <a:avLst/>
            <a:gdLst/>
            <a:ahLst/>
            <a:cxnLst>
              <a:cxn ang="0">
                <a:pos x="0" y="176"/>
              </a:cxn>
              <a:cxn ang="0">
                <a:pos x="2648" y="176"/>
              </a:cxn>
              <a:cxn ang="0">
                <a:pos x="2832" y="0"/>
              </a:cxn>
              <a:cxn ang="0">
                <a:pos x="0" y="0"/>
              </a:cxn>
              <a:cxn ang="0">
                <a:pos x="0" y="176"/>
              </a:cxn>
            </a:cxnLst>
            <a:rect l="0" t="0" r="r" b="b"/>
            <a:pathLst>
              <a:path w="2832" h="176">
                <a:moveTo>
                  <a:pt x="0" y="176"/>
                </a:moveTo>
                <a:lnTo>
                  <a:pt x="2648" y="176"/>
                </a:lnTo>
                <a:lnTo>
                  <a:pt x="2832" y="0"/>
                </a:lnTo>
                <a:lnTo>
                  <a:pt x="0" y="0"/>
                </a:lnTo>
                <a:lnTo>
                  <a:pt x="0" y="176"/>
                </a:lnTo>
                <a:close/>
              </a:path>
            </a:pathLst>
          </a:custGeom>
          <a:solidFill>
            <a:srgbClr val="6697CC"/>
          </a:soli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defRPr/>
            </a:pPr>
            <a:endParaRPr lang="ko-KR" altLang="en-US" dirty="0">
              <a:solidFill>
                <a:srgbClr val="004785"/>
              </a:solidFill>
              <a:latin typeface="굴림" pitchFamily="50" charset="-127"/>
              <a:ea typeface="굴림" pitchFamily="50" charset="-127"/>
            </a:endParaRPr>
          </a:p>
        </p:txBody>
      </p:sp>
      <p:pic>
        <p:nvPicPr>
          <p:cNvPr id="25608" name="Picture 8"/>
          <p:cNvPicPr>
            <a:picLocks noChangeAspect="1" noChangeArrowheads="1"/>
          </p:cNvPicPr>
          <p:nvPr userDrawn="1"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3994" t="43922" r="43829" b="46234"/>
          <a:stretch>
            <a:fillRect/>
          </a:stretch>
        </p:blipFill>
        <p:spPr bwMode="auto">
          <a:xfrm>
            <a:off x="287338" y="6462713"/>
            <a:ext cx="612775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 Box 15"/>
          <p:cNvSpPr txBox="1">
            <a:spLocks noChangeArrowheads="1"/>
          </p:cNvSpPr>
          <p:nvPr userDrawn="1"/>
        </p:nvSpPr>
        <p:spPr bwMode="auto">
          <a:xfrm>
            <a:off x="5500693" y="263535"/>
            <a:ext cx="3417887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75" tIns="45689" rIns="91375" bIns="45689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ko-KR" altLang="en-US" sz="1000" b="1" i="1" dirty="0" err="1">
                <a:solidFill>
                  <a:srgbClr val="DDDDDD"/>
                </a:solidFill>
                <a:latin typeface="맑은 고딕" pitchFamily="50" charset="-127"/>
                <a:ea typeface="맑은 고딕" pitchFamily="50" charset="-127"/>
              </a:rPr>
              <a:t>도레이첨단소재</a:t>
            </a:r>
            <a:r>
              <a:rPr lang="ko-KR" altLang="en-US" sz="1000" b="1" i="1" dirty="0">
                <a:solidFill>
                  <a:srgbClr val="DDDDDD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000" b="1" i="1" dirty="0">
                <a:solidFill>
                  <a:srgbClr val="DDDDDD"/>
                </a:solidFill>
                <a:latin typeface="맑은 고딕" pitchFamily="50" charset="-127"/>
                <a:ea typeface="맑은 고딕" pitchFamily="50" charset="-127"/>
              </a:rPr>
              <a:t> 4</a:t>
            </a:r>
            <a:r>
              <a:rPr lang="ko-KR" altLang="en-US" sz="1000" b="1" i="1" dirty="0">
                <a:solidFill>
                  <a:srgbClr val="DDDDDD"/>
                </a:solidFill>
                <a:latin typeface="맑은 고딕" pitchFamily="50" charset="-127"/>
                <a:ea typeface="맑은 고딕" pitchFamily="50" charset="-127"/>
              </a:rPr>
              <a:t>단계 </a:t>
            </a:r>
            <a:r>
              <a:rPr lang="en-US" altLang="ko-KR" sz="1000" b="1" i="1" dirty="0">
                <a:solidFill>
                  <a:srgbClr val="DDDDDD"/>
                </a:solidFill>
                <a:latin typeface="맑은 고딕" pitchFamily="50" charset="-127"/>
                <a:ea typeface="맑은 고딕" pitchFamily="50" charset="-127"/>
              </a:rPr>
              <a:t>Utility </a:t>
            </a:r>
            <a:r>
              <a:rPr lang="ko-KR" altLang="en-US" sz="1000" b="1" i="1" dirty="0">
                <a:solidFill>
                  <a:srgbClr val="DDDDDD"/>
                </a:solidFill>
                <a:latin typeface="맑은 고딕" pitchFamily="50" charset="-127"/>
                <a:ea typeface="맑은 고딕" pitchFamily="50" charset="-127"/>
              </a:rPr>
              <a:t>증설 </a:t>
            </a:r>
            <a:r>
              <a:rPr lang="en-US" altLang="ko-KR" sz="1000" b="1" i="1" dirty="0">
                <a:solidFill>
                  <a:srgbClr val="DDDDDD"/>
                </a:solidFill>
                <a:latin typeface="맑은 고딕" pitchFamily="50" charset="-127"/>
                <a:ea typeface="맑은 고딕" pitchFamily="50" charset="-127"/>
              </a:rPr>
              <a:t>PROJECT</a:t>
            </a:r>
            <a:endParaRPr lang="ko-KR" altLang="en-US" sz="1000" b="1" i="1" dirty="0">
              <a:solidFill>
                <a:srgbClr val="DDDDDD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15001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81" r:id="rId1"/>
    <p:sldLayoutId id="2147485082" r:id="rId2"/>
    <p:sldLayoutId id="2147485083" r:id="rId3"/>
    <p:sldLayoutId id="2147485084" r:id="rId4"/>
    <p:sldLayoutId id="2147485085" r:id="rId5"/>
    <p:sldLayoutId id="2147485086" r:id="rId6"/>
    <p:sldLayoutId id="2147485087" r:id="rId7"/>
    <p:sldLayoutId id="2147485088" r:id="rId8"/>
    <p:sldLayoutId id="2147485089" r:id="rId9"/>
    <p:sldLayoutId id="2147485090" r:id="rId10"/>
    <p:sldLayoutId id="2147485091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굴림" pitchFamily="50" charset="-127"/>
          <a:ea typeface="굴림" pitchFamily="50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굴림" pitchFamily="50" charset="-127"/>
          <a:ea typeface="굴림" pitchFamily="50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굴림" pitchFamily="50" charset="-127"/>
          <a:ea typeface="굴림" pitchFamily="50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굴림" pitchFamily="50" charset="-127"/>
          <a:ea typeface="굴림" pitchFamily="50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굴림" pitchFamily="50" charset="-127"/>
          <a:ea typeface="굴림" pitchFamily="50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굴림" pitchFamily="50" charset="-127"/>
          <a:ea typeface="굴림" pitchFamily="50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굴림" pitchFamily="50" charset="-127"/>
          <a:ea typeface="굴림" pitchFamily="50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defTabSz="900113" rtl="0" eaLnBrk="0" fontAlgn="base" latinLnBrk="1" hangingPunct="0">
        <a:spcBef>
          <a:spcPts val="1500"/>
        </a:spcBef>
        <a:spcAft>
          <a:spcPct val="0"/>
        </a:spcAft>
        <a:buClr>
          <a:schemeClr val="tx1"/>
        </a:buClr>
        <a:buFont typeface="Wingdings" pitchFamily="2" charset="2"/>
        <a:buChar char="•"/>
        <a:defRPr kumimoji="1" sz="1400" b="1">
          <a:solidFill>
            <a:schemeClr val="tx1"/>
          </a:solidFill>
          <a:latin typeface="+mn-lt"/>
          <a:ea typeface="+mn-ea"/>
          <a:cs typeface="+mn-cs"/>
        </a:defRPr>
      </a:lvl1pPr>
      <a:lvl2pPr marL="284163" indent="-282575" algn="l" defTabSz="900113" rtl="0" eaLnBrk="0" fontAlgn="base" latinLnBrk="1" hangingPunct="0">
        <a:spcBef>
          <a:spcPts val="1000"/>
        </a:spcBef>
        <a:spcAft>
          <a:spcPct val="0"/>
        </a:spcAft>
        <a:buClr>
          <a:schemeClr val="tx1"/>
        </a:buClr>
        <a:buFont typeface="Wingdings" pitchFamily="2" charset="2"/>
        <a:buChar char="n"/>
        <a:defRPr kumimoji="1" sz="1400" b="1">
          <a:solidFill>
            <a:schemeClr val="tx1"/>
          </a:solidFill>
          <a:latin typeface="+mn-lt"/>
          <a:ea typeface="+mn-ea"/>
        </a:defRPr>
      </a:lvl2pPr>
      <a:lvl3pPr marL="542925" indent="-257175" algn="l" defTabSz="900113" rtl="0" eaLnBrk="0" fontAlgn="base" latinLnBrk="1" hangingPunct="0">
        <a:spcBef>
          <a:spcPts val="500"/>
        </a:spcBef>
        <a:spcAft>
          <a:spcPct val="0"/>
        </a:spcAft>
        <a:buClr>
          <a:schemeClr val="tx1"/>
        </a:buClr>
        <a:buFont typeface="Arial" charset="0"/>
        <a:buChar char="–"/>
        <a:defRPr kumimoji="1" sz="1400" b="1">
          <a:solidFill>
            <a:schemeClr val="tx1"/>
          </a:solidFill>
          <a:latin typeface="+mn-lt"/>
          <a:ea typeface="+mn-ea"/>
        </a:defRPr>
      </a:lvl3pPr>
      <a:lvl4pPr marL="814388" indent="-269875" algn="l" defTabSz="900113" rtl="0" eaLnBrk="0" fontAlgn="base" latinLnBrk="1" hangingPunct="0">
        <a:spcBef>
          <a:spcPts val="500"/>
        </a:spcBef>
        <a:spcAft>
          <a:spcPct val="0"/>
        </a:spcAft>
        <a:buClr>
          <a:schemeClr val="tx1"/>
        </a:buClr>
        <a:buFont typeface="Arial" charset="0"/>
        <a:buChar char="–"/>
        <a:defRPr kumimoji="1" sz="1400" b="1">
          <a:solidFill>
            <a:schemeClr val="tx1"/>
          </a:solidFill>
          <a:latin typeface="+mn-lt"/>
          <a:ea typeface="+mn-ea"/>
        </a:defRPr>
      </a:lvl4pPr>
      <a:lvl5pPr marL="1104900" indent="-288925" algn="l" defTabSz="900113" rtl="0" eaLnBrk="0" fontAlgn="base" latinLnBrk="1" hangingPunct="0">
        <a:spcBef>
          <a:spcPts val="500"/>
        </a:spcBef>
        <a:spcAft>
          <a:spcPct val="0"/>
        </a:spcAft>
        <a:buClr>
          <a:schemeClr val="tx1"/>
        </a:buClr>
        <a:buFont typeface="Arial" charset="0"/>
        <a:buChar char="»"/>
        <a:defRPr kumimoji="1" sz="1400" b="1">
          <a:solidFill>
            <a:schemeClr val="tx1"/>
          </a:solidFill>
          <a:latin typeface="+mn-lt"/>
          <a:ea typeface="+mn-ea"/>
        </a:defRPr>
      </a:lvl5pPr>
      <a:lvl6pPr marL="1562100" indent="-288925" algn="l" defTabSz="900113" rtl="0" fontAlgn="base" latinLnBrk="1">
        <a:spcBef>
          <a:spcPts val="500"/>
        </a:spcBef>
        <a:spcAft>
          <a:spcPct val="0"/>
        </a:spcAft>
        <a:buClr>
          <a:schemeClr val="tx1"/>
        </a:buClr>
        <a:buFont typeface="Arial" charset="0"/>
        <a:defRPr kumimoji="1" sz="1400" b="1">
          <a:solidFill>
            <a:schemeClr val="tx1"/>
          </a:solidFill>
          <a:latin typeface="+mn-lt"/>
          <a:ea typeface="+mn-ea"/>
        </a:defRPr>
      </a:lvl6pPr>
      <a:lvl7pPr marL="2019300" indent="-288925" algn="l" defTabSz="900113" rtl="0" fontAlgn="base" latinLnBrk="1">
        <a:spcBef>
          <a:spcPts val="500"/>
        </a:spcBef>
        <a:spcAft>
          <a:spcPct val="0"/>
        </a:spcAft>
        <a:buClr>
          <a:schemeClr val="tx1"/>
        </a:buClr>
        <a:buFont typeface="Arial" charset="0"/>
        <a:defRPr kumimoji="1" sz="1400" b="1">
          <a:solidFill>
            <a:schemeClr val="tx1"/>
          </a:solidFill>
          <a:latin typeface="+mn-lt"/>
          <a:ea typeface="+mn-ea"/>
        </a:defRPr>
      </a:lvl7pPr>
      <a:lvl8pPr marL="2476500" indent="-288925" algn="l" defTabSz="900113" rtl="0" fontAlgn="base" latinLnBrk="1">
        <a:spcBef>
          <a:spcPts val="500"/>
        </a:spcBef>
        <a:spcAft>
          <a:spcPct val="0"/>
        </a:spcAft>
        <a:buClr>
          <a:schemeClr val="tx1"/>
        </a:buClr>
        <a:buFont typeface="Arial" charset="0"/>
        <a:defRPr kumimoji="1" sz="1400" b="1">
          <a:solidFill>
            <a:schemeClr val="tx1"/>
          </a:solidFill>
          <a:latin typeface="+mn-lt"/>
          <a:ea typeface="+mn-ea"/>
        </a:defRPr>
      </a:lvl8pPr>
      <a:lvl9pPr marL="2933700" indent="-288925" algn="l" defTabSz="900113" rtl="0" fontAlgn="base" latinLnBrk="1">
        <a:spcBef>
          <a:spcPts val="500"/>
        </a:spcBef>
        <a:spcAft>
          <a:spcPct val="0"/>
        </a:spcAft>
        <a:buClr>
          <a:schemeClr val="tx1"/>
        </a:buClr>
        <a:buFont typeface="Arial" charset="0"/>
        <a:defRPr kumimoji="1" sz="14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 userDrawn="1"/>
        </p:nvSpPr>
        <p:spPr>
          <a:xfrm>
            <a:off x="5770212" y="313580"/>
            <a:ext cx="3373801" cy="297495"/>
          </a:xfrm>
          <a:prstGeom prst="rect">
            <a:avLst/>
          </a:prstGeom>
          <a:noFill/>
        </p:spPr>
        <p:txBody>
          <a:bodyPr wrap="square" lIns="81258" tIns="40629" rIns="81258" bIns="40629" rtlCol="0">
            <a:spAutoFit/>
          </a:bodyPr>
          <a:lstStyle/>
          <a:p>
            <a:pPr algn="ctr" defTabSz="914240"/>
            <a:r>
              <a:rPr lang="en-US" altLang="ko-KR" sz="1400" b="1" dirty="0" smtClean="0">
                <a:solidFill>
                  <a:prstClr val="white"/>
                </a:solidFill>
                <a:latin typeface="맑은 고딕"/>
                <a:ea typeface="맑은 고딕"/>
              </a:rPr>
              <a:t>PSPC </a:t>
            </a:r>
            <a:r>
              <a:rPr lang="ko-KR" altLang="en-US" sz="1400" b="1" dirty="0" smtClean="0">
                <a:solidFill>
                  <a:prstClr val="white"/>
                </a:solidFill>
                <a:latin typeface="맑은 고딕"/>
                <a:ea typeface="맑은 고딕"/>
              </a:rPr>
              <a:t>증설공사 설계 수행 제안서</a:t>
            </a:r>
            <a:endParaRPr lang="ko-KR" altLang="en-US" sz="1400" b="1" dirty="0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cxnSp>
        <p:nvCxnSpPr>
          <p:cNvPr id="27" name="직선 연결선 26">
            <a:extLst>
              <a:ext uri="{FF2B5EF4-FFF2-40B4-BE49-F238E27FC236}">
                <a16:creationId xmlns="" xmlns:a16="http://schemas.microsoft.com/office/drawing/2014/main" id="{ACD39588-F361-1F6B-4189-D952530637CB}"/>
              </a:ext>
            </a:extLst>
          </p:cNvPr>
          <p:cNvCxnSpPr>
            <a:cxnSpLocks/>
          </p:cNvCxnSpPr>
          <p:nvPr userDrawn="1"/>
        </p:nvCxnSpPr>
        <p:spPr>
          <a:xfrm>
            <a:off x="-36512" y="6494359"/>
            <a:ext cx="9144000" cy="0"/>
          </a:xfrm>
          <a:prstGeom prst="line">
            <a:avLst/>
          </a:prstGeom>
          <a:noFill/>
          <a:ln w="12700" cap="flat" cmpd="sng" algn="ctr">
            <a:solidFill>
              <a:srgbClr val="007049"/>
            </a:solidFill>
            <a:prstDash val="solid"/>
          </a:ln>
          <a:effectLst/>
        </p:spPr>
      </p:cxnSp>
      <p:pic>
        <p:nvPicPr>
          <p:cNvPr id="28" name="그림 71" descr="C:\Users\jujj\Documents\하이웍스 받은파일\00_글로벌이엔지\02_02_(Logo &amp; Text)+Global Eng.jpg"/>
          <p:cNvPicPr>
            <a:picLocks noChangeAspect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914960" y="6535552"/>
            <a:ext cx="1155398" cy="223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그림 28">
            <a:extLst>
              <a:ext uri="{FF2B5EF4-FFF2-40B4-BE49-F238E27FC236}">
                <a16:creationId xmlns="" xmlns:a16="http://schemas.microsoft.com/office/drawing/2014/main" id="{94FBA7AB-E9D9-EAF5-41A1-2BBB7A0C5411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1" y="6535552"/>
            <a:ext cx="1020583" cy="347645"/>
          </a:xfrm>
          <a:prstGeom prst="rect">
            <a:avLst/>
          </a:prstGeom>
        </p:spPr>
      </p:pic>
      <p:grpSp>
        <p:nvGrpSpPr>
          <p:cNvPr id="31" name="그룹 30"/>
          <p:cNvGrpSpPr/>
          <p:nvPr userDrawn="1"/>
        </p:nvGrpSpPr>
        <p:grpSpPr>
          <a:xfrm>
            <a:off x="-36512" y="500486"/>
            <a:ext cx="9217024" cy="45719"/>
            <a:chOff x="-5339" y="701559"/>
            <a:chExt cx="9149338" cy="48197"/>
          </a:xfrm>
        </p:grpSpPr>
        <p:sp>
          <p:nvSpPr>
            <p:cNvPr id="32" name="직사각형 31"/>
            <p:cNvSpPr/>
            <p:nvPr userDrawn="1"/>
          </p:nvSpPr>
          <p:spPr>
            <a:xfrm>
              <a:off x="6096590" y="702511"/>
              <a:ext cx="3047409" cy="4571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40"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33" name="직사각형 32"/>
            <p:cNvSpPr/>
            <p:nvPr userDrawn="1"/>
          </p:nvSpPr>
          <p:spPr>
            <a:xfrm>
              <a:off x="-5339" y="701559"/>
              <a:ext cx="1188000" cy="468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40"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34" name="사다리꼴 33"/>
            <p:cNvSpPr/>
            <p:nvPr userDrawn="1"/>
          </p:nvSpPr>
          <p:spPr>
            <a:xfrm>
              <a:off x="1150302" y="701559"/>
              <a:ext cx="1800000" cy="46800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40"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사다리꼴 34"/>
            <p:cNvSpPr/>
            <p:nvPr userDrawn="1"/>
          </p:nvSpPr>
          <p:spPr>
            <a:xfrm rot="10800000">
              <a:off x="2915816" y="702955"/>
              <a:ext cx="1980000" cy="46801"/>
            </a:xfrm>
            <a:prstGeom prst="trapezoid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40"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36" name="사다리꼴 35"/>
            <p:cNvSpPr/>
            <p:nvPr userDrawn="1"/>
          </p:nvSpPr>
          <p:spPr>
            <a:xfrm>
              <a:off x="4860032" y="702952"/>
              <a:ext cx="1260000" cy="46800"/>
            </a:xfrm>
            <a:prstGeom prst="trapezoid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40"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7" name="그룹 36"/>
          <p:cNvGrpSpPr/>
          <p:nvPr userDrawn="1"/>
        </p:nvGrpSpPr>
        <p:grpSpPr>
          <a:xfrm>
            <a:off x="-9840" y="0"/>
            <a:ext cx="915784" cy="512401"/>
            <a:chOff x="0" y="0"/>
            <a:chExt cx="990600" cy="701040"/>
          </a:xfrm>
        </p:grpSpPr>
        <p:sp>
          <p:nvSpPr>
            <p:cNvPr id="38" name="직사각형 37"/>
            <p:cNvSpPr/>
            <p:nvPr userDrawn="1"/>
          </p:nvSpPr>
          <p:spPr>
            <a:xfrm>
              <a:off x="0" y="0"/>
              <a:ext cx="702000" cy="70104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40"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39" name="직각 삼각형 38"/>
            <p:cNvSpPr/>
            <p:nvPr userDrawn="1"/>
          </p:nvSpPr>
          <p:spPr>
            <a:xfrm rot="10800000" flipH="1">
              <a:off x="700079" y="0"/>
              <a:ext cx="290521" cy="701040"/>
            </a:xfrm>
            <a:prstGeom prst="rt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40"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6" name="직사각형 8"/>
          <p:cNvSpPr>
            <a:spLocks noChangeArrowheads="1"/>
          </p:cNvSpPr>
          <p:nvPr userDrawn="1"/>
        </p:nvSpPr>
        <p:spPr bwMode="auto">
          <a:xfrm>
            <a:off x="7024584" y="234798"/>
            <a:ext cx="2082904" cy="313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7966" tIns="63983" rIns="127966" bIns="63983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defTabSz="91414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dirty="0" smtClean="0">
                <a:solidFill>
                  <a:srgbClr val="006600"/>
                </a:solidFill>
                <a:latin typeface="Arial Black" pitchFamily="34" charset="0"/>
                <a:cs typeface="Arial" charset="0"/>
              </a:rPr>
              <a:t>            PTT PROJECT </a:t>
            </a:r>
            <a:endParaRPr lang="ko-KR" altLang="en-US" sz="1200" dirty="0" smtClean="0">
              <a:solidFill>
                <a:srgbClr val="006600"/>
              </a:solidFill>
              <a:latin typeface="Arial Black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113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93" r:id="rId1"/>
    <p:sldLayoutId id="2147485094" r:id="rId2"/>
    <p:sldLayoutId id="2147485095" r:id="rId3"/>
    <p:sldLayoutId id="2147485096" r:id="rId4"/>
    <p:sldLayoutId id="2147485097" r:id="rId5"/>
    <p:sldLayoutId id="2147485098" r:id="rId6"/>
    <p:sldLayoutId id="2147485099" r:id="rId7"/>
    <p:sldLayoutId id="2147485100" r:id="rId8"/>
    <p:sldLayoutId id="2147485101" r:id="rId9"/>
    <p:sldLayoutId id="2147485102" r:id="rId10"/>
    <p:sldLayoutId id="2147485103" r:id="rId11"/>
    <p:sldLayoutId id="2147485104" r:id="rId12"/>
    <p:sldLayoutId id="2147485105" r:id="rId13"/>
    <p:sldLayoutId id="2147485106" r:id="rId14"/>
    <p:sldLayoutId id="2147485107" r:id="rId15"/>
  </p:sldLayoutIdLst>
  <p:timing>
    <p:tnLst>
      <p:par>
        <p:cTn id="1" dur="indefinite" restart="never" nodeType="tmRoot"/>
      </p:par>
    </p:tnLst>
  </p:timing>
  <p:txStyles>
    <p:titleStyle>
      <a:lvl1pPr algn="ctr" defTabSz="872387" rtl="0" eaLnBrk="1" latinLnBrk="1" hangingPunct="1">
        <a:spcBef>
          <a:spcPct val="0"/>
        </a:spcBef>
        <a:buNone/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7144" indent="-327144" algn="l" defTabSz="872387" rtl="0" eaLnBrk="1" latinLnBrk="1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708814" indent="-272620" algn="l" defTabSz="872387" rtl="0" eaLnBrk="1" latinLnBrk="1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090485" indent="-218098" algn="l" defTabSz="872387" rtl="0" eaLnBrk="1" latinLnBrk="1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526678" indent="-218098" algn="l" defTabSz="872387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62872" indent="-218098" algn="l" defTabSz="872387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399065" indent="-218098" algn="l" defTabSz="872387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835260" indent="-218098" algn="l" defTabSz="872387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271453" indent="-218098" algn="l" defTabSz="872387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707646" indent="-218098" algn="l" defTabSz="872387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87238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6193" algn="l" defTabSz="87238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72387" algn="l" defTabSz="87238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08581" algn="l" defTabSz="87238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44776" algn="l" defTabSz="87238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80968" algn="l" defTabSz="87238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17161" algn="l" defTabSz="87238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53357" algn="l" defTabSz="87238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89551" algn="l" defTabSz="87238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그룹 17"/>
          <p:cNvGrpSpPr>
            <a:grpSpLocks/>
          </p:cNvGrpSpPr>
          <p:nvPr/>
        </p:nvGrpSpPr>
        <p:grpSpPr bwMode="auto">
          <a:xfrm>
            <a:off x="-5862" y="701686"/>
            <a:ext cx="9149862" cy="47625"/>
            <a:chOff x="-5339" y="701559"/>
            <a:chExt cx="9149338" cy="48197"/>
          </a:xfrm>
        </p:grpSpPr>
        <p:sp>
          <p:nvSpPr>
            <p:cNvPr id="17" name="직사각형 16"/>
            <p:cNvSpPr/>
            <p:nvPr userDrawn="1"/>
          </p:nvSpPr>
          <p:spPr>
            <a:xfrm>
              <a:off x="6096173" y="703166"/>
              <a:ext cx="3047826" cy="4498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직사각형 13"/>
            <p:cNvSpPr/>
            <p:nvPr userDrawn="1"/>
          </p:nvSpPr>
          <p:spPr>
            <a:xfrm>
              <a:off x="-5339" y="701559"/>
              <a:ext cx="1188359" cy="4659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사다리꼴 12"/>
            <p:cNvSpPr/>
            <p:nvPr userDrawn="1"/>
          </p:nvSpPr>
          <p:spPr>
            <a:xfrm>
              <a:off x="1150784" y="701559"/>
              <a:ext cx="1799389" cy="46591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사다리꼴 14"/>
            <p:cNvSpPr/>
            <p:nvPr userDrawn="1"/>
          </p:nvSpPr>
          <p:spPr>
            <a:xfrm rot="10800000">
              <a:off x="2916471" y="703166"/>
              <a:ext cx="1979622" cy="46590"/>
            </a:xfrm>
            <a:prstGeom prst="trapezoid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사다리꼴 15"/>
            <p:cNvSpPr/>
            <p:nvPr userDrawn="1"/>
          </p:nvSpPr>
          <p:spPr>
            <a:xfrm>
              <a:off x="4859460" y="703166"/>
              <a:ext cx="1260159" cy="46590"/>
            </a:xfrm>
            <a:prstGeom prst="trapezoid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027" name="그룹 6"/>
          <p:cNvGrpSpPr>
            <a:grpSpLocks/>
          </p:cNvGrpSpPr>
          <p:nvPr/>
        </p:nvGrpSpPr>
        <p:grpSpPr bwMode="auto">
          <a:xfrm>
            <a:off x="3" y="11"/>
            <a:ext cx="1072662" cy="701675"/>
            <a:chOff x="0" y="0"/>
            <a:chExt cx="990600" cy="701040"/>
          </a:xfrm>
        </p:grpSpPr>
        <p:sp>
          <p:nvSpPr>
            <p:cNvPr id="8" name="직사각형 7"/>
            <p:cNvSpPr/>
            <p:nvPr userDrawn="1"/>
          </p:nvSpPr>
          <p:spPr>
            <a:xfrm>
              <a:off x="0" y="0"/>
              <a:ext cx="702352" cy="70104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직각 삼각형 8"/>
            <p:cNvSpPr/>
            <p:nvPr userDrawn="1"/>
          </p:nvSpPr>
          <p:spPr>
            <a:xfrm rot="10800000" flipH="1">
              <a:off x="699646" y="0"/>
              <a:ext cx="290954" cy="701040"/>
            </a:xfrm>
            <a:prstGeom prst="rt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1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3543300" y="6559550"/>
            <a:ext cx="2057400" cy="2873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latinLnBrk="1" hangingPunct="1">
              <a:defRPr kumimoji="0" sz="1100">
                <a:solidFill>
                  <a:srgbClr val="898989"/>
                </a:solidFill>
                <a:ea typeface="맑은 고딕" pitchFamily="50" charset="-127"/>
              </a:defRPr>
            </a:lvl1pPr>
          </a:lstStyle>
          <a:p>
            <a:pPr>
              <a:defRPr/>
            </a:pPr>
            <a:fld id="{283FBF4A-AE69-4A03-B273-1E69C452BC07}" type="slidenum">
              <a:rPr lang="ko-KR" altLang="en-US">
                <a:latin typeface="맑은 고딕" pitchFamily="50" charset="-127"/>
              </a:rPr>
              <a:pPr>
                <a:defRPr/>
              </a:pPr>
              <a:t>‹#›</a:t>
            </a:fld>
            <a:endParaRPr lang="ko-KR" altLang="en-US">
              <a:latin typeface="맑은 고딕" pitchFamily="50" charset="-127"/>
            </a:endParaRPr>
          </a:p>
        </p:txBody>
      </p:sp>
      <p:pic>
        <p:nvPicPr>
          <p:cNvPr id="1029" name="그림 18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9996" y="6608774"/>
            <a:ext cx="1211873" cy="21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TextBox 19"/>
          <p:cNvSpPr txBox="1">
            <a:spLocks noChangeArrowheads="1"/>
          </p:cNvSpPr>
          <p:nvPr userDrawn="1"/>
        </p:nvSpPr>
        <p:spPr bwMode="auto">
          <a:xfrm>
            <a:off x="7735771" y="6610361"/>
            <a:ext cx="468923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algn="ctr">
              <a:defRPr/>
            </a:pPr>
            <a:r>
              <a:rPr kumimoji="0" lang="en-US" altLang="ko-KR" sz="1400" b="1" smtClean="0">
                <a:solidFill>
                  <a:srgbClr val="00B050"/>
                </a:solidFill>
              </a:rPr>
              <a:t>/</a:t>
            </a:r>
            <a:endParaRPr kumimoji="0" lang="ko-KR" altLang="en-US" sz="1400" b="1" smtClean="0">
              <a:solidFill>
                <a:srgbClr val="00B050"/>
              </a:solidFill>
            </a:endParaRPr>
          </a:p>
        </p:txBody>
      </p:sp>
      <p:pic>
        <p:nvPicPr>
          <p:cNvPr id="1031" name="그림 20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169" y="6591311"/>
            <a:ext cx="107852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9991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09" r:id="rId1"/>
    <p:sldLayoutId id="2147485110" r:id="rId2"/>
    <p:sldLayoutId id="2147485111" r:id="rId3"/>
    <p:sldLayoutId id="2147485112" r:id="rId4"/>
    <p:sldLayoutId id="2147485113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그룹 21"/>
          <p:cNvGrpSpPr>
            <a:grpSpLocks/>
          </p:cNvGrpSpPr>
          <p:nvPr userDrawn="1"/>
        </p:nvGrpSpPr>
        <p:grpSpPr bwMode="auto">
          <a:xfrm>
            <a:off x="-5862" y="701686"/>
            <a:ext cx="9149862" cy="47625"/>
            <a:chOff x="-5339" y="701559"/>
            <a:chExt cx="9149338" cy="48197"/>
          </a:xfrm>
        </p:grpSpPr>
        <p:sp>
          <p:nvSpPr>
            <p:cNvPr id="23" name="직사각형 22"/>
            <p:cNvSpPr/>
            <p:nvPr userDrawn="1"/>
          </p:nvSpPr>
          <p:spPr>
            <a:xfrm>
              <a:off x="6096173" y="703166"/>
              <a:ext cx="3047826" cy="4498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4" name="직사각형 23"/>
            <p:cNvSpPr/>
            <p:nvPr userDrawn="1"/>
          </p:nvSpPr>
          <p:spPr>
            <a:xfrm>
              <a:off x="-5339" y="701559"/>
              <a:ext cx="1188359" cy="4659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5" name="사다리꼴 24"/>
            <p:cNvSpPr/>
            <p:nvPr userDrawn="1"/>
          </p:nvSpPr>
          <p:spPr>
            <a:xfrm>
              <a:off x="1150784" y="701559"/>
              <a:ext cx="1799389" cy="46591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사다리꼴 25"/>
            <p:cNvSpPr/>
            <p:nvPr userDrawn="1"/>
          </p:nvSpPr>
          <p:spPr>
            <a:xfrm rot="10800000">
              <a:off x="2916471" y="703166"/>
              <a:ext cx="1979622" cy="46590"/>
            </a:xfrm>
            <a:prstGeom prst="trapezoid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7" name="사다리꼴 26"/>
            <p:cNvSpPr/>
            <p:nvPr userDrawn="1"/>
          </p:nvSpPr>
          <p:spPr>
            <a:xfrm>
              <a:off x="4859460" y="703166"/>
              <a:ext cx="1260159" cy="46590"/>
            </a:xfrm>
            <a:prstGeom prst="trapezoid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075" name="그룹 27"/>
          <p:cNvGrpSpPr>
            <a:grpSpLocks/>
          </p:cNvGrpSpPr>
          <p:nvPr userDrawn="1"/>
        </p:nvGrpSpPr>
        <p:grpSpPr bwMode="auto">
          <a:xfrm>
            <a:off x="3" y="11"/>
            <a:ext cx="1072662" cy="701675"/>
            <a:chOff x="0" y="0"/>
            <a:chExt cx="990600" cy="701040"/>
          </a:xfrm>
        </p:grpSpPr>
        <p:sp>
          <p:nvSpPr>
            <p:cNvPr id="29" name="직사각형 28"/>
            <p:cNvSpPr/>
            <p:nvPr userDrawn="1"/>
          </p:nvSpPr>
          <p:spPr>
            <a:xfrm>
              <a:off x="0" y="0"/>
              <a:ext cx="702352" cy="70104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30" name="직각 삼각형 29"/>
            <p:cNvSpPr/>
            <p:nvPr userDrawn="1"/>
          </p:nvSpPr>
          <p:spPr>
            <a:xfrm rot="10800000" flipH="1">
              <a:off x="699646" y="0"/>
              <a:ext cx="290954" cy="701040"/>
            </a:xfrm>
            <a:prstGeom prst="rt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1" name="이등변 삼각형 20"/>
          <p:cNvSpPr/>
          <p:nvPr userDrawn="1"/>
        </p:nvSpPr>
        <p:spPr>
          <a:xfrm rot="8198871">
            <a:off x="1667608" y="2779724"/>
            <a:ext cx="1244112" cy="750887"/>
          </a:xfrm>
          <a:prstGeom prst="triangle">
            <a:avLst>
              <a:gd name="adj" fmla="val 48389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31" name="이등변 삼각형 30"/>
          <p:cNvSpPr/>
          <p:nvPr userDrawn="1"/>
        </p:nvSpPr>
        <p:spPr>
          <a:xfrm rot="2580006">
            <a:off x="804502" y="3232150"/>
            <a:ext cx="1244111" cy="598488"/>
          </a:xfrm>
          <a:prstGeom prst="triangle">
            <a:avLst>
              <a:gd name="adj" fmla="val 51519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32" name="이등변 삼각형 31"/>
          <p:cNvSpPr/>
          <p:nvPr userDrawn="1"/>
        </p:nvSpPr>
        <p:spPr>
          <a:xfrm rot="8215034">
            <a:off x="33710" y="2752725"/>
            <a:ext cx="1151792" cy="692150"/>
          </a:xfrm>
          <a:prstGeom prst="triangle">
            <a:avLst>
              <a:gd name="adj" fmla="val 46216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33" name="이등변 삼각형 32"/>
          <p:cNvSpPr/>
          <p:nvPr userDrawn="1"/>
        </p:nvSpPr>
        <p:spPr>
          <a:xfrm rot="13618551">
            <a:off x="-445293" y="3664257"/>
            <a:ext cx="1328738" cy="578827"/>
          </a:xfrm>
          <a:prstGeom prst="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34" name="이등변 삼각형 33"/>
          <p:cNvSpPr/>
          <p:nvPr userDrawn="1"/>
        </p:nvSpPr>
        <p:spPr>
          <a:xfrm rot="13575119">
            <a:off x="1969543" y="1793082"/>
            <a:ext cx="1427163" cy="685800"/>
          </a:xfrm>
          <a:prstGeom prst="triangle">
            <a:avLst>
              <a:gd name="adj" fmla="val 45965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35" name="이등변 삼각형 34"/>
          <p:cNvSpPr/>
          <p:nvPr userDrawn="1"/>
        </p:nvSpPr>
        <p:spPr>
          <a:xfrm rot="2594340">
            <a:off x="789847" y="638175"/>
            <a:ext cx="1282211" cy="679450"/>
          </a:xfrm>
          <a:prstGeom prst="triangle">
            <a:avLst>
              <a:gd name="adj" fmla="val 49823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37" name="이등변 삼각형 36"/>
          <p:cNvSpPr/>
          <p:nvPr userDrawn="1"/>
        </p:nvSpPr>
        <p:spPr>
          <a:xfrm rot="2744680">
            <a:off x="763837" y="1618030"/>
            <a:ext cx="1400175" cy="656492"/>
          </a:xfrm>
          <a:prstGeom prst="triangle">
            <a:avLst>
              <a:gd name="adj" fmla="val 49739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41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3543300" y="6559550"/>
            <a:ext cx="2057400" cy="2873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latinLnBrk="1" hangingPunct="1">
              <a:defRPr kumimoji="0" sz="1100">
                <a:solidFill>
                  <a:srgbClr val="898989"/>
                </a:solidFill>
                <a:ea typeface="맑은 고딕" pitchFamily="50" charset="-127"/>
              </a:defRPr>
            </a:lvl1pPr>
          </a:lstStyle>
          <a:p>
            <a:pPr>
              <a:defRPr/>
            </a:pPr>
            <a:fld id="{336D88BC-51BD-40AC-8F3F-927A5DC6E371}" type="slidenum">
              <a:rPr lang="ko-KR" altLang="en-US">
                <a:latin typeface="맑은 고딕" pitchFamily="50" charset="-127"/>
              </a:rPr>
              <a:pPr>
                <a:defRPr/>
              </a:pPr>
              <a:t>‹#›</a:t>
            </a:fld>
            <a:endParaRPr lang="ko-KR" altLang="en-US">
              <a:latin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83069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15" r:id="rId1"/>
  </p:sldLayoutIdLst>
  <p:hf hdr="0" ftr="0" dt="0"/>
  <p:txStyles>
    <p:titleStyle>
      <a:lvl1pPr algn="l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l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l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l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l" rtl="0" fontAlgn="base" latinLnBrk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l" rtl="0" fontAlgn="base" latinLnBrk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l" rtl="0" fontAlgn="base" latinLnBrk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l" rtl="0" fontAlgn="base" latinLnBrk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228600" indent="-228600" algn="l" rtl="0" eaLnBrk="0" fontAlgn="base" latinLnBrk="1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latinLnBrk="1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그룹 17"/>
          <p:cNvGrpSpPr>
            <a:grpSpLocks/>
          </p:cNvGrpSpPr>
          <p:nvPr/>
        </p:nvGrpSpPr>
        <p:grpSpPr bwMode="auto">
          <a:xfrm>
            <a:off x="-5862" y="701686"/>
            <a:ext cx="9149862" cy="47625"/>
            <a:chOff x="-5339" y="701559"/>
            <a:chExt cx="9149338" cy="48197"/>
          </a:xfrm>
        </p:grpSpPr>
        <p:sp>
          <p:nvSpPr>
            <p:cNvPr id="17" name="직사각형 16"/>
            <p:cNvSpPr/>
            <p:nvPr userDrawn="1"/>
          </p:nvSpPr>
          <p:spPr>
            <a:xfrm>
              <a:off x="6096173" y="703166"/>
              <a:ext cx="3047826" cy="4498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직사각형 13"/>
            <p:cNvSpPr/>
            <p:nvPr userDrawn="1"/>
          </p:nvSpPr>
          <p:spPr>
            <a:xfrm>
              <a:off x="-5339" y="701559"/>
              <a:ext cx="1188359" cy="4659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사다리꼴 12"/>
            <p:cNvSpPr/>
            <p:nvPr userDrawn="1"/>
          </p:nvSpPr>
          <p:spPr>
            <a:xfrm>
              <a:off x="1150784" y="701559"/>
              <a:ext cx="1799389" cy="46591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사다리꼴 14"/>
            <p:cNvSpPr/>
            <p:nvPr userDrawn="1"/>
          </p:nvSpPr>
          <p:spPr>
            <a:xfrm rot="10800000">
              <a:off x="2916471" y="703166"/>
              <a:ext cx="1979622" cy="46590"/>
            </a:xfrm>
            <a:prstGeom prst="trapezoid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사다리꼴 15"/>
            <p:cNvSpPr/>
            <p:nvPr userDrawn="1"/>
          </p:nvSpPr>
          <p:spPr>
            <a:xfrm>
              <a:off x="4859460" y="703166"/>
              <a:ext cx="1260159" cy="46590"/>
            </a:xfrm>
            <a:prstGeom prst="trapezoid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7171" name="그룹 6"/>
          <p:cNvGrpSpPr>
            <a:grpSpLocks/>
          </p:cNvGrpSpPr>
          <p:nvPr/>
        </p:nvGrpSpPr>
        <p:grpSpPr bwMode="auto">
          <a:xfrm>
            <a:off x="3" y="11"/>
            <a:ext cx="1072662" cy="701675"/>
            <a:chOff x="0" y="0"/>
            <a:chExt cx="990600" cy="701040"/>
          </a:xfrm>
        </p:grpSpPr>
        <p:sp>
          <p:nvSpPr>
            <p:cNvPr id="8" name="직사각형 7"/>
            <p:cNvSpPr/>
            <p:nvPr userDrawn="1"/>
          </p:nvSpPr>
          <p:spPr>
            <a:xfrm>
              <a:off x="0" y="0"/>
              <a:ext cx="702352" cy="70104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직각 삼각형 8"/>
            <p:cNvSpPr/>
            <p:nvPr userDrawn="1"/>
          </p:nvSpPr>
          <p:spPr>
            <a:xfrm rot="10800000" flipH="1">
              <a:off x="699646" y="0"/>
              <a:ext cx="290954" cy="701040"/>
            </a:xfrm>
            <a:prstGeom prst="rt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1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3543300" y="6559550"/>
            <a:ext cx="2057400" cy="2873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latinLnBrk="1" hangingPunct="1">
              <a:defRPr kumimoji="0" sz="1100">
                <a:solidFill>
                  <a:srgbClr val="898989"/>
                </a:solidFill>
                <a:ea typeface="맑은 고딕" pitchFamily="50" charset="-127"/>
              </a:defRPr>
            </a:lvl1pPr>
          </a:lstStyle>
          <a:p>
            <a:pPr>
              <a:defRPr/>
            </a:pPr>
            <a:fld id="{4478BA58-CB7C-4ECC-931C-97C0C749566B}" type="slidenum">
              <a:rPr lang="ko-KR" altLang="en-US">
                <a:latin typeface="맑은 고딕" pitchFamily="50" charset="-127"/>
              </a:rPr>
              <a:pPr>
                <a:defRPr/>
              </a:pPr>
              <a:t>‹#›</a:t>
            </a:fld>
            <a:endParaRPr lang="ko-KR" altLang="en-US">
              <a:latin typeface="맑은 고딕" pitchFamily="50" charset="-127"/>
            </a:endParaRPr>
          </a:p>
        </p:txBody>
      </p:sp>
      <p:pic>
        <p:nvPicPr>
          <p:cNvPr id="7173" name="그림 18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9996" y="6608774"/>
            <a:ext cx="1211873" cy="21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TextBox 19"/>
          <p:cNvSpPr txBox="1">
            <a:spLocks noChangeArrowheads="1"/>
          </p:cNvSpPr>
          <p:nvPr userDrawn="1"/>
        </p:nvSpPr>
        <p:spPr bwMode="auto">
          <a:xfrm>
            <a:off x="7735771" y="6610361"/>
            <a:ext cx="468923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algn="ctr">
              <a:defRPr/>
            </a:pPr>
            <a:r>
              <a:rPr kumimoji="0" lang="en-US" altLang="ko-KR" sz="1400" b="1">
                <a:solidFill>
                  <a:srgbClr val="00B050"/>
                </a:solidFill>
              </a:rPr>
              <a:t>/</a:t>
            </a:r>
            <a:endParaRPr kumimoji="0" lang="ko-KR" altLang="en-US" sz="1400" b="1">
              <a:solidFill>
                <a:srgbClr val="00B050"/>
              </a:solidFill>
            </a:endParaRPr>
          </a:p>
        </p:txBody>
      </p:sp>
      <p:pic>
        <p:nvPicPr>
          <p:cNvPr id="7175" name="그림 20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169" y="6591311"/>
            <a:ext cx="107852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1970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17" r:id="rId1"/>
    <p:sldLayoutId id="2147485118" r:id="rId2"/>
    <p:sldLayoutId id="2147485119" r:id="rId3"/>
    <p:sldLayoutId id="2147485120" r:id="rId4"/>
    <p:sldLayoutId id="2147485121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그룹 17"/>
          <p:cNvGrpSpPr>
            <a:grpSpLocks/>
          </p:cNvGrpSpPr>
          <p:nvPr/>
        </p:nvGrpSpPr>
        <p:grpSpPr bwMode="auto">
          <a:xfrm>
            <a:off x="-5862" y="701688"/>
            <a:ext cx="9149862" cy="47625"/>
            <a:chOff x="-5339" y="701559"/>
            <a:chExt cx="9149338" cy="48197"/>
          </a:xfrm>
        </p:grpSpPr>
        <p:sp>
          <p:nvSpPr>
            <p:cNvPr id="17" name="직사각형 16"/>
            <p:cNvSpPr/>
            <p:nvPr userDrawn="1"/>
          </p:nvSpPr>
          <p:spPr>
            <a:xfrm>
              <a:off x="6096173" y="703166"/>
              <a:ext cx="3047826" cy="4498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직사각형 13"/>
            <p:cNvSpPr/>
            <p:nvPr userDrawn="1"/>
          </p:nvSpPr>
          <p:spPr>
            <a:xfrm>
              <a:off x="-5339" y="701559"/>
              <a:ext cx="1188359" cy="4659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사다리꼴 12"/>
            <p:cNvSpPr/>
            <p:nvPr userDrawn="1"/>
          </p:nvSpPr>
          <p:spPr>
            <a:xfrm>
              <a:off x="1150784" y="701559"/>
              <a:ext cx="1799389" cy="46591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사다리꼴 14"/>
            <p:cNvSpPr/>
            <p:nvPr userDrawn="1"/>
          </p:nvSpPr>
          <p:spPr>
            <a:xfrm rot="10800000">
              <a:off x="2916471" y="703166"/>
              <a:ext cx="1979622" cy="46590"/>
            </a:xfrm>
            <a:prstGeom prst="trapezoid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사다리꼴 15"/>
            <p:cNvSpPr/>
            <p:nvPr userDrawn="1"/>
          </p:nvSpPr>
          <p:spPr>
            <a:xfrm>
              <a:off x="4859460" y="703166"/>
              <a:ext cx="1260159" cy="46590"/>
            </a:xfrm>
            <a:prstGeom prst="trapezoid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123" name="그룹 6"/>
          <p:cNvGrpSpPr>
            <a:grpSpLocks/>
          </p:cNvGrpSpPr>
          <p:nvPr/>
        </p:nvGrpSpPr>
        <p:grpSpPr bwMode="auto">
          <a:xfrm>
            <a:off x="3" y="13"/>
            <a:ext cx="1072662" cy="701675"/>
            <a:chOff x="0" y="0"/>
            <a:chExt cx="990600" cy="701040"/>
          </a:xfrm>
        </p:grpSpPr>
        <p:sp>
          <p:nvSpPr>
            <p:cNvPr id="8" name="직사각형 7"/>
            <p:cNvSpPr/>
            <p:nvPr userDrawn="1"/>
          </p:nvSpPr>
          <p:spPr>
            <a:xfrm>
              <a:off x="0" y="0"/>
              <a:ext cx="702352" cy="70104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직각 삼각형 8"/>
            <p:cNvSpPr/>
            <p:nvPr userDrawn="1"/>
          </p:nvSpPr>
          <p:spPr>
            <a:xfrm rot="10800000" flipH="1">
              <a:off x="699646" y="0"/>
              <a:ext cx="290954" cy="701040"/>
            </a:xfrm>
            <a:prstGeom prst="rt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5124" name="그림 2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913" y="6562725"/>
            <a:ext cx="1280746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그림 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769" y="6537338"/>
            <a:ext cx="118989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Box 2"/>
          <p:cNvSpPr txBox="1">
            <a:spLocks noChangeArrowheads="1"/>
          </p:cNvSpPr>
          <p:nvPr/>
        </p:nvSpPr>
        <p:spPr bwMode="auto">
          <a:xfrm>
            <a:off x="7576039" y="6505588"/>
            <a:ext cx="50409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algn="ctr">
              <a:defRPr/>
            </a:pPr>
            <a:r>
              <a:rPr kumimoji="0" lang="en-US" altLang="ko-KR" sz="1400" b="1" smtClean="0">
                <a:solidFill>
                  <a:srgbClr val="00B050"/>
                </a:solidFill>
              </a:rPr>
              <a:t>/</a:t>
            </a:r>
            <a:endParaRPr kumimoji="0" lang="ko-KR" altLang="en-US" sz="1400" b="1" smtClean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979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23" r:id="rId1"/>
    <p:sldLayoutId id="2147485124" r:id="rId2"/>
    <p:sldLayoutId id="2147485125" r:id="rId3"/>
    <p:sldLayoutId id="2147485126" r:id="rId4"/>
    <p:sldLayoutId id="2147485127" r:id="rId5"/>
    <p:sldLayoutId id="2147485128" r:id="rId6"/>
    <p:sldLayoutId id="2147485129" r:id="rId7"/>
    <p:sldLayoutId id="2147485130" r:id="rId8"/>
    <p:sldLayoutId id="2147485131" r:id="rId9"/>
    <p:sldLayoutId id="2147485132" r:id="rId10"/>
    <p:sldLayoutId id="2147485133" r:id="rId11"/>
    <p:sldLayoutId id="2147485134" r:id="rId12"/>
    <p:sldLayoutId id="2147485135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15.jpe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39.jp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6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47.jpeg"/><Relationship Id="rId4" Type="http://schemas.openxmlformats.org/officeDocument/2006/relationships/image" Target="../media/image7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8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8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8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92.jpeg"/><Relationship Id="rId5" Type="http://schemas.openxmlformats.org/officeDocument/2006/relationships/hyperlink" Target="https://youtu.be/mUrkUv5bp8M" TargetMode="External"/><Relationship Id="rId4" Type="http://schemas.openxmlformats.org/officeDocument/2006/relationships/image" Target="../media/image9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mdpark@global-eng.kr" TargetMode="External"/><Relationship Id="rId2" Type="http://schemas.openxmlformats.org/officeDocument/2006/relationships/hyperlink" Target="http://www.global-eng.kr/" TargetMode="External"/><Relationship Id="rId1" Type="http://schemas.openxmlformats.org/officeDocument/2006/relationships/slideLayout" Target="../slideLayouts/slideLayout6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3.jpeg"/><Relationship Id="rId3" Type="http://schemas.openxmlformats.org/officeDocument/2006/relationships/image" Target="../media/image88.jpeg"/><Relationship Id="rId7" Type="http://schemas.openxmlformats.org/officeDocument/2006/relationships/image" Target="../media/image97.png"/><Relationship Id="rId12" Type="http://schemas.openxmlformats.org/officeDocument/2006/relationships/image" Target="../media/image102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95.png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0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1.xls"/><Relationship Id="rId2" Type="http://schemas.openxmlformats.org/officeDocument/2006/relationships/slideLayout" Target="../slideLayouts/slideLayout6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emf"/><Relationship Id="rId5" Type="http://schemas.openxmlformats.org/officeDocument/2006/relationships/oleObject" Target="../embeddings/Microsoft_Excel_97-2003_Worksheet22.xls"/><Relationship Id="rId4" Type="http://schemas.openxmlformats.org/officeDocument/2006/relationships/image" Target="../media/image21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27.jpeg"/><Relationship Id="rId11" Type="http://schemas.openxmlformats.org/officeDocument/2006/relationships/image" Target="../media/image32.pn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33.jpe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>
            <a:off x="597877" y="1916126"/>
            <a:ext cx="2592266" cy="708025"/>
          </a:xfrm>
          <a:prstGeom prst="rect">
            <a:avLst/>
          </a:prstGeom>
          <a:solidFill>
            <a:schemeClr val="bg1"/>
          </a:solidFill>
        </p:spPr>
        <p:txBody>
          <a:bodyPr lIns="91427" tIns="45713" rIns="91427" bIns="45713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ko-KR" altLang="en-US" sz="4000" b="1" u="sng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회사</a:t>
            </a:r>
            <a:r>
              <a:rPr kumimoji="0" lang="en-US" altLang="ko-KR" sz="4000" b="1" u="sng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ko-KR" altLang="en-US" sz="4000" b="1" u="sng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소개</a:t>
            </a:r>
            <a:endParaRPr kumimoji="0" lang="ko-KR" altLang="en-US" sz="2400" b="1" u="sng" dirty="0">
              <a:solidFill>
                <a:prstClr val="black">
                  <a:lumMod val="95000"/>
                  <a:lumOff val="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49036" y="4202113"/>
            <a:ext cx="3498047" cy="1338814"/>
          </a:xfrm>
          <a:prstGeom prst="rect">
            <a:avLst/>
          </a:prstGeom>
          <a:solidFill>
            <a:schemeClr val="bg1"/>
          </a:solidFill>
        </p:spPr>
        <p:txBody>
          <a:bodyPr wrap="none" lIns="91427" tIns="45713" rIns="91427" bIns="45713"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b="1" u="sng" dirty="0" err="1">
                <a:solidFill>
                  <a:prstClr val="black">
                    <a:lumMod val="95000"/>
                    <a:lumOff val="5000"/>
                  </a:prstClr>
                </a:solidFill>
                <a:latin typeface="맑은 고딕" pitchFamily="50" charset="-127"/>
                <a:ea typeface="맑은 고딕" pitchFamily="50" charset="-127"/>
              </a:rPr>
              <a:t>글로벌이엔지</a:t>
            </a:r>
            <a:r>
              <a:rPr kumimoji="0" lang="en-US" altLang="ko-KR" b="1" u="sng" dirty="0">
                <a:solidFill>
                  <a:prstClr val="black">
                    <a:lumMod val="95000"/>
                    <a:lumOff val="5000"/>
                  </a:prstClr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kumimoji="0" lang="ko-KR" altLang="en-US" b="1" u="sng" dirty="0">
                <a:solidFill>
                  <a:prstClr val="black">
                    <a:lumMod val="95000"/>
                    <a:lumOff val="5000"/>
                  </a:prstClr>
                </a:solidFill>
                <a:latin typeface="맑은 고딕" pitchFamily="50" charset="-127"/>
                <a:ea typeface="맑은 고딕" pitchFamily="50" charset="-127"/>
              </a:rPr>
              <a:t>주</a:t>
            </a:r>
            <a:r>
              <a:rPr kumimoji="0" lang="en-US" altLang="ko-KR" b="1" u="sng" dirty="0">
                <a:solidFill>
                  <a:prstClr val="black">
                    <a:lumMod val="95000"/>
                    <a:lumOff val="5000"/>
                  </a:prstClr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br>
              <a:rPr kumimoji="0" lang="en-US" altLang="ko-KR" b="1" u="sng" dirty="0">
                <a:solidFill>
                  <a:prstClr val="black">
                    <a:lumMod val="95000"/>
                    <a:lumOff val="5000"/>
                  </a:prst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kumimoji="0" lang="en-US" altLang="ko-KR" b="1" u="sng" dirty="0">
                <a:solidFill>
                  <a:prstClr val="black">
                    <a:lumMod val="95000"/>
                    <a:lumOff val="5000"/>
                  </a:prst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ko-KR" altLang="en-US" b="1" u="sng" dirty="0" err="1">
                <a:solidFill>
                  <a:prstClr val="black">
                    <a:lumMod val="95000"/>
                    <a:lumOff val="5000"/>
                  </a:prstClr>
                </a:solidFill>
                <a:latin typeface="맑은 고딕" pitchFamily="50" charset="-127"/>
                <a:ea typeface="맑은 고딕" pitchFamily="50" charset="-127"/>
              </a:rPr>
              <a:t>글로벌이엔지건축사사무소</a:t>
            </a:r>
            <a:r>
              <a:rPr kumimoji="0" lang="en-US" altLang="ko-KR" b="1" u="sng" dirty="0">
                <a:solidFill>
                  <a:prstClr val="black">
                    <a:lumMod val="95000"/>
                    <a:lumOff val="5000"/>
                  </a:prstClr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kumimoji="0" lang="ko-KR" altLang="en-US" b="1" u="sng" dirty="0">
                <a:solidFill>
                  <a:prstClr val="black">
                    <a:lumMod val="95000"/>
                    <a:lumOff val="5000"/>
                  </a:prstClr>
                </a:solidFill>
                <a:latin typeface="맑은 고딕" pitchFamily="50" charset="-127"/>
                <a:ea typeface="맑은 고딕" pitchFamily="50" charset="-127"/>
              </a:rPr>
              <a:t>주</a:t>
            </a:r>
            <a:r>
              <a:rPr kumimoji="0" lang="en-US" altLang="ko-KR" b="1" u="sng" dirty="0">
                <a:solidFill>
                  <a:prstClr val="black">
                    <a:lumMod val="95000"/>
                    <a:lumOff val="5000"/>
                  </a:prstClr>
                </a:solidFill>
                <a:latin typeface="맑은 고딕" pitchFamily="50" charset="-127"/>
                <a:ea typeface="맑은 고딕" pitchFamily="50" charset="-127"/>
              </a:rPr>
              <a:t>)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b="1" u="sng" dirty="0" err="1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글로벌이엔지</a:t>
            </a:r>
            <a:r>
              <a:rPr kumimoji="0" lang="ko-KR" altLang="en-US" b="1" u="sng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㈜</a:t>
            </a:r>
            <a:r>
              <a:rPr kumimoji="0" lang="en-US" altLang="ko-KR" b="1" u="sng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ko-KR" altLang="en-US" b="1" u="sng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기업부설연구소</a:t>
            </a:r>
            <a:endParaRPr kumimoji="0" lang="en-US" altLang="ko-KR" b="1" u="sng" dirty="0">
              <a:solidFill>
                <a:prstClr val="black">
                  <a:lumMod val="95000"/>
                  <a:lumOff val="5000"/>
                </a:prst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6" name="그림 21" descr="CJ-MPROJECT조감도copy.jp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9" t="11652" r="17986" b="28403"/>
          <a:stretch>
            <a:fillRect/>
          </a:stretch>
        </p:blipFill>
        <p:spPr bwMode="auto">
          <a:xfrm>
            <a:off x="7282976" y="4692267"/>
            <a:ext cx="1668847" cy="16275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96"/>
          <a:stretch/>
        </p:blipFill>
        <p:spPr bwMode="auto">
          <a:xfrm>
            <a:off x="5601144" y="3029912"/>
            <a:ext cx="1694495" cy="1662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93"/>
          <a:stretch/>
        </p:blipFill>
        <p:spPr bwMode="auto">
          <a:xfrm>
            <a:off x="3771991" y="4653136"/>
            <a:ext cx="1833530" cy="1666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그림 18" descr="삼화페인트공업(주)-전체조감도-(최종-2014.02.20).JPG"/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0" t="14835" r="15997" b="14676"/>
          <a:stretch/>
        </p:blipFill>
        <p:spPr bwMode="auto">
          <a:xfrm>
            <a:off x="5605522" y="4692268"/>
            <a:ext cx="1689840" cy="162754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3" descr="F:\글로벌이엔지\수행 Project\현대로템 산소 8회기\조감도\현대 산소공장 8호기 조감도\화면 캡처 2020-11-17 17305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/>
          <a:stretch>
            <a:fillRect/>
          </a:stretch>
        </p:blipFill>
        <p:spPr bwMode="auto">
          <a:xfrm>
            <a:off x="7295640" y="3044965"/>
            <a:ext cx="1668848" cy="1647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091" y="1455503"/>
            <a:ext cx="1685397" cy="158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그림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63" t="25689" r="29196" b="15438"/>
          <a:stretch/>
        </p:blipFill>
        <p:spPr bwMode="auto">
          <a:xfrm>
            <a:off x="5580112" y="1482482"/>
            <a:ext cx="1698979" cy="157531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" t="19224" r="9477" b="23791"/>
          <a:stretch/>
        </p:blipFill>
        <p:spPr bwMode="auto">
          <a:xfrm>
            <a:off x="3779912" y="3067809"/>
            <a:ext cx="1821233" cy="16094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9" t="24531" r="1448" b="12687"/>
          <a:stretch/>
        </p:blipFill>
        <p:spPr bwMode="auto">
          <a:xfrm>
            <a:off x="3771990" y="1482481"/>
            <a:ext cx="1833531" cy="15753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321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849750" y="247951"/>
            <a:ext cx="3650763" cy="461651"/>
          </a:xfrm>
          <a:prstGeom prst="rect">
            <a:avLst/>
          </a:prstGeom>
          <a:ln>
            <a:noFill/>
          </a:ln>
        </p:spPr>
        <p:txBody>
          <a:bodyPr lIns="91427" tIns="45713" rIns="91427" bIns="45713">
            <a:spAutoFit/>
          </a:bodyPr>
          <a:lstStyle>
            <a:defPPr>
              <a:defRPr lang="ko-KR"/>
            </a:defPPr>
            <a:lvl1pPr marL="90488" indent="-90488" latinLnBrk="0">
              <a:lnSpc>
                <a:spcPct val="120000"/>
              </a:lnSpc>
              <a:spcBef>
                <a:spcPts val="300"/>
              </a:spcBef>
              <a:buFont typeface="Wingdings" pitchFamily="2" charset="2"/>
              <a:buChar char="§"/>
              <a:defRPr sz="1300" b="1" spc="-5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kumimoji="0" lang="ko-KR" alt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맑은 고딕"/>
              </a:rPr>
              <a:t>주요 실적 현황</a:t>
            </a:r>
            <a:endParaRPr kumimoji="0" lang="ko-KR" altLang="en-US" sz="2400" dirty="0">
              <a:solidFill>
                <a:prstClr val="black">
                  <a:lumMod val="85000"/>
                  <a:lumOff val="15000"/>
                </a:prstClr>
              </a:solidFill>
              <a:ea typeface="맑은 고딕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8588" y="783754"/>
            <a:ext cx="4652825" cy="424718"/>
          </a:xfrm>
          <a:prstGeom prst="rect">
            <a:avLst/>
          </a:prstGeom>
          <a:ln>
            <a:noFill/>
          </a:ln>
        </p:spPr>
        <p:txBody>
          <a:bodyPr lIns="91427" tIns="45713" rIns="91427" bIns="45713">
            <a:spAutoFit/>
          </a:bodyPr>
          <a:lstStyle>
            <a:defPPr>
              <a:defRPr lang="ko-KR"/>
            </a:defPPr>
            <a:lvl1pPr indent="0" latinLnBrk="0">
              <a:lnSpc>
                <a:spcPct val="120000"/>
              </a:lnSpc>
              <a:spcBef>
                <a:spcPts val="300"/>
              </a:spcBef>
              <a:buFont typeface="Wingdings" pitchFamily="2" charset="2"/>
              <a:buNone/>
              <a:defRPr sz="1600" b="1" spc="-5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</a:defRPr>
            </a:lvl1pPr>
          </a:lstStyle>
          <a:p>
            <a:pPr fontAlgn="auto" latinLnBrk="1">
              <a:spcBef>
                <a:spcPct val="4000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kumimoji="0" lang="en-US" altLang="ko-KR" sz="180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/>
              </a:rPr>
              <a:t> </a:t>
            </a:r>
            <a:r>
              <a:rPr kumimoji="0" lang="ko-KR" altLang="en-US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/>
              </a:rPr>
              <a:t>산업플랜트</a:t>
            </a:r>
            <a:r>
              <a:rPr kumimoji="0" lang="en-US" altLang="ko-KR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/>
              </a:rPr>
              <a:t>(</a:t>
            </a:r>
            <a:r>
              <a:rPr kumimoji="0" lang="ko-KR" altLang="en-US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/>
              </a:rPr>
              <a:t>반도체</a:t>
            </a:r>
            <a:r>
              <a:rPr kumimoji="0" lang="en-US" altLang="ko-KR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/>
              </a:rPr>
              <a:t> </a:t>
            </a:r>
            <a:r>
              <a:rPr kumimoji="0" lang="ko-KR" altLang="en-US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/>
              </a:rPr>
              <a:t>공장</a:t>
            </a:r>
            <a:r>
              <a:rPr kumimoji="0" lang="en-US" altLang="ko-KR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/>
              </a:rPr>
              <a:t>)</a:t>
            </a:r>
            <a:endParaRPr kumimoji="0" lang="en-US" altLang="ko-KR" spc="0" dirty="0">
              <a:ln>
                <a:noFill/>
              </a:ln>
              <a:solidFill>
                <a:srgbClr val="000000"/>
              </a:solidFill>
              <a:ea typeface="맑은 고딕"/>
            </a:endParaRPr>
          </a:p>
        </p:txBody>
      </p:sp>
      <p:sp>
        <p:nvSpPr>
          <p:cNvPr id="19" name="AutoShape 33" descr="ob-21"/>
          <p:cNvSpPr>
            <a:spLocks noChangeArrowheads="1"/>
          </p:cNvSpPr>
          <p:nvPr/>
        </p:nvSpPr>
        <p:spPr bwMode="auto">
          <a:xfrm>
            <a:off x="6125465" y="1268800"/>
            <a:ext cx="2758154" cy="360000"/>
          </a:xfrm>
          <a:prstGeom prst="roundRect">
            <a:avLst>
              <a:gd name="adj" fmla="val 9944"/>
            </a:avLst>
          </a:prstGeom>
          <a:gradFill>
            <a:gsLst>
              <a:gs pos="33000">
                <a:srgbClr val="00B0F0"/>
              </a:gs>
              <a:gs pos="55000">
                <a:srgbClr val="85C2FF"/>
              </a:gs>
              <a:gs pos="76000">
                <a:srgbClr val="C4D6EB"/>
              </a:gs>
              <a:gs pos="99000">
                <a:srgbClr val="FFEBFA"/>
              </a:gs>
            </a:gsLst>
            <a:lin ang="10800000" scaled="1"/>
          </a:gradFill>
          <a:ln>
            <a:solidFill>
              <a:schemeClr val="tx2">
                <a:lumMod val="60000"/>
                <a:lumOff val="40000"/>
              </a:schemeClr>
            </a:solidFill>
          </a:ln>
          <a:effectLst/>
          <a:extLst/>
        </p:spPr>
        <p:txBody>
          <a:bodyPr wrap="none" lIns="0" tIns="0" rIns="0" bIns="0" anchor="ctr">
            <a:scene3d>
              <a:camera prst="orthographicFront"/>
              <a:lightRig rig="threePt" dir="t"/>
            </a:scene3d>
            <a:sp3d>
              <a:bevelT w="0" h="38100"/>
            </a:sp3d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defRPr/>
            </a:pPr>
            <a:r>
              <a:rPr kumimoji="0" lang="en-US" altLang="ko-KR" sz="1400" b="1" spc="-50" dirty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SK </a:t>
            </a:r>
            <a:r>
              <a:rPr kumimoji="0" lang="ko-KR" altLang="en-US" sz="1400" b="1" spc="-50" dirty="0" err="1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하이닉스</a:t>
            </a:r>
            <a:r>
              <a:rPr kumimoji="0" lang="ko-KR" altLang="en-US" sz="1400" b="1" spc="-50" dirty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 </a:t>
            </a:r>
            <a:r>
              <a:rPr kumimoji="0" lang="en-US" altLang="ko-KR" sz="1400" b="1" spc="-50" dirty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C1 Mask FAB.</a:t>
            </a:r>
          </a:p>
        </p:txBody>
      </p:sp>
      <p:graphicFrame>
        <p:nvGraphicFramePr>
          <p:cNvPr id="20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2003418"/>
              </p:ext>
            </p:extLst>
          </p:nvPr>
        </p:nvGraphicFramePr>
        <p:xfrm>
          <a:off x="6090871" y="4181476"/>
          <a:ext cx="2825262" cy="2400300"/>
        </p:xfrm>
        <a:graphic>
          <a:graphicData uri="http://schemas.openxmlformats.org/drawingml/2006/table">
            <a:tbl>
              <a:tblPr/>
              <a:tblGrid>
                <a:gridCol w="775860"/>
                <a:gridCol w="2049402"/>
              </a:tblGrid>
              <a:tr h="25988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Project</a:t>
                      </a:r>
                    </a:p>
                  </a:txBody>
                  <a:tcPr marL="77931" marR="77931" marT="45724" marB="4572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SK Hynix C1 Mask Fab Project</a:t>
                      </a:r>
                    </a:p>
                  </a:txBody>
                  <a:tcPr marL="77931" marR="77931" marT="45724" marB="4572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9886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수행기간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31" marR="77931" marT="45724" marB="4572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2017. 04. ~ 2017. 08.</a:t>
                      </a:r>
                    </a:p>
                  </a:txBody>
                  <a:tcPr marL="77931" marR="77931" marT="45724" marB="4572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9886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대지위치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31" marR="77931" marT="45724" marB="4572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충청북도 청주시</a:t>
                      </a:r>
                      <a:endParaRPr kumimoji="1" lang="en-US" altLang="ko-KR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31" marR="77931" marT="45724" marB="4572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5519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사업주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31" marR="77931" marT="45724" marB="4572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SK </a:t>
                      </a:r>
                      <a:r>
                        <a:rPr kumimoji="1" lang="ko-KR" altLang="en-US" sz="10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하이닉스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endParaRPr kumimoji="1" lang="en-US" altLang="ko-KR" sz="10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31" marR="77931" marT="45724" marB="4572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650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발주처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</a:p>
                  </a:txBody>
                  <a:tcPr marL="77931" marR="77931" marT="45724" marB="4572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현대종합설계건축사무소㈜</a:t>
                      </a:r>
                      <a:endParaRPr kumimoji="1" lang="en-US" altLang="ko-KR" sz="10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31" marR="77931" marT="45724" marB="4572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890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업무내역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31" marR="77931" marT="45724" marB="4572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기본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&amp;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상세설계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(Utility/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설비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31" marR="77931" marT="45724" marB="4572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9886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연면적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31" marR="77931" marT="45724" marB="4572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18,500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坪</a:t>
                      </a:r>
                      <a:endParaRPr kumimoji="1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31" marR="77931" marT="45724" marB="4572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982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Cleanliness</a:t>
                      </a:r>
                      <a:r>
                        <a:rPr lang="en-US" altLang="ko-KR" sz="9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en-US" altLang="ko-KR" sz="9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Class</a:t>
                      </a:r>
                      <a:endParaRPr lang="ko-KR" altLang="en-US" sz="9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31" marR="77931" marT="45724" marB="4572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 / 1,000 / 10,000</a:t>
                      </a:r>
                      <a:endParaRPr kumimoji="1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31" marR="77931" marT="45724" marB="4572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8974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575" y="1746263"/>
            <a:ext cx="2759320" cy="22588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18589" y="82861"/>
            <a:ext cx="964239" cy="681083"/>
          </a:xfrm>
          <a:prstGeom prst="rect">
            <a:avLst/>
          </a:prstGeom>
          <a:noFill/>
        </p:spPr>
        <p:txBody>
          <a:bodyPr lIns="80135" tIns="40068" rIns="80135" bIns="40068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900" b="1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white"/>
                </a:solidFill>
                <a:latin typeface="맑은 고딕"/>
                <a:ea typeface="맑은 고딕"/>
                <a:cs typeface="Arial" panose="020B0604020202020204" pitchFamily="34" charset="0"/>
              </a:rPr>
              <a:t>Ⅱ</a:t>
            </a:r>
            <a:endParaRPr kumimoji="0" lang="ko-KR" altLang="en-US" sz="2800" b="1" dirty="0">
              <a:ln>
                <a:solidFill>
                  <a:srgbClr val="4F81BD">
                    <a:alpha val="0"/>
                  </a:srgbClr>
                </a:solidFill>
              </a:ln>
              <a:solidFill>
                <a:prstClr val="white"/>
              </a:solidFill>
              <a:latin typeface="맑은 고딕"/>
              <a:ea typeface="맑은 고딕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95" y="1268760"/>
            <a:ext cx="2914650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AutoShape 33" descr="ob-21"/>
          <p:cNvSpPr>
            <a:spLocks noChangeArrowheads="1"/>
          </p:cNvSpPr>
          <p:nvPr/>
        </p:nvSpPr>
        <p:spPr bwMode="auto">
          <a:xfrm>
            <a:off x="3266580" y="1268800"/>
            <a:ext cx="2758154" cy="360000"/>
          </a:xfrm>
          <a:prstGeom prst="roundRect">
            <a:avLst>
              <a:gd name="adj" fmla="val 9944"/>
            </a:avLst>
          </a:prstGeom>
          <a:gradFill>
            <a:gsLst>
              <a:gs pos="33000">
                <a:srgbClr val="00B0F0"/>
              </a:gs>
              <a:gs pos="55000">
                <a:srgbClr val="85C2FF"/>
              </a:gs>
              <a:gs pos="76000">
                <a:srgbClr val="C4D6EB"/>
              </a:gs>
              <a:gs pos="99000">
                <a:srgbClr val="FFEBFA"/>
              </a:gs>
            </a:gsLst>
            <a:lin ang="10800000" scaled="1"/>
          </a:gradFill>
          <a:ln>
            <a:solidFill>
              <a:schemeClr val="tx2">
                <a:lumMod val="60000"/>
                <a:lumOff val="40000"/>
              </a:schemeClr>
            </a:solidFill>
          </a:ln>
          <a:effectLst/>
          <a:extLst/>
        </p:spPr>
        <p:txBody>
          <a:bodyPr wrap="none" lIns="0" tIns="0" rIns="0" bIns="0" anchor="ctr">
            <a:scene3d>
              <a:camera prst="orthographicFront"/>
              <a:lightRig rig="threePt" dir="t"/>
            </a:scene3d>
            <a:sp3d>
              <a:bevelT w="0" h="38100"/>
            </a:sp3d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defRPr/>
            </a:pPr>
            <a:r>
              <a:rPr kumimoji="0" lang="ko-KR" altLang="en-US" sz="1400" b="1" spc="-50" dirty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원익</a:t>
            </a:r>
            <a:r>
              <a:rPr kumimoji="0" lang="en-US" altLang="ko-KR" sz="1400" b="1" spc="-50" dirty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IPS DS </a:t>
            </a:r>
            <a:r>
              <a:rPr kumimoji="0" lang="ko-KR" altLang="en-US" sz="1400" b="1" spc="-50" dirty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사업부 </a:t>
            </a:r>
            <a:r>
              <a:rPr kumimoji="0" lang="ko-KR" altLang="en-US" sz="1400" b="1" spc="-50" dirty="0" err="1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연구동</a:t>
            </a:r>
            <a:endParaRPr kumimoji="0" lang="en-US" altLang="ko-KR" sz="1400" b="1" spc="-50" dirty="0">
              <a:solidFill>
                <a:srgbClr val="1F497D">
                  <a:lumMod val="75000"/>
                </a:srgbClr>
              </a:solidFill>
              <a:latin typeface="맑은 고딕"/>
              <a:ea typeface="맑은 고딕"/>
            </a:endParaRPr>
          </a:p>
        </p:txBody>
      </p:sp>
      <p:graphicFrame>
        <p:nvGraphicFramePr>
          <p:cNvPr id="14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5860842"/>
              </p:ext>
            </p:extLst>
          </p:nvPr>
        </p:nvGraphicFramePr>
        <p:xfrm>
          <a:off x="3285380" y="4194188"/>
          <a:ext cx="2724895" cy="2378062"/>
        </p:xfrm>
        <a:graphic>
          <a:graphicData uri="http://schemas.openxmlformats.org/drawingml/2006/table">
            <a:tbl>
              <a:tblPr/>
              <a:tblGrid>
                <a:gridCol w="802122"/>
                <a:gridCol w="1922773"/>
              </a:tblGrid>
              <a:tr h="26092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Project</a:t>
                      </a:r>
                    </a:p>
                  </a:txBody>
                  <a:tcPr marL="77895" marR="77895" marT="45728" marB="4572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원익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IPS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DS 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사업부 </a:t>
                      </a:r>
                      <a:r>
                        <a:rPr lang="ko-KR" altLang="en-US" sz="1000" b="1" baseline="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연구동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895" marR="77895" marT="45728" marB="4572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924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수행기간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895" marR="77895" marT="45728" marB="4572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2017. 05. ~ 2018. 03.</a:t>
                      </a:r>
                    </a:p>
                  </a:txBody>
                  <a:tcPr marL="77895" marR="77895" marT="45728" marB="4572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924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대지위치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895" marR="77895" marT="45728" marB="4572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경기도 평택시</a:t>
                      </a:r>
                      <a:endParaRPr kumimoji="1" lang="en-US" altLang="ko-KR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895" marR="77895" marT="45728" marB="4572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2216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사업주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발주처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</a:p>
                  </a:txBody>
                  <a:tcPr marL="77895" marR="77895" marT="45728" marB="4572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㈜원익</a:t>
                      </a: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IPS</a:t>
                      </a:r>
                    </a:p>
                  </a:txBody>
                  <a:tcPr marL="77895" marR="77895" marT="45728" marB="4572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691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업무내역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895" marR="77895" marT="45728" marB="4572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상세설계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공정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기계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배관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설비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소방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전기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계장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토목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건축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),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인허가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,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시공감리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895" marR="77895" marT="45728" marB="4572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8095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연면적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895" marR="77895" marT="45728" marB="4572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1,580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坪</a:t>
                      </a:r>
                      <a:endParaRPr kumimoji="1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895" marR="77895" marT="45728" marB="4572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806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Cleanliness</a:t>
                      </a:r>
                      <a:r>
                        <a:rPr lang="en-US" altLang="ko-KR" sz="9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en-US" altLang="ko-KR" sz="9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Class</a:t>
                      </a:r>
                      <a:endParaRPr lang="ko-KR" altLang="en-US" sz="9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895" marR="77895" marT="45728" marB="4572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1,000 / 10,000</a:t>
                      </a:r>
                      <a:endParaRPr kumimoji="1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895" marR="77895" marT="45728" marB="4572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" name="Picture 2" descr="C:\Users\PC85\Desktop\(0511)원익IPS(3)-조감도-01-A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2" t="22630" r="7412" b="13696"/>
          <a:stretch/>
        </p:blipFill>
        <p:spPr bwMode="auto">
          <a:xfrm>
            <a:off x="3292612" y="1746262"/>
            <a:ext cx="2732122" cy="22588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슬라이드 번호 개체 틀 1"/>
          <p:cNvSpPr txBox="1">
            <a:spLocks/>
          </p:cNvSpPr>
          <p:nvPr/>
        </p:nvSpPr>
        <p:spPr bwMode="auto">
          <a:xfrm>
            <a:off x="3659066" y="6570676"/>
            <a:ext cx="2057400" cy="28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kumimoji="1" sz="1100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1pPr>
            <a:lvl2pPr marL="742950" indent="-28575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2pPr>
            <a:lvl3pPr marL="1143000" indent="-228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3pPr>
            <a:lvl4pPr marL="1600200" indent="-228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4pPr>
            <a:lvl5pPr marL="2057400" indent="-228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5pPr>
            <a:lvl6pPr marL="25146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6pPr>
            <a:lvl7pPr marL="29718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7pPr>
            <a:lvl8pPr marL="34290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8pPr>
            <a:lvl9pPr marL="38862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9pPr>
          </a:lstStyle>
          <a:p>
            <a:fld id="{D5690BA9-808E-4707-825D-E02E62666EE2}" type="slidenum">
              <a:rPr kumimoji="0" lang="ko-KR" altLang="en-US" smtClean="0">
                <a:solidFill>
                  <a:srgbClr val="898989"/>
                </a:solidFill>
                <a:ea typeface="맑은 고딕" pitchFamily="50" charset="-127"/>
              </a:rPr>
              <a:pPr/>
              <a:t>10</a:t>
            </a:fld>
            <a:endParaRPr kumimoji="0" lang="ko-KR" altLang="en-US" dirty="0" smtClean="0">
              <a:solidFill>
                <a:srgbClr val="898989"/>
              </a:solidFill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9046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849750" y="247951"/>
            <a:ext cx="3650763" cy="461651"/>
          </a:xfrm>
          <a:prstGeom prst="rect">
            <a:avLst/>
          </a:prstGeom>
          <a:ln>
            <a:noFill/>
          </a:ln>
        </p:spPr>
        <p:txBody>
          <a:bodyPr lIns="91427" tIns="45713" rIns="91427" bIns="45713">
            <a:spAutoFit/>
          </a:bodyPr>
          <a:lstStyle>
            <a:defPPr>
              <a:defRPr lang="ko-KR"/>
            </a:defPPr>
            <a:lvl1pPr marL="90488" indent="-90488" latinLnBrk="0">
              <a:lnSpc>
                <a:spcPct val="120000"/>
              </a:lnSpc>
              <a:spcBef>
                <a:spcPts val="300"/>
              </a:spcBef>
              <a:buFont typeface="Wingdings" pitchFamily="2" charset="2"/>
              <a:buChar char="§"/>
              <a:defRPr sz="1300" b="1" spc="-5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kumimoji="0" lang="ko-KR" alt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맑은 고딕"/>
              </a:rPr>
              <a:t>주요 실적 현황</a:t>
            </a:r>
            <a:endParaRPr kumimoji="0" lang="ko-KR" altLang="en-US" sz="2400" dirty="0">
              <a:solidFill>
                <a:prstClr val="black">
                  <a:lumMod val="85000"/>
                  <a:lumOff val="15000"/>
                </a:prstClr>
              </a:solidFill>
              <a:ea typeface="맑은 고딕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8588" y="783754"/>
            <a:ext cx="4652825" cy="424718"/>
          </a:xfrm>
          <a:prstGeom prst="rect">
            <a:avLst/>
          </a:prstGeom>
          <a:ln>
            <a:noFill/>
          </a:ln>
        </p:spPr>
        <p:txBody>
          <a:bodyPr lIns="91427" tIns="45713" rIns="91427" bIns="45713">
            <a:spAutoFit/>
          </a:bodyPr>
          <a:lstStyle>
            <a:defPPr>
              <a:defRPr lang="ko-KR"/>
            </a:defPPr>
            <a:lvl1pPr indent="0" latinLnBrk="0">
              <a:lnSpc>
                <a:spcPct val="120000"/>
              </a:lnSpc>
              <a:spcBef>
                <a:spcPts val="300"/>
              </a:spcBef>
              <a:buFont typeface="Wingdings" pitchFamily="2" charset="2"/>
              <a:buNone/>
              <a:defRPr sz="1600" b="1" spc="-5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</a:defRPr>
            </a:lvl1pPr>
          </a:lstStyle>
          <a:p>
            <a:pPr fontAlgn="auto" latinLnBrk="1">
              <a:spcBef>
                <a:spcPct val="4000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kumimoji="0" lang="en-US" altLang="ko-KR" sz="180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/>
              </a:rPr>
              <a:t> </a:t>
            </a:r>
            <a:r>
              <a:rPr kumimoji="0" lang="ko-KR" altLang="en-US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/>
              </a:rPr>
              <a:t>산업플랜트</a:t>
            </a:r>
            <a:r>
              <a:rPr kumimoji="0" lang="en-US" altLang="ko-KR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/>
              </a:rPr>
              <a:t>(</a:t>
            </a:r>
            <a:r>
              <a:rPr kumimoji="0" lang="ko-KR" altLang="en-US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/>
              </a:rPr>
              <a:t>반도체</a:t>
            </a:r>
            <a:r>
              <a:rPr kumimoji="0" lang="en-US" altLang="ko-KR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/>
              </a:rPr>
              <a:t> </a:t>
            </a:r>
            <a:r>
              <a:rPr kumimoji="0" lang="ko-KR" altLang="en-US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/>
              </a:rPr>
              <a:t>공장</a:t>
            </a:r>
            <a:r>
              <a:rPr kumimoji="0" lang="en-US" altLang="ko-KR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/>
              </a:rPr>
              <a:t>)</a:t>
            </a:r>
            <a:endParaRPr kumimoji="0" lang="en-US" altLang="ko-KR" spc="0" dirty="0">
              <a:ln>
                <a:noFill/>
              </a:ln>
              <a:solidFill>
                <a:srgbClr val="000000"/>
              </a:solidFill>
              <a:ea typeface="맑은 고딕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8589" y="82861"/>
            <a:ext cx="964239" cy="681083"/>
          </a:xfrm>
          <a:prstGeom prst="rect">
            <a:avLst/>
          </a:prstGeom>
          <a:noFill/>
        </p:spPr>
        <p:txBody>
          <a:bodyPr lIns="80135" tIns="40068" rIns="80135" bIns="40068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900" b="1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white"/>
                </a:solidFill>
                <a:latin typeface="맑은 고딕"/>
                <a:ea typeface="맑은 고딕"/>
                <a:cs typeface="Arial" panose="020B0604020202020204" pitchFamily="34" charset="0"/>
              </a:rPr>
              <a:t>Ⅱ</a:t>
            </a:r>
            <a:endParaRPr kumimoji="0" lang="ko-KR" altLang="en-US" sz="2800" b="1" dirty="0">
              <a:ln>
                <a:solidFill>
                  <a:srgbClr val="4F81BD">
                    <a:alpha val="0"/>
                  </a:srgbClr>
                </a:solidFill>
              </a:ln>
              <a:solidFill>
                <a:prstClr val="white"/>
              </a:solidFill>
              <a:latin typeface="맑은 고딕"/>
              <a:ea typeface="맑은 고딕"/>
              <a:cs typeface="Arial" panose="020B0604020202020204" pitchFamily="34" charset="0"/>
            </a:endParaRPr>
          </a:p>
        </p:txBody>
      </p:sp>
      <p:sp>
        <p:nvSpPr>
          <p:cNvPr id="25" name="AutoShape 33" descr="ob-21"/>
          <p:cNvSpPr>
            <a:spLocks noChangeArrowheads="1"/>
          </p:cNvSpPr>
          <p:nvPr/>
        </p:nvSpPr>
        <p:spPr bwMode="auto">
          <a:xfrm>
            <a:off x="6073618" y="1268760"/>
            <a:ext cx="2845594" cy="360000"/>
          </a:xfrm>
          <a:prstGeom prst="roundRect">
            <a:avLst>
              <a:gd name="adj" fmla="val 9944"/>
            </a:avLst>
          </a:prstGeom>
          <a:gradFill>
            <a:gsLst>
              <a:gs pos="33000">
                <a:srgbClr val="00B0F0"/>
              </a:gs>
              <a:gs pos="55000">
                <a:srgbClr val="85C2FF"/>
              </a:gs>
              <a:gs pos="76000">
                <a:srgbClr val="C4D6EB"/>
              </a:gs>
              <a:gs pos="99000">
                <a:srgbClr val="FFEBFA"/>
              </a:gs>
            </a:gsLst>
            <a:lin ang="10800000" scaled="1"/>
          </a:gradFill>
          <a:ln>
            <a:solidFill>
              <a:schemeClr val="tx2">
                <a:lumMod val="60000"/>
                <a:lumOff val="40000"/>
              </a:schemeClr>
            </a:solidFill>
          </a:ln>
          <a:effectLst/>
          <a:extLst/>
        </p:spPr>
        <p:txBody>
          <a:bodyPr wrap="none" lIns="0" tIns="0" rIns="0" bIns="0" anchor="ctr">
            <a:scene3d>
              <a:camera prst="orthographicFront"/>
              <a:lightRig rig="threePt" dir="t"/>
            </a:scene3d>
            <a:sp3d>
              <a:bevelT w="0" h="38100"/>
            </a:sp3d>
          </a:bodyPr>
          <a:lstStyle/>
          <a:p>
            <a:pPr lvl="0" algn="ctr" fontAlgn="auto" latinLnBrk="0"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defRPr/>
            </a:pPr>
            <a:r>
              <a:rPr kumimoji="0" lang="en-US" altLang="ko-KR" sz="1400" b="1" spc="-50" dirty="0" smtClean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STS</a:t>
            </a:r>
            <a:r>
              <a:rPr kumimoji="0" lang="ko-KR" altLang="en-US" sz="1400" b="1" spc="-300" dirty="0" smtClean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반도체통신 필리핀 </a:t>
            </a:r>
            <a:r>
              <a:rPr kumimoji="0" lang="ko-KR" altLang="en-US" sz="1400" b="1" spc="-300" dirty="0" err="1" smtClean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신공장</a:t>
            </a:r>
            <a:r>
              <a:rPr kumimoji="0" lang="ko-KR" altLang="en-US" sz="1400" b="1" spc="-300" dirty="0" smtClean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 신축 공사</a:t>
            </a:r>
            <a:endParaRPr kumimoji="0" lang="en-US" altLang="ko-KR" sz="1400" b="1" spc="-300" dirty="0">
              <a:solidFill>
                <a:srgbClr val="1F497D">
                  <a:lumMod val="75000"/>
                </a:srgbClr>
              </a:solidFill>
              <a:latin typeface="맑은 고딕"/>
              <a:ea typeface="맑은 고딕"/>
            </a:endParaRPr>
          </a:p>
        </p:txBody>
      </p:sp>
      <p:graphicFrame>
        <p:nvGraphicFramePr>
          <p:cNvPr id="26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9757255"/>
              </p:ext>
            </p:extLst>
          </p:nvPr>
        </p:nvGraphicFramePr>
        <p:xfrm>
          <a:off x="6092418" y="4221088"/>
          <a:ext cx="2800062" cy="2343149"/>
        </p:xfrm>
        <a:graphic>
          <a:graphicData uri="http://schemas.openxmlformats.org/drawingml/2006/table">
            <a:tbl>
              <a:tblPr/>
              <a:tblGrid>
                <a:gridCol w="766216"/>
                <a:gridCol w="2033846"/>
              </a:tblGrid>
              <a:tr h="25709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Project</a:t>
                      </a:r>
                    </a:p>
                  </a:txBody>
                  <a:tcPr marL="77895" marR="77895" marT="45728" marB="4572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900" b="1" u="none" strike="noStrike" cap="none" spc="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STS</a:t>
                      </a:r>
                      <a:r>
                        <a:rPr kumimoji="1" lang="ko-KR" altLang="en-US" sz="900" b="1" u="none" strike="noStrike" cap="none" spc="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반도체통신 </a:t>
                      </a:r>
                      <a:r>
                        <a:rPr kumimoji="1" lang="ko-KR" altLang="en-US" sz="900" b="1" u="none" strike="noStrike" cap="none" spc="-15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필리핀 </a:t>
                      </a:r>
                      <a:r>
                        <a:rPr kumimoji="1" lang="ko-KR" altLang="en-US" sz="900" b="1" u="none" strike="noStrike" cap="none" spc="-150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신공장</a:t>
                      </a:r>
                      <a:r>
                        <a:rPr kumimoji="1" lang="ko-KR" altLang="en-US" sz="900" b="1" u="none" strike="noStrike" cap="none" spc="-15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신축공사</a:t>
                      </a:r>
                      <a:endParaRPr kumimoji="1" lang="en-US" altLang="ko-KR" sz="900" b="1" u="none" strike="noStrike" cap="none" spc="-150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4" marR="77904" marT="45729" marB="45729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7093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수행기간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895" marR="77895" marT="45728" marB="4572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2010. 07. ~ 2011. 01.</a:t>
                      </a:r>
                    </a:p>
                  </a:txBody>
                  <a:tcPr marL="77904" marR="77904" marT="45729" marB="45729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7093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대지위치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895" marR="77895" marT="45728" marB="4572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필리핀</a:t>
                      </a: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1" lang="ko-KR" altLang="en-US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클라크</a:t>
                      </a:r>
                      <a:endParaRPr kumimoji="1" lang="en-US" altLang="ko-KR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4" marR="77904" marT="45729" marB="45729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311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사업주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발주처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</a:p>
                  </a:txBody>
                  <a:tcPr marL="77895" marR="77895" marT="45728" marB="4572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STS 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반도체통신㈜</a:t>
                      </a:r>
                      <a:endParaRPr kumimoji="1" lang="en-US" altLang="ko-KR" sz="10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4" marR="77904" marT="45729" marB="45729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873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업무내역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895" marR="77895" marT="45728" marB="4572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기본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&amp;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상세설계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9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공정</a:t>
                      </a:r>
                      <a:r>
                        <a:rPr lang="en-US" altLang="ko-KR" sz="9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9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기계</a:t>
                      </a:r>
                      <a:r>
                        <a:rPr lang="en-US" altLang="ko-KR" sz="9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9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배관</a:t>
                      </a:r>
                      <a:r>
                        <a:rPr lang="en-US" altLang="ko-KR" sz="9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9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설비</a:t>
                      </a:r>
                      <a:r>
                        <a:rPr lang="en-US" altLang="ko-KR" sz="9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9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소방</a:t>
                      </a:r>
                      <a:r>
                        <a:rPr lang="en-US" altLang="ko-KR" sz="9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9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전기</a:t>
                      </a:r>
                      <a:r>
                        <a:rPr lang="en-US" altLang="ko-KR" sz="9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9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계장</a:t>
                      </a:r>
                      <a:r>
                        <a:rPr lang="en-US" altLang="ko-KR" sz="9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9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토목</a:t>
                      </a:r>
                      <a:r>
                        <a:rPr lang="en-US" altLang="ko-KR" sz="9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9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건축</a:t>
                      </a:r>
                      <a:r>
                        <a:rPr lang="en-US" altLang="ko-KR" sz="9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9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4" marR="77904" marT="45729" marB="45729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306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연면적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895" marR="77895" marT="45728" marB="4572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11,000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坪</a:t>
                      </a:r>
                      <a:endParaRPr kumimoji="1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4" marR="77904" marT="45729" marB="45729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251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Cleanliness</a:t>
                      </a:r>
                      <a:r>
                        <a:rPr lang="en-US" altLang="ko-KR" sz="9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en-US" altLang="ko-KR" sz="9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Class</a:t>
                      </a:r>
                      <a:endParaRPr lang="ko-KR" altLang="en-US" sz="9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895" marR="77895" marT="45728" marB="4572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10 / 1,000 / 10,000</a:t>
                      </a:r>
                      <a:endParaRPr kumimoji="1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895" marR="77895" marT="45728" marB="4572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3" name="AutoShape 33" descr="ob-21"/>
          <p:cNvSpPr>
            <a:spLocks noChangeArrowheads="1"/>
          </p:cNvSpPr>
          <p:nvPr/>
        </p:nvSpPr>
        <p:spPr bwMode="auto">
          <a:xfrm>
            <a:off x="3143140" y="1268760"/>
            <a:ext cx="2830162" cy="360000"/>
          </a:xfrm>
          <a:prstGeom prst="roundRect">
            <a:avLst>
              <a:gd name="adj" fmla="val 9944"/>
            </a:avLst>
          </a:prstGeom>
          <a:gradFill>
            <a:gsLst>
              <a:gs pos="33000">
                <a:srgbClr val="00B0F0"/>
              </a:gs>
              <a:gs pos="55000">
                <a:srgbClr val="85C2FF"/>
              </a:gs>
              <a:gs pos="76000">
                <a:srgbClr val="C4D6EB"/>
              </a:gs>
              <a:gs pos="99000">
                <a:srgbClr val="FFEBFA"/>
              </a:gs>
            </a:gsLst>
            <a:lin ang="10800000" scaled="1"/>
          </a:gradFill>
          <a:ln>
            <a:solidFill>
              <a:schemeClr val="tx2">
                <a:lumMod val="60000"/>
                <a:lumOff val="40000"/>
              </a:schemeClr>
            </a:solidFill>
          </a:ln>
          <a:effectLst/>
          <a:extLst/>
        </p:spPr>
        <p:txBody>
          <a:bodyPr wrap="none" lIns="0" tIns="0" rIns="0" bIns="0" anchor="ctr">
            <a:scene3d>
              <a:camera prst="orthographicFront"/>
              <a:lightRig rig="threePt" dir="t"/>
            </a:scene3d>
            <a:sp3d>
              <a:bevelT w="0" h="38100"/>
            </a:sp3d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defRPr/>
            </a:pPr>
            <a:r>
              <a:rPr kumimoji="0" lang="en-US" altLang="ko-KR" sz="1400" b="1" spc="-50" dirty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MEMC Korea </a:t>
            </a:r>
            <a:r>
              <a:rPr kumimoji="0" lang="ko-KR" altLang="en-US" sz="1400" b="1" spc="-50" dirty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천안공장</a:t>
            </a:r>
            <a:endParaRPr kumimoji="0" lang="en-US" altLang="ko-KR" sz="1400" b="1" spc="-50" dirty="0">
              <a:solidFill>
                <a:srgbClr val="1F497D">
                  <a:lumMod val="75000"/>
                </a:srgbClr>
              </a:solidFill>
              <a:latin typeface="맑은 고딕"/>
              <a:ea typeface="맑은 고딕"/>
            </a:endParaRPr>
          </a:p>
        </p:txBody>
      </p:sp>
      <p:graphicFrame>
        <p:nvGraphicFramePr>
          <p:cNvPr id="27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2072412"/>
              </p:ext>
            </p:extLst>
          </p:nvPr>
        </p:nvGraphicFramePr>
        <p:xfrm>
          <a:off x="3143140" y="4247138"/>
          <a:ext cx="2808312" cy="2310316"/>
        </p:xfrm>
        <a:graphic>
          <a:graphicData uri="http://schemas.openxmlformats.org/drawingml/2006/table">
            <a:tbl>
              <a:tblPr/>
              <a:tblGrid>
                <a:gridCol w="763924"/>
                <a:gridCol w="2044388"/>
              </a:tblGrid>
              <a:tr h="36969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Project</a:t>
                      </a:r>
                    </a:p>
                  </a:txBody>
                  <a:tcPr marL="77916" marR="77916" marT="45688" marB="4568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altLang="ko-KR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MEMC Puller Design &amp; Extension Project</a:t>
                      </a:r>
                    </a:p>
                  </a:txBody>
                  <a:tcPr marL="77916" marR="77916" marT="45688" marB="4568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6118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수행기간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6" marR="77916" marT="45688" marB="4568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2017. 10. ~ 2019. 02.</a:t>
                      </a:r>
                    </a:p>
                  </a:txBody>
                  <a:tcPr marL="77916" marR="77916" marT="45688" marB="4568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6118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대지위치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6" marR="77916" marT="45688" marB="4568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1" lang="ko-KR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충북 천안시</a:t>
                      </a:r>
                      <a:endParaRPr kumimoji="1" lang="en-US" altLang="ko-KR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6" marR="77916" marT="45688" marB="4568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698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사업주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발주처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</a:p>
                  </a:txBody>
                  <a:tcPr marL="77916" marR="77916" marT="45688" marB="4568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1" lang="ko-KR" altLang="en-US" sz="10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엠이엠씨코리아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endParaRPr kumimoji="1" lang="en-US" altLang="ko-KR" sz="10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6" marR="77916" marT="45688" marB="4568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69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업무내역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6" marR="77916" marT="45688" marB="4568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기본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&amp;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상세설계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공정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기계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배관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설비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계장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6" marR="77916" marT="45688" marB="4568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3539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연면적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6" marR="77916" marT="45688" marB="4568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5,500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坪</a:t>
                      </a:r>
                      <a:endParaRPr kumimoji="1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6" marR="77916" marT="45688" marB="4568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133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Cleanliness</a:t>
                      </a:r>
                      <a:r>
                        <a:rPr lang="en-US" altLang="ko-KR" sz="9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en-US" altLang="ko-KR" sz="9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Class</a:t>
                      </a:r>
                      <a:endParaRPr lang="ko-KR" altLang="en-US" sz="9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895" marR="77895" marT="45728" marB="4572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10,000</a:t>
                      </a:r>
                      <a:endParaRPr kumimoji="1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895" marR="77895" marT="45728" marB="4572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8" name="Picture 90" descr="F:\글로벌이엔지\조감도\MEMC 천안공장\20181024_1005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5" t="11234" r="34662" b="40680"/>
          <a:stretch>
            <a:fillRect/>
          </a:stretch>
        </p:blipFill>
        <p:spPr bwMode="auto">
          <a:xfrm>
            <a:off x="3143140" y="1711837"/>
            <a:ext cx="2808312" cy="243722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utoShape 33" descr="ob-21"/>
          <p:cNvSpPr>
            <a:spLocks noChangeArrowheads="1"/>
          </p:cNvSpPr>
          <p:nvPr/>
        </p:nvSpPr>
        <p:spPr bwMode="auto">
          <a:xfrm>
            <a:off x="240970" y="1256670"/>
            <a:ext cx="2758154" cy="360000"/>
          </a:xfrm>
          <a:prstGeom prst="roundRect">
            <a:avLst>
              <a:gd name="adj" fmla="val 9944"/>
            </a:avLst>
          </a:prstGeom>
          <a:gradFill>
            <a:gsLst>
              <a:gs pos="33000">
                <a:srgbClr val="00B0F0"/>
              </a:gs>
              <a:gs pos="55000">
                <a:srgbClr val="85C2FF"/>
              </a:gs>
              <a:gs pos="76000">
                <a:srgbClr val="C4D6EB"/>
              </a:gs>
              <a:gs pos="99000">
                <a:srgbClr val="FFEBFA"/>
              </a:gs>
            </a:gsLst>
            <a:lin ang="10800000" scaled="1"/>
          </a:gradFill>
          <a:ln>
            <a:solidFill>
              <a:schemeClr val="tx2">
                <a:lumMod val="60000"/>
                <a:lumOff val="40000"/>
              </a:schemeClr>
            </a:solidFill>
          </a:ln>
          <a:effectLst/>
          <a:extLst/>
        </p:spPr>
        <p:txBody>
          <a:bodyPr wrap="none" lIns="0" tIns="0" rIns="0" bIns="0" anchor="ctr">
            <a:scene3d>
              <a:camera prst="orthographicFront"/>
              <a:lightRig rig="threePt" dir="t"/>
            </a:scene3d>
            <a:sp3d>
              <a:bevelT w="0" h="38100"/>
            </a:sp3d>
          </a:bodyPr>
          <a:lstStyle/>
          <a:p>
            <a:pPr algn="ctr" fontAlgn="ctr">
              <a:defRPr/>
            </a:pPr>
            <a:r>
              <a:rPr lang="ko-KR" altLang="en-US" sz="1600" b="1" dirty="0">
                <a:solidFill>
                  <a:srgbClr val="000000"/>
                </a:solidFill>
                <a:latin typeface="맑은 고딕"/>
                <a:ea typeface="굴림" pitchFamily="50" charset="-127"/>
              </a:rPr>
              <a:t>삼성전자 평택 </a:t>
            </a:r>
            <a:r>
              <a:rPr lang="en-US" altLang="ko-KR" sz="1600" b="1" dirty="0">
                <a:solidFill>
                  <a:srgbClr val="000000"/>
                </a:solidFill>
                <a:latin typeface="맑은 고딕"/>
                <a:ea typeface="굴림" pitchFamily="50" charset="-127"/>
              </a:rPr>
              <a:t>P2, P3 Project</a:t>
            </a:r>
          </a:p>
        </p:txBody>
      </p:sp>
      <p:pic>
        <p:nvPicPr>
          <p:cNvPr id="22" name="Picture 97" descr="삼성전자 평택공장에 대한 이미지 결과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9"/>
          <a:stretch>
            <a:fillRect/>
          </a:stretch>
        </p:blipFill>
        <p:spPr bwMode="auto">
          <a:xfrm>
            <a:off x="249121" y="1746263"/>
            <a:ext cx="2750003" cy="240280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9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1046054"/>
              </p:ext>
            </p:extLst>
          </p:nvPr>
        </p:nvGraphicFramePr>
        <p:xfrm>
          <a:off x="169987" y="4221088"/>
          <a:ext cx="2825262" cy="2314659"/>
        </p:xfrm>
        <a:graphic>
          <a:graphicData uri="http://schemas.openxmlformats.org/drawingml/2006/table">
            <a:tbl>
              <a:tblPr/>
              <a:tblGrid>
                <a:gridCol w="812913"/>
                <a:gridCol w="2012349"/>
              </a:tblGrid>
              <a:tr h="25730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Project</a:t>
                      </a:r>
                    </a:p>
                  </a:txBody>
                  <a:tcPr marL="77931" marR="77931" marT="45724" marB="4572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삼성전자 평택공장</a:t>
                      </a:r>
                      <a:r>
                        <a:rPr lang="en-US" altLang="ko-KR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P2, P3 Project</a:t>
                      </a:r>
                      <a:endParaRPr lang="en-US" altLang="ko-KR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7905" marR="77905" marT="45688" marB="4568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7308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수행기간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31" marR="77931" marT="45724" marB="4572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2017. 10. ~ 2022. 02.</a:t>
                      </a:r>
                    </a:p>
                  </a:txBody>
                  <a:tcPr marL="77905" marR="77905" marT="45688" marB="4568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7308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대지위치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31" marR="77931" marT="45724" marB="4572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1" lang="ko-KR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경기도 평택시</a:t>
                      </a:r>
                      <a:endParaRPr kumimoji="1" lang="en-US" altLang="ko-KR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688" marB="4568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885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사업주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31" marR="77931" marT="45724" marB="4572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삼성전자㈜</a:t>
                      </a:r>
                      <a:endParaRPr kumimoji="1" lang="en-US" altLang="ko-KR" sz="10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688" marB="4568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01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발주처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</a:p>
                  </a:txBody>
                  <a:tcPr marL="77931" marR="77931" marT="45724" marB="4572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 </a:t>
                      </a:r>
                      <a:r>
                        <a:rPr kumimoji="1" lang="ko-KR" alt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삼성엔지니어링㈜</a:t>
                      </a:r>
                      <a:endParaRPr kumimoji="1" lang="en-US" altLang="ko-KR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marL="77905" marR="77905" marT="45688" marB="4568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업무내역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31" marR="77931" marT="45724" marB="4572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상세설계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(Utility(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배관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))</a:t>
                      </a:r>
                      <a:endParaRPr lang="ko-KR" altLang="en-US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688" marB="4568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연면적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31" marR="77931" marT="45724" marB="4572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45,000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坪</a:t>
                      </a:r>
                      <a:endParaRPr kumimoji="1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688" marB="4568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Cleanliness</a:t>
                      </a:r>
                      <a:r>
                        <a:rPr lang="en-US" altLang="ko-KR" sz="9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en-US" altLang="ko-KR" sz="9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Class</a:t>
                      </a:r>
                      <a:endParaRPr lang="ko-KR" altLang="en-US" sz="9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31" marR="77931" marT="45724" marB="4572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 / 1,000 / 10,000</a:t>
                      </a:r>
                      <a:endParaRPr kumimoji="1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31" marR="77931" marT="45724" marB="4572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" name="object 23"/>
          <p:cNvPicPr/>
          <p:nvPr/>
        </p:nvPicPr>
        <p:blipFill rotWithShape="1">
          <a:blip r:embed="rId5" cstate="print"/>
          <a:srcRect l="7983" t="14433" r="10568" b="34150"/>
          <a:stretch/>
        </p:blipFill>
        <p:spPr>
          <a:xfrm>
            <a:off x="6073618" y="1746263"/>
            <a:ext cx="2845594" cy="24028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슬라이드 번호 개체 틀 1"/>
          <p:cNvSpPr>
            <a:spLocks noGrp="1"/>
          </p:cNvSpPr>
          <p:nvPr>
            <p:ph type="sldNum" sz="quarter" idx="10"/>
          </p:nvPr>
        </p:nvSpPr>
        <p:spPr bwMode="auto">
          <a:xfrm>
            <a:off x="3685778" y="6559550"/>
            <a:ext cx="2057400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9pPr>
          </a:lstStyle>
          <a:p>
            <a:fld id="{3E1476DC-7947-47B6-A3EB-1CB04EFF9AB8}" type="slidenum">
              <a:rPr kumimoji="0" lang="ko-KR" altLang="en-US" smtClean="0">
                <a:solidFill>
                  <a:srgbClr val="898989"/>
                </a:solidFill>
                <a:ea typeface="맑은 고딕" pitchFamily="50" charset="-127"/>
              </a:rPr>
              <a:pPr/>
              <a:t>11</a:t>
            </a:fld>
            <a:endParaRPr kumimoji="0" lang="ko-KR" altLang="en-US" dirty="0" smtClean="0">
              <a:solidFill>
                <a:srgbClr val="898989"/>
              </a:solidFill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7432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118588" y="783754"/>
            <a:ext cx="4652825" cy="391953"/>
          </a:xfrm>
          <a:prstGeom prst="rect">
            <a:avLst/>
          </a:prstGeom>
          <a:ln>
            <a:noFill/>
          </a:ln>
        </p:spPr>
        <p:txBody>
          <a:bodyPr lIns="91427" tIns="45713" rIns="91427" bIns="45713">
            <a:spAutoFit/>
          </a:bodyPr>
          <a:lstStyle>
            <a:defPPr>
              <a:defRPr lang="ko-KR"/>
            </a:defPPr>
            <a:lvl1pPr indent="0" latinLnBrk="0">
              <a:lnSpc>
                <a:spcPct val="120000"/>
              </a:lnSpc>
              <a:spcBef>
                <a:spcPts val="300"/>
              </a:spcBef>
              <a:buFont typeface="Wingdings" pitchFamily="2" charset="2"/>
              <a:buNone/>
              <a:defRPr sz="1600" b="1" spc="-5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</a:defRPr>
            </a:lvl1pPr>
          </a:lstStyle>
          <a:p>
            <a:pPr fontAlgn="auto" latinLnBrk="1">
              <a:spcBef>
                <a:spcPct val="4000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kumimoji="0" lang="en-US" altLang="ko-KR" sz="180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/>
              </a:rPr>
              <a:t> </a:t>
            </a:r>
            <a:r>
              <a:rPr kumimoji="0" lang="en-US" altLang="ko-KR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/>
              </a:rPr>
              <a:t> </a:t>
            </a:r>
            <a:r>
              <a:rPr kumimoji="0" lang="ko-KR" altLang="en-US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/>
              </a:rPr>
              <a:t>산업플랜트</a:t>
            </a:r>
            <a:r>
              <a:rPr kumimoji="0" lang="en-US" altLang="ko-KR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/>
              </a:rPr>
              <a:t>(</a:t>
            </a:r>
            <a:r>
              <a:rPr kumimoji="0" lang="ko-KR" altLang="en-US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/>
              </a:rPr>
              <a:t>제약 공장</a:t>
            </a:r>
            <a:r>
              <a:rPr kumimoji="0" lang="en-US" altLang="ko-KR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/>
              </a:rPr>
              <a:t>)</a:t>
            </a:r>
            <a:endParaRPr kumimoji="0" lang="en-US" altLang="ko-KR" spc="0" dirty="0">
              <a:ln>
                <a:noFill/>
              </a:ln>
              <a:solidFill>
                <a:srgbClr val="000000"/>
              </a:solidFill>
              <a:ea typeface="맑은 고딕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49750" y="247951"/>
            <a:ext cx="3650763" cy="461651"/>
          </a:xfrm>
          <a:prstGeom prst="rect">
            <a:avLst/>
          </a:prstGeom>
          <a:ln>
            <a:noFill/>
          </a:ln>
        </p:spPr>
        <p:txBody>
          <a:bodyPr lIns="91427" tIns="45713" rIns="91427" bIns="45713">
            <a:spAutoFit/>
          </a:bodyPr>
          <a:lstStyle>
            <a:defPPr>
              <a:defRPr lang="ko-KR"/>
            </a:defPPr>
            <a:lvl1pPr marL="90488" indent="-90488" latinLnBrk="0">
              <a:lnSpc>
                <a:spcPct val="120000"/>
              </a:lnSpc>
              <a:spcBef>
                <a:spcPts val="300"/>
              </a:spcBef>
              <a:buFont typeface="Wingdings" pitchFamily="2" charset="2"/>
              <a:buChar char="§"/>
              <a:defRPr sz="1300" b="1" spc="-5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kumimoji="0" lang="ko-KR" alt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맑은 고딕"/>
              </a:rPr>
              <a:t>주요 실적 현황</a:t>
            </a:r>
            <a:endParaRPr kumimoji="0" lang="ko-KR" altLang="en-US" sz="2400" dirty="0">
              <a:solidFill>
                <a:prstClr val="black">
                  <a:lumMod val="85000"/>
                  <a:lumOff val="15000"/>
                </a:prstClr>
              </a:solidFill>
              <a:ea typeface="맑은 고딕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8589" y="82861"/>
            <a:ext cx="964239" cy="681083"/>
          </a:xfrm>
          <a:prstGeom prst="rect">
            <a:avLst/>
          </a:prstGeom>
          <a:noFill/>
        </p:spPr>
        <p:txBody>
          <a:bodyPr lIns="80135" tIns="40068" rIns="80135" bIns="40068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900" b="1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white"/>
                </a:solidFill>
                <a:latin typeface="맑은 고딕"/>
                <a:ea typeface="맑은 고딕"/>
                <a:cs typeface="Arial" panose="020B0604020202020204" pitchFamily="34" charset="0"/>
              </a:rPr>
              <a:t>Ⅱ</a:t>
            </a:r>
            <a:endParaRPr kumimoji="0" lang="ko-KR" altLang="en-US" sz="2800" b="1" dirty="0">
              <a:ln>
                <a:solidFill>
                  <a:srgbClr val="4F81BD">
                    <a:alpha val="0"/>
                  </a:srgbClr>
                </a:solidFill>
              </a:ln>
              <a:solidFill>
                <a:prstClr val="white"/>
              </a:solidFill>
              <a:latin typeface="맑은 고딕"/>
              <a:ea typeface="맑은 고딕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7" t="12110" r="13496" b="2663"/>
          <a:stretch/>
        </p:blipFill>
        <p:spPr bwMode="auto">
          <a:xfrm>
            <a:off x="3181998" y="1853101"/>
            <a:ext cx="2747510" cy="24394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aphicFrame>
        <p:nvGraphicFramePr>
          <p:cNvPr id="16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0932529"/>
              </p:ext>
            </p:extLst>
          </p:nvPr>
        </p:nvGraphicFramePr>
        <p:xfrm>
          <a:off x="3182280" y="4443439"/>
          <a:ext cx="2757854" cy="1874836"/>
        </p:xfrm>
        <a:graphic>
          <a:graphicData uri="http://schemas.openxmlformats.org/drawingml/2006/table">
            <a:tbl>
              <a:tblPr/>
              <a:tblGrid>
                <a:gridCol w="729687"/>
                <a:gridCol w="2028167"/>
              </a:tblGrid>
              <a:tr h="26688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Project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27" marB="45727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ko-KR" altLang="en-US" sz="1000" b="1" spc="-50" dirty="0" err="1" smtClean="0">
                          <a:solidFill>
                            <a:srgbClr val="1F497D">
                              <a:lumMod val="75000"/>
                            </a:srgbClr>
                          </a:solidFill>
                          <a:latin typeface="+mn-lt"/>
                          <a:ea typeface="+mn-ea"/>
                        </a:rPr>
                        <a:t>애니코트</a:t>
                      </a:r>
                      <a:r>
                        <a:rPr kumimoji="0" lang="en-US" altLang="ko-KR" sz="1000" b="1" spc="-50" dirty="0" smtClean="0">
                          <a:solidFill>
                            <a:srgbClr val="1F497D">
                              <a:lumMod val="75000"/>
                            </a:srgbClr>
                          </a:solidFill>
                          <a:latin typeface="+mn-lt"/>
                          <a:ea typeface="+mn-ea"/>
                        </a:rPr>
                        <a:t> C-D,  C-E,  C-F,</a:t>
                      </a:r>
                      <a:r>
                        <a:rPr kumimoji="0" lang="en-US" altLang="ko-KR" sz="1000" b="1" spc="-50" baseline="0" dirty="0" smtClean="0">
                          <a:solidFill>
                            <a:srgbClr val="1F497D">
                              <a:lumMod val="75000"/>
                            </a:srgbClr>
                          </a:solidFill>
                          <a:latin typeface="+mn-lt"/>
                          <a:ea typeface="+mn-ea"/>
                        </a:rPr>
                        <a:t> </a:t>
                      </a:r>
                      <a:r>
                        <a:rPr kumimoji="0" lang="ko-KR" altLang="en-US" sz="1000" b="1" spc="-50" dirty="0" smtClean="0">
                          <a:solidFill>
                            <a:srgbClr val="1F497D">
                              <a:lumMod val="75000"/>
                            </a:srgbClr>
                          </a:solidFill>
                          <a:latin typeface="+mn-lt"/>
                          <a:ea typeface="+mn-ea"/>
                        </a:rPr>
                        <a:t>완제라인</a:t>
                      </a:r>
                      <a:endParaRPr kumimoji="1" lang="en-US" altLang="ko-KR" sz="10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27" marB="45727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6883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수행기간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27" marB="45727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2017. 09. ~ 2022. 04.(4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회</a:t>
                      </a: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</a:p>
                  </a:txBody>
                  <a:tcPr marL="77905" marR="77905" marT="45727" marB="45727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6883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대지위치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27" marB="45727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인천시 </a:t>
                      </a:r>
                      <a:endParaRPr kumimoji="1" lang="en-US" altLang="ko-KR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27" marB="45727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9643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사업주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발주처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</a:p>
                  </a:txBody>
                  <a:tcPr marL="77905" marR="77905" marT="45727" marB="45727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롯데정밀화학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endParaRPr kumimoji="1" lang="en-US" altLang="ko-KR" sz="10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27" marB="45727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30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업무내역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27" marB="45727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설계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공정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기계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배관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전기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계장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설비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건축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소방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), 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인허가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, 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감리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27" marB="45727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8242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연면적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27" marB="45727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4,000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坪</a:t>
                      </a:r>
                      <a:endParaRPr kumimoji="1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27" marB="45727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" name="AutoShape 33" descr="ob-21"/>
          <p:cNvSpPr>
            <a:spLocks noChangeArrowheads="1"/>
          </p:cNvSpPr>
          <p:nvPr/>
        </p:nvSpPr>
        <p:spPr bwMode="auto">
          <a:xfrm>
            <a:off x="3148090" y="1340768"/>
            <a:ext cx="2830162" cy="360000"/>
          </a:xfrm>
          <a:prstGeom prst="roundRect">
            <a:avLst>
              <a:gd name="adj" fmla="val 9944"/>
            </a:avLst>
          </a:prstGeom>
          <a:gradFill>
            <a:gsLst>
              <a:gs pos="33000">
                <a:srgbClr val="00B0F0"/>
              </a:gs>
              <a:gs pos="55000">
                <a:srgbClr val="85C2FF"/>
              </a:gs>
              <a:gs pos="76000">
                <a:srgbClr val="C4D6EB"/>
              </a:gs>
              <a:gs pos="99000">
                <a:srgbClr val="FFEBFA"/>
              </a:gs>
            </a:gsLst>
            <a:lin ang="10800000" scaled="1"/>
          </a:gradFill>
          <a:ln>
            <a:solidFill>
              <a:schemeClr val="tx2">
                <a:lumMod val="60000"/>
                <a:lumOff val="40000"/>
              </a:schemeClr>
            </a:solidFill>
          </a:ln>
          <a:effectLst/>
          <a:extLst/>
        </p:spPr>
        <p:txBody>
          <a:bodyPr wrap="none" lIns="0" tIns="0" rIns="0" bIns="0" anchor="ctr">
            <a:scene3d>
              <a:camera prst="orthographicFront"/>
              <a:lightRig rig="threePt" dir="t"/>
            </a:scene3d>
            <a:sp3d>
              <a:bevelT w="0" h="38100"/>
            </a:sp3d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defRPr/>
            </a:pPr>
            <a:r>
              <a:rPr kumimoji="0" lang="ko-KR" altLang="en-US" sz="1100" b="1" spc="-50" dirty="0" err="1" smtClean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롯데정밀화학</a:t>
            </a:r>
            <a:r>
              <a:rPr kumimoji="0" lang="ko-KR" altLang="en-US" sz="1100" b="1" spc="-50" dirty="0" smtClean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 </a:t>
            </a:r>
            <a:r>
              <a:rPr kumimoji="0" lang="ko-KR" altLang="en-US" sz="1100" b="1" spc="-50" dirty="0" err="1" smtClean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애니코트</a:t>
            </a:r>
            <a:r>
              <a:rPr kumimoji="0" lang="ko-KR" altLang="en-US" sz="1100" b="1" spc="-50" dirty="0" smtClean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 </a:t>
            </a:r>
            <a:r>
              <a:rPr kumimoji="0" lang="en-US" altLang="ko-KR" sz="1100" b="1" spc="-50" dirty="0" smtClean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C-D, C-E, C-F, </a:t>
            </a:r>
            <a:r>
              <a:rPr kumimoji="0" lang="ko-KR" altLang="en-US" sz="1100" b="1" spc="-50" dirty="0" smtClean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완제라인</a:t>
            </a:r>
            <a:endParaRPr kumimoji="0" lang="en-US" altLang="ko-KR" sz="1100" b="1" spc="-50" dirty="0">
              <a:solidFill>
                <a:srgbClr val="1F497D">
                  <a:lumMod val="75000"/>
                </a:srgbClr>
              </a:solidFill>
              <a:latin typeface="맑은 고딕"/>
              <a:ea typeface="맑은 고딕"/>
            </a:endParaRPr>
          </a:p>
        </p:txBody>
      </p:sp>
      <p:sp>
        <p:nvSpPr>
          <p:cNvPr id="21" name="AutoShape 33" descr="ob-21"/>
          <p:cNvSpPr>
            <a:spLocks noChangeArrowheads="1"/>
          </p:cNvSpPr>
          <p:nvPr/>
        </p:nvSpPr>
        <p:spPr bwMode="auto">
          <a:xfrm>
            <a:off x="253747" y="1340768"/>
            <a:ext cx="2758154" cy="360000"/>
          </a:xfrm>
          <a:prstGeom prst="roundRect">
            <a:avLst>
              <a:gd name="adj" fmla="val 9944"/>
            </a:avLst>
          </a:prstGeom>
          <a:gradFill>
            <a:gsLst>
              <a:gs pos="33000">
                <a:srgbClr val="00B0F0"/>
              </a:gs>
              <a:gs pos="55000">
                <a:srgbClr val="85C2FF"/>
              </a:gs>
              <a:gs pos="76000">
                <a:srgbClr val="C4D6EB"/>
              </a:gs>
              <a:gs pos="99000">
                <a:srgbClr val="FFEBFA"/>
              </a:gs>
            </a:gsLst>
            <a:lin ang="10800000" scaled="1"/>
          </a:gradFill>
          <a:ln w="9525">
            <a:solidFill>
              <a:schemeClr val="tx2">
                <a:lumMod val="60000"/>
                <a:lumOff val="40000"/>
              </a:schemeClr>
            </a:solidFill>
          </a:ln>
          <a:effectLst/>
          <a:extLst/>
        </p:spPr>
        <p:txBody>
          <a:bodyPr wrap="none" lIns="0" tIns="0" rIns="0" bIns="0" anchor="ctr">
            <a:scene3d>
              <a:camera prst="orthographicFront"/>
              <a:lightRig rig="threePt" dir="t"/>
            </a:scene3d>
            <a:sp3d>
              <a:bevelT w="0" h="38100"/>
            </a:sp3d>
          </a:bodyPr>
          <a:lstStyle/>
          <a:p>
            <a:pPr algn="ctr" fontAlgn="ctr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400" b="1" dirty="0">
                <a:solidFill>
                  <a:srgbClr val="000000"/>
                </a:solidFill>
                <a:latin typeface="맑은 고딕"/>
                <a:ea typeface="맑은 고딕"/>
              </a:rPr>
              <a:t>LG</a:t>
            </a:r>
            <a:r>
              <a:rPr kumimoji="0" lang="ko-KR" altLang="en-US" sz="1400" b="1" dirty="0">
                <a:solidFill>
                  <a:srgbClr val="000000"/>
                </a:solidFill>
                <a:latin typeface="맑은 고딕"/>
                <a:ea typeface="맑은 고딕"/>
              </a:rPr>
              <a:t>화학 익산공장 증설 </a:t>
            </a:r>
          </a:p>
        </p:txBody>
      </p:sp>
      <p:graphicFrame>
        <p:nvGraphicFramePr>
          <p:cNvPr id="23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6892668"/>
              </p:ext>
            </p:extLst>
          </p:nvPr>
        </p:nvGraphicFramePr>
        <p:xfrm>
          <a:off x="300513" y="4438610"/>
          <a:ext cx="2759319" cy="1870711"/>
        </p:xfrm>
        <a:graphic>
          <a:graphicData uri="http://schemas.openxmlformats.org/drawingml/2006/table">
            <a:tbl>
              <a:tblPr/>
              <a:tblGrid>
                <a:gridCol w="671087"/>
                <a:gridCol w="2088232"/>
              </a:tblGrid>
              <a:tr h="29618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Project</a:t>
                      </a:r>
                    </a:p>
                  </a:txBody>
                  <a:tcPr marL="77946" marR="77946" marT="45642" marB="45642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altLang="ko-KR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LG</a:t>
                      </a:r>
                      <a:r>
                        <a:rPr lang="ko-KR" alt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화학 익산공장 증설 설계용역</a:t>
                      </a:r>
                    </a:p>
                  </a:txBody>
                  <a:tcPr marL="77946" marR="77946" marT="45642" marB="45642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1892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수행기간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46" marR="77946" marT="45642" marB="45642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l" rtl="0" fontAlgn="ctr"/>
                      <a:r>
                        <a:rPr lang="en-US" altLang="ko-KR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2020. 10. ~ 2021.</a:t>
                      </a:r>
                      <a:r>
                        <a:rPr lang="en-US" altLang="ko-KR" sz="1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02.</a:t>
                      </a:r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7946" marR="77946" marT="45642" marB="45642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1892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대지위치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46" marR="77946" marT="45642" marB="45642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익산시 </a:t>
                      </a:r>
                      <a:endParaRPr kumimoji="1" lang="en-US" altLang="ko-KR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46" marR="77946" marT="45642" marB="45642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9425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사업주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발주처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</a:p>
                  </a:txBody>
                  <a:tcPr marL="77946" marR="77946" marT="45642" marB="45642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LG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화학</a:t>
                      </a:r>
                      <a:endParaRPr kumimoji="1" lang="en-US" altLang="ko-KR" sz="10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46" marR="77946" marT="45642" marB="45642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942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업무내역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46" marR="77946" marT="45642" marB="45642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</a:rPr>
                        <a:t>상세설계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</a:rPr>
                        <a:t>(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</a:rPr>
                        <a:t>공정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</a:rPr>
                        <a:t>기계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</a:rPr>
                        <a:t>배관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</a:rPr>
                        <a:t>전기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</a:rPr>
                        <a:t>계장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</a:rPr>
                        <a:t>설비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</a:rPr>
                        <a:t>건축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</a:rPr>
                        <a:t>소방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</a:rPr>
                        <a:t>)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46" marR="77946" marT="45642" marB="45642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1892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연면적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46" marR="77946" marT="45642" marB="45642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1,200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坪</a:t>
                      </a:r>
                      <a:endParaRPr kumimoji="1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46" marR="77946" marT="45642" marB="45642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" t="33205" r="3451" b="4861"/>
          <a:stretch/>
        </p:blipFill>
        <p:spPr bwMode="auto">
          <a:xfrm>
            <a:off x="264885" y="1835150"/>
            <a:ext cx="2758154" cy="2457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6" name="Picture 4" descr="http://www.dkpharm.co.kr/img/company/img_factory.jpg"/>
          <p:cNvPicPr>
            <a:picLocks noChangeAspect="1" noChangeArrowheads="1"/>
          </p:cNvPicPr>
          <p:nvPr/>
        </p:nvPicPr>
        <p:blipFill rotWithShape="1">
          <a:blip r:embed="rId4"/>
          <a:srcRect t="3094" r="67887" b="81352"/>
          <a:stretch/>
        </p:blipFill>
        <p:spPr bwMode="auto">
          <a:xfrm>
            <a:off x="6084168" y="1873250"/>
            <a:ext cx="2787162" cy="2419350"/>
          </a:xfrm>
          <a:prstGeom prst="rect">
            <a:avLst/>
          </a:prstGeom>
          <a:noFill/>
          <a:ln w="15875"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AutoShape 33" descr="ob-21"/>
          <p:cNvSpPr>
            <a:spLocks noChangeArrowheads="1"/>
          </p:cNvSpPr>
          <p:nvPr/>
        </p:nvSpPr>
        <p:spPr bwMode="auto">
          <a:xfrm>
            <a:off x="6084168" y="1340768"/>
            <a:ext cx="2787162" cy="360000"/>
          </a:xfrm>
          <a:prstGeom prst="roundRect">
            <a:avLst>
              <a:gd name="adj" fmla="val 9944"/>
            </a:avLst>
          </a:prstGeom>
          <a:gradFill>
            <a:gsLst>
              <a:gs pos="33000">
                <a:srgbClr val="00B0F0"/>
              </a:gs>
              <a:gs pos="55000">
                <a:srgbClr val="85C2FF"/>
              </a:gs>
              <a:gs pos="76000">
                <a:srgbClr val="C4D6EB"/>
              </a:gs>
              <a:gs pos="99000">
                <a:srgbClr val="FFEBFA"/>
              </a:gs>
            </a:gsLst>
            <a:lin ang="10800000" scaled="1"/>
          </a:gradFill>
          <a:ln>
            <a:solidFill>
              <a:schemeClr val="tx2">
                <a:lumMod val="60000"/>
                <a:lumOff val="40000"/>
              </a:schemeClr>
            </a:solidFill>
          </a:ln>
          <a:effectLst/>
          <a:extLst/>
        </p:spPr>
        <p:txBody>
          <a:bodyPr wrap="none" lIns="0" tIns="0" rIns="0" bIns="0" anchor="ctr">
            <a:scene3d>
              <a:camera prst="orthographicFront"/>
              <a:lightRig rig="threePt" dir="t"/>
            </a:scene3d>
            <a:sp3d>
              <a:bevelT w="0" h="38100"/>
            </a:sp3d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defRPr/>
            </a:pPr>
            <a:r>
              <a:rPr kumimoji="0" lang="ko-KR" altLang="en-US" sz="1400" b="1" spc="-50" dirty="0" smtClean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동국제약 </a:t>
            </a:r>
            <a:r>
              <a:rPr kumimoji="0" lang="ko-KR" altLang="en-US" sz="1400" b="1" spc="-50" dirty="0" err="1" smtClean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통합추출동</a:t>
            </a:r>
            <a:r>
              <a:rPr kumimoji="0" lang="ko-KR" altLang="en-US" sz="1400" b="1" spc="-50" dirty="0" smtClean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 신축공사</a:t>
            </a:r>
            <a:endParaRPr kumimoji="0" lang="en-US" altLang="ko-KR" sz="1400" b="1" spc="-50" dirty="0">
              <a:solidFill>
                <a:srgbClr val="1F497D">
                  <a:lumMod val="75000"/>
                </a:srgbClr>
              </a:solidFill>
              <a:latin typeface="맑은 고딕"/>
              <a:ea typeface="맑은 고딕"/>
            </a:endParaRPr>
          </a:p>
        </p:txBody>
      </p:sp>
      <p:graphicFrame>
        <p:nvGraphicFramePr>
          <p:cNvPr id="28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7020206"/>
              </p:ext>
            </p:extLst>
          </p:nvPr>
        </p:nvGraphicFramePr>
        <p:xfrm>
          <a:off x="6084168" y="4441839"/>
          <a:ext cx="2757853" cy="1875558"/>
        </p:xfrm>
        <a:graphic>
          <a:graphicData uri="http://schemas.openxmlformats.org/drawingml/2006/table">
            <a:tbl>
              <a:tblPr/>
              <a:tblGrid>
                <a:gridCol w="730998"/>
                <a:gridCol w="2026855"/>
              </a:tblGrid>
              <a:tr h="25198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Project</a:t>
                      </a:r>
                      <a:endParaRPr lang="ko-KR" altLang="en-US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18" marB="4571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동국제약 </a:t>
                      </a:r>
                      <a:r>
                        <a:rPr kumimoji="1" lang="ko-KR" altLang="en-US" sz="10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통합추출동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신축공사</a:t>
                      </a:r>
                      <a:endParaRPr kumimoji="1" lang="en-US" altLang="ko-KR" sz="10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18" marB="4571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1989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수행기간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18" marB="4571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2017. 11. ~  2018. 08.</a:t>
                      </a:r>
                    </a:p>
                  </a:txBody>
                  <a:tcPr marL="77905" marR="77905" marT="45718" marB="4571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5758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대지위치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18" marB="4571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충북 진천군</a:t>
                      </a:r>
                      <a:endParaRPr kumimoji="1" lang="en-US" altLang="ko-KR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18" marB="4571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794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사업주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18" marB="4571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동국제약㈜ </a:t>
                      </a:r>
                      <a:endParaRPr kumimoji="1" lang="en-US" altLang="ko-KR" sz="10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18" marB="4571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9621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발주처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18" marB="4571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한양이엔지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endParaRPr kumimoji="1" lang="en-US" altLang="ko-KR" sz="10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18" marB="4571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20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업무내역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18" marB="4571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기본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&amp;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상세설계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공정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기계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배관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전기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계장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구조설계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)</a:t>
                      </a:r>
                      <a:endParaRPr lang="ko-KR" altLang="en-US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18" marB="4571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3835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연면적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18" marB="4571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3,200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坪</a:t>
                      </a:r>
                      <a:endParaRPr kumimoji="1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18" marB="4571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0" name="슬라이드 번호 개체 틀 1"/>
          <p:cNvSpPr txBox="1">
            <a:spLocks/>
          </p:cNvSpPr>
          <p:nvPr/>
        </p:nvSpPr>
        <p:spPr bwMode="auto">
          <a:xfrm>
            <a:off x="3659066" y="6570676"/>
            <a:ext cx="2057400" cy="28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kumimoji="1" sz="1100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1pPr>
            <a:lvl2pPr marL="742950" indent="-28575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2pPr>
            <a:lvl3pPr marL="1143000" indent="-228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3pPr>
            <a:lvl4pPr marL="1600200" indent="-228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4pPr>
            <a:lvl5pPr marL="2057400" indent="-228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5pPr>
            <a:lvl6pPr marL="25146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6pPr>
            <a:lvl7pPr marL="29718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7pPr>
            <a:lvl8pPr marL="34290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8pPr>
            <a:lvl9pPr marL="38862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9pPr>
          </a:lstStyle>
          <a:p>
            <a:fld id="{D5690BA9-808E-4707-825D-E02E62666EE2}" type="slidenum">
              <a:rPr kumimoji="0" lang="ko-KR" altLang="en-US" smtClean="0">
                <a:solidFill>
                  <a:srgbClr val="898989"/>
                </a:solidFill>
                <a:ea typeface="맑은 고딕" pitchFamily="50" charset="-127"/>
              </a:rPr>
              <a:pPr/>
              <a:t>12</a:t>
            </a:fld>
            <a:endParaRPr kumimoji="0" lang="ko-KR" altLang="en-US" dirty="0" smtClean="0">
              <a:solidFill>
                <a:srgbClr val="898989"/>
              </a:solidFill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3633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4870841"/>
              </p:ext>
            </p:extLst>
          </p:nvPr>
        </p:nvGraphicFramePr>
        <p:xfrm>
          <a:off x="6062600" y="4437063"/>
          <a:ext cx="2757854" cy="1874836"/>
        </p:xfrm>
        <a:graphic>
          <a:graphicData uri="http://schemas.openxmlformats.org/drawingml/2006/table">
            <a:tbl>
              <a:tblPr/>
              <a:tblGrid>
                <a:gridCol w="729687"/>
                <a:gridCol w="2028167"/>
              </a:tblGrid>
              <a:tr h="26688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Project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27" marB="45727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셀트리온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Carina Project</a:t>
                      </a:r>
                    </a:p>
                  </a:txBody>
                  <a:tcPr marL="77905" marR="77905" marT="45727" marB="45727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6883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수행기간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27" marB="45727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2013. 04. ~ 2014. 02.</a:t>
                      </a:r>
                    </a:p>
                  </a:txBody>
                  <a:tcPr marL="77905" marR="77905" marT="45727" marB="45727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6883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대지위치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27" marB="45727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인천시 연수구</a:t>
                      </a:r>
                      <a:endParaRPr kumimoji="1" lang="en-US" altLang="ko-KR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27" marB="45727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9643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사업주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발주처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</a:p>
                  </a:txBody>
                  <a:tcPr marL="77905" marR="77905" marT="45727" marB="45727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셀트리온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endParaRPr kumimoji="1" lang="en-US" altLang="ko-KR" sz="10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27" marB="45727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30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업무내역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27" marB="45727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상세설계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공정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기계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배관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전기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계장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설비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건축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소방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), 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인허가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27" marB="45727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8242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연면적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27" marB="45727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3,500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坪</a:t>
                      </a:r>
                      <a:endParaRPr kumimoji="1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27" marB="45727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4" name="AutoShape 33" descr="ob-21"/>
          <p:cNvSpPr>
            <a:spLocks noChangeArrowheads="1"/>
          </p:cNvSpPr>
          <p:nvPr/>
        </p:nvSpPr>
        <p:spPr bwMode="auto">
          <a:xfrm>
            <a:off x="6062318" y="1334392"/>
            <a:ext cx="2758154" cy="360000"/>
          </a:xfrm>
          <a:prstGeom prst="roundRect">
            <a:avLst>
              <a:gd name="adj" fmla="val 9944"/>
            </a:avLst>
          </a:prstGeom>
          <a:gradFill>
            <a:gsLst>
              <a:gs pos="33000">
                <a:srgbClr val="00B0F0"/>
              </a:gs>
              <a:gs pos="55000">
                <a:srgbClr val="85C2FF"/>
              </a:gs>
              <a:gs pos="76000">
                <a:srgbClr val="C4D6EB"/>
              </a:gs>
              <a:gs pos="99000">
                <a:srgbClr val="FFEBFA"/>
              </a:gs>
            </a:gsLst>
            <a:lin ang="10800000" scaled="1"/>
          </a:gradFill>
          <a:ln>
            <a:solidFill>
              <a:schemeClr val="tx2">
                <a:lumMod val="60000"/>
                <a:lumOff val="40000"/>
              </a:schemeClr>
            </a:solidFill>
          </a:ln>
          <a:effectLst/>
          <a:extLst/>
        </p:spPr>
        <p:txBody>
          <a:bodyPr wrap="none" lIns="0" tIns="0" rIns="0" bIns="0" anchor="ctr">
            <a:scene3d>
              <a:camera prst="orthographicFront"/>
              <a:lightRig rig="threePt" dir="t"/>
            </a:scene3d>
            <a:sp3d>
              <a:bevelT w="0" h="38100"/>
            </a:sp3d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defRPr/>
            </a:pPr>
            <a:r>
              <a:rPr kumimoji="0" lang="ko-KR" altLang="en-US" sz="1400" b="1" spc="-50" dirty="0" err="1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셀트리온</a:t>
            </a:r>
            <a:r>
              <a:rPr kumimoji="0" lang="ko-KR" altLang="en-US" sz="1400" b="1" spc="-50" dirty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 </a:t>
            </a:r>
            <a:r>
              <a:rPr kumimoji="0" lang="en-US" altLang="ko-KR" sz="1400" b="1" spc="-50" dirty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2</a:t>
            </a:r>
            <a:r>
              <a:rPr kumimoji="0" lang="ko-KR" altLang="en-US" sz="1400" b="1" spc="-50" dirty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공장 증설</a:t>
            </a:r>
            <a:endParaRPr kumimoji="0" lang="en-US" altLang="ko-KR" sz="1400" b="1" spc="-50" dirty="0">
              <a:solidFill>
                <a:srgbClr val="1F497D">
                  <a:lumMod val="75000"/>
                </a:srgbClr>
              </a:solidFill>
              <a:latin typeface="맑은 고딕"/>
              <a:ea typeface="맑은 고딕"/>
            </a:endParaRPr>
          </a:p>
        </p:txBody>
      </p:sp>
      <p:pic>
        <p:nvPicPr>
          <p:cNvPr id="42010" name="그림 24" descr="Celltrion Expansion Phase I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2" r="8652"/>
          <a:stretch>
            <a:fillRect/>
          </a:stretch>
        </p:blipFill>
        <p:spPr bwMode="auto">
          <a:xfrm>
            <a:off x="6062600" y="1835150"/>
            <a:ext cx="2757854" cy="2457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849750" y="247951"/>
            <a:ext cx="3650763" cy="461651"/>
          </a:xfrm>
          <a:prstGeom prst="rect">
            <a:avLst/>
          </a:prstGeom>
          <a:ln>
            <a:noFill/>
          </a:ln>
        </p:spPr>
        <p:txBody>
          <a:bodyPr lIns="91427" tIns="45713" rIns="91427" bIns="45713">
            <a:spAutoFit/>
          </a:bodyPr>
          <a:lstStyle>
            <a:defPPr>
              <a:defRPr lang="ko-KR"/>
            </a:defPPr>
            <a:lvl1pPr marL="90488" indent="-90488" latinLnBrk="0">
              <a:lnSpc>
                <a:spcPct val="120000"/>
              </a:lnSpc>
              <a:spcBef>
                <a:spcPts val="300"/>
              </a:spcBef>
              <a:buFont typeface="Wingdings" pitchFamily="2" charset="2"/>
              <a:buChar char="§"/>
              <a:defRPr sz="1300" b="1" spc="-5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kumimoji="0" lang="ko-KR" alt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맑은 고딕"/>
              </a:rPr>
              <a:t>주요 실적 현황</a:t>
            </a:r>
            <a:endParaRPr kumimoji="0" lang="ko-KR" altLang="en-US" sz="2400" dirty="0">
              <a:solidFill>
                <a:prstClr val="black">
                  <a:lumMod val="85000"/>
                  <a:lumOff val="15000"/>
                </a:prstClr>
              </a:solidFill>
              <a:ea typeface="맑은 고딕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8589" y="82861"/>
            <a:ext cx="964239" cy="681083"/>
          </a:xfrm>
          <a:prstGeom prst="rect">
            <a:avLst/>
          </a:prstGeom>
          <a:noFill/>
        </p:spPr>
        <p:txBody>
          <a:bodyPr lIns="80135" tIns="40068" rIns="80135" bIns="40068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900" b="1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white"/>
                </a:solidFill>
                <a:latin typeface="맑은 고딕"/>
                <a:ea typeface="맑은 고딕"/>
                <a:cs typeface="Arial" panose="020B0604020202020204" pitchFamily="34" charset="0"/>
              </a:rPr>
              <a:t>Ⅱ</a:t>
            </a:r>
            <a:endParaRPr kumimoji="0" lang="ko-KR" altLang="en-US" sz="2800" b="1" dirty="0">
              <a:ln>
                <a:solidFill>
                  <a:srgbClr val="4F81BD">
                    <a:alpha val="0"/>
                  </a:srgbClr>
                </a:solidFill>
              </a:ln>
              <a:solidFill>
                <a:prstClr val="white"/>
              </a:solidFill>
              <a:latin typeface="맑은 고딕"/>
              <a:ea typeface="맑은 고딕"/>
              <a:cs typeface="Arial" panose="020B0604020202020204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431" y="1346867"/>
            <a:ext cx="2743200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7" t="16899" r="16524" b="18666"/>
          <a:stretch/>
        </p:blipFill>
        <p:spPr bwMode="auto">
          <a:xfrm>
            <a:off x="3179713" y="1839341"/>
            <a:ext cx="2740918" cy="24532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741" y="4437113"/>
            <a:ext cx="2763890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그림 15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27" t="10770" r="6990" b="23366"/>
          <a:stretch>
            <a:fillRect/>
          </a:stretch>
        </p:blipFill>
        <p:spPr bwMode="auto">
          <a:xfrm>
            <a:off x="251520" y="1835150"/>
            <a:ext cx="2759319" cy="2457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utoShape 33" descr="ob-21"/>
          <p:cNvSpPr>
            <a:spLocks noChangeArrowheads="1"/>
          </p:cNvSpPr>
          <p:nvPr/>
        </p:nvSpPr>
        <p:spPr bwMode="auto">
          <a:xfrm>
            <a:off x="252379" y="1340808"/>
            <a:ext cx="2758154" cy="360000"/>
          </a:xfrm>
          <a:prstGeom prst="roundRect">
            <a:avLst>
              <a:gd name="adj" fmla="val 9944"/>
            </a:avLst>
          </a:prstGeom>
          <a:gradFill>
            <a:gsLst>
              <a:gs pos="33000">
                <a:srgbClr val="00B0F0"/>
              </a:gs>
              <a:gs pos="55000">
                <a:srgbClr val="85C2FF"/>
              </a:gs>
              <a:gs pos="76000">
                <a:srgbClr val="C4D6EB"/>
              </a:gs>
              <a:gs pos="99000">
                <a:srgbClr val="FFEBFA"/>
              </a:gs>
            </a:gsLst>
            <a:lin ang="10800000" scaled="1"/>
          </a:gradFill>
          <a:ln w="9525">
            <a:solidFill>
              <a:schemeClr val="tx2">
                <a:lumMod val="60000"/>
                <a:lumOff val="40000"/>
              </a:schemeClr>
            </a:solidFill>
          </a:ln>
          <a:effectLst/>
          <a:extLst/>
        </p:spPr>
        <p:txBody>
          <a:bodyPr wrap="none" lIns="0" tIns="0" rIns="0" bIns="0" anchor="ctr">
            <a:scene3d>
              <a:camera prst="orthographicFront"/>
              <a:lightRig rig="threePt" dir="t"/>
            </a:scene3d>
            <a:sp3d>
              <a:bevelT w="0" h="38100"/>
            </a:sp3d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defRPr/>
            </a:pPr>
            <a:r>
              <a:rPr kumimoji="0" lang="ko-KR" altLang="en-US" sz="1400" b="1" spc="-50" dirty="0" err="1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셀트리온</a:t>
            </a:r>
            <a:r>
              <a:rPr kumimoji="0" lang="ko-KR" altLang="en-US" sz="1400" b="1" spc="-50" dirty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 </a:t>
            </a:r>
            <a:r>
              <a:rPr kumimoji="0" lang="en-US" altLang="ko-KR" sz="1400" b="1" spc="-50" dirty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1</a:t>
            </a:r>
            <a:r>
              <a:rPr kumimoji="0" lang="ko-KR" altLang="en-US" sz="1400" b="1" spc="-50" dirty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공장 증설공사</a:t>
            </a:r>
            <a:endParaRPr kumimoji="0" lang="en-US" altLang="ko-KR" sz="1400" b="1" spc="-50" dirty="0">
              <a:solidFill>
                <a:srgbClr val="1F497D">
                  <a:lumMod val="75000"/>
                </a:srgbClr>
              </a:solidFill>
              <a:latin typeface="맑은 고딕"/>
              <a:ea typeface="맑은 고딕"/>
            </a:endParaRPr>
          </a:p>
        </p:txBody>
      </p:sp>
      <p:graphicFrame>
        <p:nvGraphicFramePr>
          <p:cNvPr id="20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682422"/>
              </p:ext>
            </p:extLst>
          </p:nvPr>
        </p:nvGraphicFramePr>
        <p:xfrm>
          <a:off x="251520" y="4438650"/>
          <a:ext cx="2759318" cy="1865629"/>
        </p:xfrm>
        <a:graphic>
          <a:graphicData uri="http://schemas.openxmlformats.org/drawingml/2006/table">
            <a:tbl>
              <a:tblPr/>
              <a:tblGrid>
                <a:gridCol w="720080"/>
                <a:gridCol w="2039238"/>
              </a:tblGrid>
              <a:tr h="35764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Project</a:t>
                      </a:r>
                    </a:p>
                  </a:txBody>
                  <a:tcPr marL="77946" marR="77946" marT="45642" marB="45642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95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Phoenix Project KEPC </a:t>
                      </a:r>
                      <a:r>
                        <a:rPr kumimoji="1" lang="ko-KR" altLang="en-US" sz="95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설계 용역</a:t>
                      </a:r>
                      <a:endParaRPr kumimoji="1" lang="en-US" altLang="ko-KR" sz="95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46" marR="77946" marT="45642" marB="45642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037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수행기간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46" marR="77946" marT="45642" marB="45642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2016. 12. ~ 2018. 09.</a:t>
                      </a:r>
                    </a:p>
                  </a:txBody>
                  <a:tcPr marL="77946" marR="77946" marT="45642" marB="45642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037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대지위치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46" marR="77946" marT="45642" marB="45642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인천시 연수구</a:t>
                      </a:r>
                      <a:endParaRPr kumimoji="1" lang="en-US" altLang="ko-KR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46" marR="77946" marT="45642" marB="45642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649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사업주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발주처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</a:p>
                  </a:txBody>
                  <a:tcPr marL="77946" marR="77946" marT="45642" marB="45642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셀트리온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endParaRPr kumimoji="1" lang="en-US" altLang="ko-KR" sz="10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46" marR="77946" marT="45642" marB="45642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153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업무내역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46" marR="77946" marT="45642" marB="45642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ko-KR" altLang="en-US" sz="95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</a:rPr>
                        <a:t>기본</a:t>
                      </a:r>
                      <a:r>
                        <a:rPr lang="en-US" altLang="ko-KR" sz="95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</a:rPr>
                        <a:t>&amp;</a:t>
                      </a:r>
                      <a:r>
                        <a:rPr lang="ko-KR" altLang="en-US" sz="95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</a:rPr>
                        <a:t>상세설계</a:t>
                      </a:r>
                      <a:r>
                        <a:rPr lang="en-US" altLang="ko-KR" sz="95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</a:rPr>
                        <a:t>(</a:t>
                      </a:r>
                      <a:r>
                        <a:rPr lang="ko-KR" altLang="en-US" sz="95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</a:rPr>
                        <a:t>공정</a:t>
                      </a:r>
                      <a:r>
                        <a:rPr lang="en-US" altLang="ko-KR" sz="95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</a:rPr>
                        <a:t>/</a:t>
                      </a:r>
                      <a:r>
                        <a:rPr lang="ko-KR" altLang="en-US" sz="95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</a:rPr>
                        <a:t>기계</a:t>
                      </a:r>
                      <a:r>
                        <a:rPr lang="en-US" altLang="ko-KR" sz="95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</a:rPr>
                        <a:t>/</a:t>
                      </a:r>
                      <a:r>
                        <a:rPr lang="ko-KR" altLang="en-US" sz="95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</a:rPr>
                        <a:t>배관</a:t>
                      </a:r>
                      <a:r>
                        <a:rPr lang="en-US" altLang="ko-KR" sz="95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</a:rPr>
                        <a:t>/</a:t>
                      </a:r>
                      <a:r>
                        <a:rPr lang="ko-KR" altLang="en-US" sz="95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</a:rPr>
                        <a:t>전기</a:t>
                      </a:r>
                      <a:r>
                        <a:rPr lang="en-US" altLang="ko-KR" sz="95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</a:rPr>
                        <a:t>/</a:t>
                      </a:r>
                      <a:r>
                        <a:rPr lang="ko-KR" altLang="en-US" sz="95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</a:rPr>
                        <a:t>계장</a:t>
                      </a:r>
                      <a:r>
                        <a:rPr lang="en-US" altLang="ko-KR" sz="95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</a:rPr>
                        <a:t>/</a:t>
                      </a:r>
                      <a:r>
                        <a:rPr lang="ko-KR" altLang="en-US" sz="95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</a:rPr>
                        <a:t>설비</a:t>
                      </a:r>
                      <a:r>
                        <a:rPr lang="en-US" altLang="ko-KR" sz="95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</a:rPr>
                        <a:t>/</a:t>
                      </a:r>
                      <a:r>
                        <a:rPr lang="ko-KR" altLang="en-US" sz="95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</a:rPr>
                        <a:t>건축</a:t>
                      </a:r>
                      <a:r>
                        <a:rPr lang="en-US" altLang="ko-KR" sz="95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</a:rPr>
                        <a:t>/</a:t>
                      </a:r>
                      <a:r>
                        <a:rPr lang="ko-KR" altLang="en-US" sz="95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</a:rPr>
                        <a:t>소방</a:t>
                      </a:r>
                      <a:r>
                        <a:rPr lang="en-US" altLang="ko-KR" sz="95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</a:rPr>
                        <a:t>), </a:t>
                      </a:r>
                      <a:r>
                        <a:rPr lang="ko-KR" altLang="en-US" sz="95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</a:rPr>
                        <a:t>인허가</a:t>
                      </a:r>
                      <a:endParaRPr lang="ko-KR" altLang="en-US" sz="95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46" marR="77946" marT="45642" marB="45642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037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연면적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46" marR="77946" marT="45642" marB="45642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1,500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坪</a:t>
                      </a:r>
                      <a:endParaRPr kumimoji="1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46" marR="77946" marT="45642" marB="45642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1" name="슬라이드 번호 개체 틀 1"/>
          <p:cNvSpPr txBox="1">
            <a:spLocks/>
          </p:cNvSpPr>
          <p:nvPr/>
        </p:nvSpPr>
        <p:spPr bwMode="auto">
          <a:xfrm>
            <a:off x="3659066" y="6570676"/>
            <a:ext cx="2057400" cy="28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kumimoji="1" sz="1100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1pPr>
            <a:lvl2pPr marL="742950" indent="-28575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2pPr>
            <a:lvl3pPr marL="1143000" indent="-228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3pPr>
            <a:lvl4pPr marL="1600200" indent="-228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4pPr>
            <a:lvl5pPr marL="2057400" indent="-228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5pPr>
            <a:lvl6pPr marL="25146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6pPr>
            <a:lvl7pPr marL="29718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7pPr>
            <a:lvl8pPr marL="34290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8pPr>
            <a:lvl9pPr marL="38862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9pPr>
          </a:lstStyle>
          <a:p>
            <a:fld id="{D5690BA9-808E-4707-825D-E02E62666EE2}" type="slidenum">
              <a:rPr kumimoji="0" lang="ko-KR" altLang="en-US" smtClean="0">
                <a:solidFill>
                  <a:srgbClr val="898989"/>
                </a:solidFill>
                <a:ea typeface="맑은 고딕" pitchFamily="50" charset="-127"/>
              </a:rPr>
              <a:pPr/>
              <a:t>13</a:t>
            </a:fld>
            <a:endParaRPr kumimoji="0" lang="ko-KR" altLang="en-US" dirty="0" smtClean="0">
              <a:solidFill>
                <a:srgbClr val="898989"/>
              </a:solidFill>
              <a:ea typeface="맑은 고딕" pitchFamily="50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8588" y="783754"/>
            <a:ext cx="4652825" cy="391953"/>
          </a:xfrm>
          <a:prstGeom prst="rect">
            <a:avLst/>
          </a:prstGeom>
          <a:ln>
            <a:noFill/>
          </a:ln>
        </p:spPr>
        <p:txBody>
          <a:bodyPr lIns="91427" tIns="45713" rIns="91427" bIns="45713">
            <a:spAutoFit/>
          </a:bodyPr>
          <a:lstStyle>
            <a:defPPr>
              <a:defRPr lang="ko-KR"/>
            </a:defPPr>
            <a:lvl1pPr indent="0" latinLnBrk="0">
              <a:lnSpc>
                <a:spcPct val="120000"/>
              </a:lnSpc>
              <a:spcBef>
                <a:spcPts val="300"/>
              </a:spcBef>
              <a:buFont typeface="Wingdings" pitchFamily="2" charset="2"/>
              <a:buNone/>
              <a:defRPr sz="1600" b="1" spc="-5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</a:defRPr>
            </a:lvl1pPr>
          </a:lstStyle>
          <a:p>
            <a:pPr fontAlgn="auto" latinLnBrk="1">
              <a:spcBef>
                <a:spcPct val="4000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kumimoji="0" lang="en-US" altLang="ko-KR" sz="180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/>
              </a:rPr>
              <a:t> </a:t>
            </a:r>
            <a:r>
              <a:rPr kumimoji="0" lang="en-US" altLang="ko-KR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/>
              </a:rPr>
              <a:t> </a:t>
            </a:r>
            <a:r>
              <a:rPr kumimoji="0" lang="ko-KR" altLang="en-US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/>
              </a:rPr>
              <a:t>산업플랜트</a:t>
            </a:r>
            <a:r>
              <a:rPr kumimoji="0" lang="en-US" altLang="ko-KR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/>
              </a:rPr>
              <a:t>(</a:t>
            </a:r>
            <a:r>
              <a:rPr kumimoji="0" lang="ko-KR" altLang="en-US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/>
              </a:rPr>
              <a:t>제약 공장</a:t>
            </a:r>
            <a:r>
              <a:rPr kumimoji="0" lang="en-US" altLang="ko-KR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/>
              </a:rPr>
              <a:t>)</a:t>
            </a:r>
            <a:endParaRPr kumimoji="0" lang="en-US" altLang="ko-KR" spc="0" dirty="0">
              <a:ln>
                <a:noFill/>
              </a:ln>
              <a:solidFill>
                <a:srgbClr val="000000"/>
              </a:solidFill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97400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1958397"/>
              </p:ext>
            </p:extLst>
          </p:nvPr>
        </p:nvGraphicFramePr>
        <p:xfrm>
          <a:off x="3154616" y="4457459"/>
          <a:ext cx="2757853" cy="1923867"/>
        </p:xfrm>
        <a:graphic>
          <a:graphicData uri="http://schemas.openxmlformats.org/drawingml/2006/table">
            <a:tbl>
              <a:tblPr/>
              <a:tblGrid>
                <a:gridCol w="730998"/>
                <a:gridCol w="2026855"/>
              </a:tblGrid>
              <a:tr h="39623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Project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17" marB="45717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삼성 바이오 </a:t>
                      </a:r>
                      <a:r>
                        <a:rPr kumimoji="1" lang="ko-KR" altLang="en-US" sz="10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로직스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EDISON Project</a:t>
                      </a:r>
                    </a:p>
                  </a:txBody>
                  <a:tcPr marL="77905" marR="77905" marT="45717" marB="45717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3834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수행기간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17" marB="45717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2011. 06. ~ 2012. 12.</a:t>
                      </a:r>
                    </a:p>
                  </a:txBody>
                  <a:tcPr marL="77905" marR="77905" marT="45717" marB="45717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3834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대지위치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17" marB="45717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인천시 연수구</a:t>
                      </a:r>
                      <a:endParaRPr kumimoji="1" lang="en-US" altLang="ko-KR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17" marB="45717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383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사업주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17" marB="45717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삼성바이오로직스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㈜ </a:t>
                      </a:r>
                      <a:endParaRPr kumimoji="1" lang="en-US" altLang="ko-KR" sz="10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17" marB="45717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3834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발주처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17" marB="45717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삼성물산㈜</a:t>
                      </a:r>
                      <a:endParaRPr kumimoji="1" lang="en-US" altLang="ko-KR" sz="10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17" marB="45717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846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업무내역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17" marB="45717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상세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설계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공정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기계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배관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계장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17" marB="45717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3834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연면적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17" marB="45717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21,390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坪</a:t>
                      </a:r>
                      <a:endParaRPr kumimoji="1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17" marB="45717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3036" name="그림 2" descr="그림1.jpg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4" r="7106" b="22307"/>
          <a:stretch/>
        </p:blipFill>
        <p:spPr bwMode="auto">
          <a:xfrm>
            <a:off x="3154063" y="1848501"/>
            <a:ext cx="2758154" cy="24136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그림 20" descr="동아제약_0304.jpg"/>
          <p:cNvPicPr>
            <a:picLocks/>
          </p:cNvPicPr>
          <p:nvPr/>
        </p:nvPicPr>
        <p:blipFill rotWithShape="1">
          <a:blip r:embed="rId3"/>
          <a:srcRect l="2858" r="4783" b="21311"/>
          <a:stretch/>
        </p:blipFill>
        <p:spPr bwMode="auto">
          <a:xfrm>
            <a:off x="251520" y="1850784"/>
            <a:ext cx="2757854" cy="2411413"/>
          </a:xfrm>
          <a:prstGeom prst="rect">
            <a:avLst/>
          </a:prstGeom>
          <a:noFill/>
          <a:ln w="1587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sp>
        <p:nvSpPr>
          <p:cNvPr id="37" name="AutoShape 33" descr="ob-21"/>
          <p:cNvSpPr>
            <a:spLocks noChangeArrowheads="1"/>
          </p:cNvSpPr>
          <p:nvPr/>
        </p:nvSpPr>
        <p:spPr bwMode="auto">
          <a:xfrm>
            <a:off x="251520" y="1313482"/>
            <a:ext cx="2758527" cy="360000"/>
          </a:xfrm>
          <a:prstGeom prst="roundRect">
            <a:avLst>
              <a:gd name="adj" fmla="val 9944"/>
            </a:avLst>
          </a:prstGeom>
          <a:gradFill>
            <a:gsLst>
              <a:gs pos="33000">
                <a:srgbClr val="00B0F0"/>
              </a:gs>
              <a:gs pos="55000">
                <a:srgbClr val="85C2FF"/>
              </a:gs>
              <a:gs pos="76000">
                <a:srgbClr val="C4D6EB"/>
              </a:gs>
              <a:gs pos="99000">
                <a:srgbClr val="FFEBFA"/>
              </a:gs>
            </a:gsLst>
            <a:lin ang="10800000" scaled="1"/>
          </a:gradFill>
          <a:ln>
            <a:solidFill>
              <a:schemeClr val="tx2">
                <a:lumMod val="60000"/>
                <a:lumOff val="40000"/>
              </a:schemeClr>
            </a:solidFill>
          </a:ln>
          <a:effectLst/>
          <a:extLst/>
        </p:spPr>
        <p:txBody>
          <a:bodyPr wrap="none" lIns="0" tIns="0" rIns="0" bIns="0" anchor="ctr">
            <a:scene3d>
              <a:camera prst="orthographicFront"/>
              <a:lightRig rig="threePt" dir="t"/>
            </a:scene3d>
            <a:sp3d>
              <a:bevelT w="0" h="38100"/>
            </a:sp3d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defRPr/>
            </a:pPr>
            <a:r>
              <a:rPr kumimoji="0" lang="ko-KR" altLang="en-US" sz="1400" b="1" spc="-50" dirty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동아 </a:t>
            </a:r>
            <a:r>
              <a:rPr kumimoji="0" lang="en-US" altLang="ko-KR" sz="1400" b="1" spc="-50" dirty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DM BIO</a:t>
            </a:r>
          </a:p>
        </p:txBody>
      </p:sp>
      <p:sp>
        <p:nvSpPr>
          <p:cNvPr id="38" name="AutoShape 33" descr="ob-21"/>
          <p:cNvSpPr>
            <a:spLocks noChangeArrowheads="1"/>
          </p:cNvSpPr>
          <p:nvPr/>
        </p:nvSpPr>
        <p:spPr bwMode="auto">
          <a:xfrm>
            <a:off x="3154063" y="1313482"/>
            <a:ext cx="2758154" cy="360000"/>
          </a:xfrm>
          <a:prstGeom prst="roundRect">
            <a:avLst>
              <a:gd name="adj" fmla="val 9944"/>
            </a:avLst>
          </a:prstGeom>
          <a:gradFill>
            <a:gsLst>
              <a:gs pos="33000">
                <a:srgbClr val="00B0F0"/>
              </a:gs>
              <a:gs pos="55000">
                <a:srgbClr val="85C2FF"/>
              </a:gs>
              <a:gs pos="76000">
                <a:srgbClr val="C4D6EB"/>
              </a:gs>
              <a:gs pos="99000">
                <a:srgbClr val="FFEBFA"/>
              </a:gs>
            </a:gsLst>
            <a:lin ang="10800000" scaled="1"/>
          </a:gradFill>
          <a:ln>
            <a:solidFill>
              <a:schemeClr val="tx2">
                <a:lumMod val="60000"/>
                <a:lumOff val="40000"/>
              </a:schemeClr>
            </a:solidFill>
          </a:ln>
          <a:effectLst/>
          <a:extLst/>
        </p:spPr>
        <p:txBody>
          <a:bodyPr wrap="none" lIns="0" tIns="0" rIns="0" bIns="0" anchor="ctr">
            <a:scene3d>
              <a:camera prst="orthographicFront"/>
              <a:lightRig rig="threePt" dir="t"/>
            </a:scene3d>
            <a:sp3d>
              <a:bevelT w="0" h="38100"/>
            </a:sp3d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defRPr/>
            </a:pPr>
            <a:r>
              <a:rPr kumimoji="0" lang="ko-KR" altLang="en-US" sz="1400" b="1" spc="-50" dirty="0" err="1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삼성바이오로직스</a:t>
            </a:r>
            <a:r>
              <a:rPr kumimoji="0" lang="ko-KR" altLang="en-US" sz="1400" b="1" spc="-50" dirty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 </a:t>
            </a:r>
            <a:r>
              <a:rPr kumimoji="0" lang="en-US" altLang="ko-KR" sz="1400" b="1" spc="-50" dirty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1</a:t>
            </a:r>
            <a:r>
              <a:rPr kumimoji="0" lang="ko-KR" altLang="en-US" sz="1400" b="1" spc="-50" dirty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공장</a:t>
            </a:r>
            <a:endParaRPr kumimoji="0" lang="en-US" altLang="ko-KR" sz="1400" b="1" spc="-50" dirty="0">
              <a:solidFill>
                <a:srgbClr val="1F497D">
                  <a:lumMod val="75000"/>
                </a:srgbClr>
              </a:solidFill>
              <a:latin typeface="맑은 고딕"/>
              <a:ea typeface="맑은 고딕"/>
            </a:endParaRPr>
          </a:p>
        </p:txBody>
      </p:sp>
      <p:graphicFrame>
        <p:nvGraphicFramePr>
          <p:cNvPr id="40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4463720"/>
              </p:ext>
            </p:extLst>
          </p:nvPr>
        </p:nvGraphicFramePr>
        <p:xfrm>
          <a:off x="251520" y="4457446"/>
          <a:ext cx="2757853" cy="1923882"/>
        </p:xfrm>
        <a:graphic>
          <a:graphicData uri="http://schemas.openxmlformats.org/drawingml/2006/table">
            <a:tbl>
              <a:tblPr/>
              <a:tblGrid>
                <a:gridCol w="730998"/>
                <a:gridCol w="2026855"/>
              </a:tblGrid>
              <a:tr h="25198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Project</a:t>
                      </a:r>
                      <a:endParaRPr lang="ko-KR" altLang="en-US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18" marB="4571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동아제약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DMB Project </a:t>
                      </a:r>
                    </a:p>
                  </a:txBody>
                  <a:tcPr marL="77905" marR="77905" marT="45718" marB="4571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1989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수행기간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18" marB="4571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2012. 09. ~ 2014. 05.</a:t>
                      </a:r>
                    </a:p>
                  </a:txBody>
                  <a:tcPr marL="77905" marR="77905" marT="45718" marB="4571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1989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대지위치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18" marB="4571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인천시 연수구</a:t>
                      </a:r>
                      <a:endParaRPr kumimoji="1" lang="en-US" altLang="ko-KR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18" marB="4571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198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사업주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18" marB="4571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동아제약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㈜ </a:t>
                      </a:r>
                      <a:endParaRPr kumimoji="1" lang="en-US" altLang="ko-KR" sz="10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18" marB="4571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4690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발주처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18" marB="4571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삼성엔지니어링㈜</a:t>
                      </a:r>
                      <a:endParaRPr kumimoji="1" lang="en-US" altLang="ko-KR" sz="10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18" marB="4571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4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업무내역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18" marB="4571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상세설계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배관설계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)</a:t>
                      </a:r>
                      <a:endParaRPr lang="ko-KR" altLang="en-US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18" marB="4571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3836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연면적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18" marB="4571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6,444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坪</a:t>
                      </a:r>
                      <a:endParaRPr kumimoji="1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18" marB="4571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849750" y="247951"/>
            <a:ext cx="3650763" cy="461651"/>
          </a:xfrm>
          <a:prstGeom prst="rect">
            <a:avLst/>
          </a:prstGeom>
          <a:ln>
            <a:noFill/>
          </a:ln>
        </p:spPr>
        <p:txBody>
          <a:bodyPr lIns="91427" tIns="45713" rIns="91427" bIns="45713">
            <a:spAutoFit/>
          </a:bodyPr>
          <a:lstStyle>
            <a:defPPr>
              <a:defRPr lang="ko-KR"/>
            </a:defPPr>
            <a:lvl1pPr marL="90488" indent="-90488" latinLnBrk="0">
              <a:lnSpc>
                <a:spcPct val="120000"/>
              </a:lnSpc>
              <a:spcBef>
                <a:spcPts val="300"/>
              </a:spcBef>
              <a:buFont typeface="Wingdings" pitchFamily="2" charset="2"/>
              <a:buChar char="§"/>
              <a:defRPr sz="1300" b="1" spc="-5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kumimoji="0" lang="ko-KR" alt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맑은 고딕"/>
              </a:rPr>
              <a:t>주요 실적 현황</a:t>
            </a:r>
            <a:endParaRPr kumimoji="0" lang="ko-KR" altLang="en-US" sz="2400" dirty="0">
              <a:solidFill>
                <a:prstClr val="black">
                  <a:lumMod val="85000"/>
                  <a:lumOff val="15000"/>
                </a:prstClr>
              </a:solidFill>
              <a:ea typeface="맑은 고딕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8589" y="82861"/>
            <a:ext cx="964239" cy="681083"/>
          </a:xfrm>
          <a:prstGeom prst="rect">
            <a:avLst/>
          </a:prstGeom>
          <a:noFill/>
        </p:spPr>
        <p:txBody>
          <a:bodyPr lIns="80135" tIns="40068" rIns="80135" bIns="40068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900" b="1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white"/>
                </a:solidFill>
                <a:latin typeface="맑은 고딕"/>
                <a:ea typeface="맑은 고딕"/>
                <a:cs typeface="Arial" panose="020B0604020202020204" pitchFamily="34" charset="0"/>
              </a:rPr>
              <a:t>Ⅱ</a:t>
            </a:r>
            <a:endParaRPr kumimoji="0" lang="ko-KR" altLang="en-US" sz="2800" b="1" dirty="0">
              <a:ln>
                <a:solidFill>
                  <a:srgbClr val="4F81BD">
                    <a:alpha val="0"/>
                  </a:srgbClr>
                </a:solidFill>
              </a:ln>
              <a:solidFill>
                <a:prstClr val="white"/>
              </a:solidFill>
              <a:latin typeface="맑은 고딕"/>
              <a:ea typeface="맑은 고딕"/>
              <a:cs typeface="Arial" panose="020B0604020202020204" pitchFamily="34" charset="0"/>
            </a:endParaRPr>
          </a:p>
        </p:txBody>
      </p:sp>
      <p:sp>
        <p:nvSpPr>
          <p:cNvPr id="16" name="AutoShape 33" descr="ob-21"/>
          <p:cNvSpPr>
            <a:spLocks noChangeArrowheads="1"/>
          </p:cNvSpPr>
          <p:nvPr/>
        </p:nvSpPr>
        <p:spPr bwMode="auto">
          <a:xfrm>
            <a:off x="6034593" y="1311001"/>
            <a:ext cx="2758154" cy="360000"/>
          </a:xfrm>
          <a:prstGeom prst="roundRect">
            <a:avLst>
              <a:gd name="adj" fmla="val 9944"/>
            </a:avLst>
          </a:prstGeom>
          <a:gradFill>
            <a:gsLst>
              <a:gs pos="33000">
                <a:srgbClr val="00B0F0"/>
              </a:gs>
              <a:gs pos="55000">
                <a:srgbClr val="85C2FF"/>
              </a:gs>
              <a:gs pos="76000">
                <a:srgbClr val="C4D6EB"/>
              </a:gs>
              <a:gs pos="99000">
                <a:srgbClr val="FFEBFA"/>
              </a:gs>
            </a:gsLst>
            <a:lin ang="10800000" scaled="1"/>
          </a:gradFill>
          <a:ln>
            <a:solidFill>
              <a:schemeClr val="tx2">
                <a:lumMod val="60000"/>
                <a:lumOff val="40000"/>
              </a:schemeClr>
            </a:solidFill>
          </a:ln>
          <a:effectLst/>
          <a:extLst/>
        </p:spPr>
        <p:txBody>
          <a:bodyPr wrap="none" lIns="0" tIns="0" rIns="0" bIns="0" anchor="ctr">
            <a:scene3d>
              <a:camera prst="orthographicFront"/>
              <a:lightRig rig="threePt" dir="t"/>
            </a:scene3d>
            <a:sp3d>
              <a:bevelT w="0" h="38100"/>
            </a:sp3d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defRPr/>
            </a:pPr>
            <a:r>
              <a:rPr kumimoji="0" lang="ko-KR" altLang="en-US" sz="1400" b="1" spc="-50" dirty="0" err="1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셀트리온제약</a:t>
            </a:r>
            <a:r>
              <a:rPr kumimoji="0" lang="ko-KR" altLang="en-US" sz="1400" b="1" spc="-50" dirty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 </a:t>
            </a:r>
            <a:r>
              <a:rPr kumimoji="0" lang="ko-KR" altLang="en-US" sz="1400" b="1" spc="-50" dirty="0" err="1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오창공장</a:t>
            </a:r>
            <a:endParaRPr kumimoji="0" lang="en-US" altLang="ko-KR" sz="1400" b="1" spc="-50" dirty="0">
              <a:solidFill>
                <a:srgbClr val="1F497D">
                  <a:lumMod val="75000"/>
                </a:srgbClr>
              </a:solidFill>
              <a:latin typeface="맑은 고딕"/>
              <a:ea typeface="맑은 고딕"/>
            </a:endParaRPr>
          </a:p>
        </p:txBody>
      </p:sp>
      <p:graphicFrame>
        <p:nvGraphicFramePr>
          <p:cNvPr id="18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5105214"/>
              </p:ext>
            </p:extLst>
          </p:nvPr>
        </p:nvGraphicFramePr>
        <p:xfrm>
          <a:off x="6034383" y="4466706"/>
          <a:ext cx="2757853" cy="1887816"/>
        </p:xfrm>
        <a:graphic>
          <a:graphicData uri="http://schemas.openxmlformats.org/drawingml/2006/table">
            <a:tbl>
              <a:tblPr/>
              <a:tblGrid>
                <a:gridCol w="730998"/>
                <a:gridCol w="2026855"/>
              </a:tblGrid>
              <a:tr h="32702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Project</a:t>
                      </a:r>
                    </a:p>
                  </a:txBody>
                  <a:tcPr marL="77905" marR="77905" marT="45731" marB="45731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셀트리온제약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1" lang="ko-KR" altLang="en-US" sz="10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오창공장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Project</a:t>
                      </a:r>
                    </a:p>
                  </a:txBody>
                  <a:tcPr marL="77905" marR="77905" marT="45731" marB="45731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012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수행기간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31" marB="45731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2011. 01 ~ 2011. 07.</a:t>
                      </a:r>
                    </a:p>
                  </a:txBody>
                  <a:tcPr marL="77905" marR="77905" marT="45731" marB="45731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012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대지위치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31" marB="45731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충청북도 청주시 </a:t>
                      </a:r>
                      <a:r>
                        <a:rPr kumimoji="1" lang="ko-KR" altLang="en-US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오창면</a:t>
                      </a:r>
                      <a:endParaRPr kumimoji="1" lang="en-US" altLang="ko-KR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31" marB="45731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66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사업주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발주처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31" marB="45731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셀트리온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㈜ </a:t>
                      </a:r>
                      <a:endParaRPr kumimoji="1" lang="en-US" altLang="ko-KR" sz="10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31" marB="45731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349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업무내역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31" marB="45731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기본설계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공정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기계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배관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전기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계장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설비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31" marB="45731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012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연면적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31" marB="45731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11,000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坪</a:t>
                      </a:r>
                      <a:endParaRPr kumimoji="1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31" marB="45731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" name="그림 31" descr="셀트리온제약조감도2.jp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5" b="16711"/>
          <a:stretch>
            <a:fillRect/>
          </a:stretch>
        </p:blipFill>
        <p:spPr bwMode="auto">
          <a:xfrm>
            <a:off x="6034383" y="1853946"/>
            <a:ext cx="2757854" cy="24082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슬라이드 번호 개체 틀 1"/>
          <p:cNvSpPr txBox="1">
            <a:spLocks/>
          </p:cNvSpPr>
          <p:nvPr/>
        </p:nvSpPr>
        <p:spPr bwMode="auto">
          <a:xfrm>
            <a:off x="3659066" y="6570676"/>
            <a:ext cx="2057400" cy="28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kumimoji="1" sz="1100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1pPr>
            <a:lvl2pPr marL="742950" indent="-28575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2pPr>
            <a:lvl3pPr marL="1143000" indent="-228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3pPr>
            <a:lvl4pPr marL="1600200" indent="-228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4pPr>
            <a:lvl5pPr marL="2057400" indent="-228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5pPr>
            <a:lvl6pPr marL="25146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6pPr>
            <a:lvl7pPr marL="29718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7pPr>
            <a:lvl8pPr marL="34290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8pPr>
            <a:lvl9pPr marL="38862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9pPr>
          </a:lstStyle>
          <a:p>
            <a:fld id="{D5690BA9-808E-4707-825D-E02E62666EE2}" type="slidenum">
              <a:rPr kumimoji="0" lang="ko-KR" altLang="en-US" smtClean="0">
                <a:solidFill>
                  <a:srgbClr val="898989"/>
                </a:solidFill>
                <a:ea typeface="맑은 고딕" pitchFamily="50" charset="-127"/>
              </a:rPr>
              <a:pPr/>
              <a:t>14</a:t>
            </a:fld>
            <a:endParaRPr kumimoji="0" lang="ko-KR" altLang="en-US" dirty="0" smtClean="0">
              <a:solidFill>
                <a:srgbClr val="898989"/>
              </a:solidFill>
              <a:ea typeface="맑은 고딕" pitchFamily="50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8588" y="783754"/>
            <a:ext cx="4652825" cy="391953"/>
          </a:xfrm>
          <a:prstGeom prst="rect">
            <a:avLst/>
          </a:prstGeom>
          <a:ln>
            <a:noFill/>
          </a:ln>
        </p:spPr>
        <p:txBody>
          <a:bodyPr lIns="91427" tIns="45713" rIns="91427" bIns="45713">
            <a:spAutoFit/>
          </a:bodyPr>
          <a:lstStyle>
            <a:defPPr>
              <a:defRPr lang="ko-KR"/>
            </a:defPPr>
            <a:lvl1pPr indent="0" latinLnBrk="0">
              <a:lnSpc>
                <a:spcPct val="120000"/>
              </a:lnSpc>
              <a:spcBef>
                <a:spcPts val="300"/>
              </a:spcBef>
              <a:buFont typeface="Wingdings" pitchFamily="2" charset="2"/>
              <a:buNone/>
              <a:defRPr sz="1600" b="1" spc="-5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</a:defRPr>
            </a:lvl1pPr>
          </a:lstStyle>
          <a:p>
            <a:pPr fontAlgn="auto" latinLnBrk="1">
              <a:spcBef>
                <a:spcPct val="4000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kumimoji="0" lang="en-US" altLang="ko-KR" sz="180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/>
              </a:rPr>
              <a:t> </a:t>
            </a:r>
            <a:r>
              <a:rPr kumimoji="0" lang="en-US" altLang="ko-KR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/>
              </a:rPr>
              <a:t> </a:t>
            </a:r>
            <a:r>
              <a:rPr kumimoji="0" lang="ko-KR" altLang="en-US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/>
              </a:rPr>
              <a:t>산업플랜트</a:t>
            </a:r>
            <a:r>
              <a:rPr kumimoji="0" lang="en-US" altLang="ko-KR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/>
              </a:rPr>
              <a:t>(</a:t>
            </a:r>
            <a:r>
              <a:rPr kumimoji="0" lang="ko-KR" altLang="en-US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/>
              </a:rPr>
              <a:t>제약 공장</a:t>
            </a:r>
            <a:r>
              <a:rPr kumimoji="0" lang="en-US" altLang="ko-KR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/>
              </a:rPr>
              <a:t>)</a:t>
            </a:r>
            <a:endParaRPr kumimoji="0" lang="en-US" altLang="ko-KR" spc="0" dirty="0">
              <a:ln>
                <a:noFill/>
              </a:ln>
              <a:solidFill>
                <a:srgbClr val="000000"/>
              </a:solidFill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18166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849750" y="247951"/>
            <a:ext cx="3650763" cy="461651"/>
          </a:xfrm>
          <a:prstGeom prst="rect">
            <a:avLst/>
          </a:prstGeom>
          <a:ln>
            <a:noFill/>
          </a:ln>
        </p:spPr>
        <p:txBody>
          <a:bodyPr lIns="91427" tIns="45713" rIns="91427" bIns="45713">
            <a:spAutoFit/>
          </a:bodyPr>
          <a:lstStyle>
            <a:defPPr>
              <a:defRPr lang="ko-KR"/>
            </a:defPPr>
            <a:lvl1pPr marL="90488" indent="-90488" latinLnBrk="0">
              <a:lnSpc>
                <a:spcPct val="120000"/>
              </a:lnSpc>
              <a:spcBef>
                <a:spcPts val="300"/>
              </a:spcBef>
              <a:buFont typeface="Wingdings" pitchFamily="2" charset="2"/>
              <a:buChar char="§"/>
              <a:defRPr sz="1300" b="1" spc="-5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kumimoji="0" lang="ko-KR" alt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맑은 고딕"/>
              </a:rPr>
              <a:t>주요 실적 현황</a:t>
            </a:r>
            <a:endParaRPr kumimoji="0" lang="ko-KR" altLang="en-US" sz="2400" dirty="0">
              <a:solidFill>
                <a:prstClr val="black">
                  <a:lumMod val="85000"/>
                  <a:lumOff val="15000"/>
                </a:prstClr>
              </a:solidFill>
              <a:ea typeface="맑은 고딕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5051" y="783754"/>
            <a:ext cx="4344770" cy="424718"/>
          </a:xfrm>
          <a:prstGeom prst="rect">
            <a:avLst/>
          </a:prstGeom>
          <a:ln>
            <a:noFill/>
          </a:ln>
        </p:spPr>
        <p:txBody>
          <a:bodyPr lIns="91427" tIns="45713" rIns="91427" bIns="45713">
            <a:spAutoFit/>
          </a:bodyPr>
          <a:lstStyle>
            <a:defPPr>
              <a:defRPr lang="ko-KR"/>
            </a:defPPr>
            <a:lvl1pPr indent="0" latinLnBrk="0">
              <a:lnSpc>
                <a:spcPct val="120000"/>
              </a:lnSpc>
              <a:spcBef>
                <a:spcPts val="300"/>
              </a:spcBef>
              <a:buFont typeface="Wingdings" pitchFamily="2" charset="2"/>
              <a:buNone/>
              <a:defRPr sz="1600" b="1" spc="-5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</a:defRPr>
            </a:lvl1pPr>
          </a:lstStyle>
          <a:p>
            <a:pPr fontAlgn="auto" latinLnBrk="1">
              <a:spcBef>
                <a:spcPct val="4000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kumimoji="0" lang="en-US" altLang="ko-KR" sz="180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/>
              </a:rPr>
              <a:t> </a:t>
            </a:r>
            <a:r>
              <a:rPr kumimoji="0" lang="ko-KR" altLang="en-US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/>
              </a:rPr>
              <a:t>산업플랜트</a:t>
            </a:r>
            <a:r>
              <a:rPr kumimoji="0" lang="en-US" altLang="ko-KR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/>
              </a:rPr>
              <a:t>(</a:t>
            </a:r>
            <a:r>
              <a:rPr kumimoji="0" lang="ko-KR" altLang="en-US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/>
              </a:rPr>
              <a:t>배터리 전지</a:t>
            </a:r>
            <a:r>
              <a:rPr kumimoji="0" lang="en-US" altLang="ko-KR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/>
              </a:rPr>
              <a:t>)</a:t>
            </a:r>
            <a:endParaRPr kumimoji="0" lang="en-US" altLang="ko-KR" spc="0" dirty="0">
              <a:ln>
                <a:noFill/>
              </a:ln>
              <a:solidFill>
                <a:srgbClr val="000000"/>
              </a:solidFill>
              <a:ea typeface="맑은 고딕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8589" y="82861"/>
            <a:ext cx="964239" cy="681083"/>
          </a:xfrm>
          <a:prstGeom prst="rect">
            <a:avLst/>
          </a:prstGeom>
          <a:noFill/>
        </p:spPr>
        <p:txBody>
          <a:bodyPr lIns="80135" tIns="40068" rIns="80135" bIns="40068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900" b="1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white"/>
                </a:solidFill>
                <a:latin typeface="맑은 고딕"/>
                <a:ea typeface="맑은 고딕"/>
                <a:cs typeface="Arial" panose="020B0604020202020204" pitchFamily="34" charset="0"/>
              </a:rPr>
              <a:t>Ⅱ</a:t>
            </a:r>
            <a:endParaRPr kumimoji="0" lang="ko-KR" altLang="en-US" sz="2800" b="1" dirty="0">
              <a:ln>
                <a:solidFill>
                  <a:srgbClr val="4F81BD">
                    <a:alpha val="0"/>
                  </a:srgbClr>
                </a:solidFill>
              </a:ln>
              <a:solidFill>
                <a:prstClr val="white"/>
              </a:solidFill>
              <a:latin typeface="맑은 고딕"/>
              <a:ea typeface="맑은 고딕"/>
              <a:cs typeface="Arial" panose="020B0604020202020204" pitchFamily="34" charset="0"/>
            </a:endParaRPr>
          </a:p>
        </p:txBody>
      </p:sp>
      <p:sp>
        <p:nvSpPr>
          <p:cNvPr id="23" name="AutoShape 33" descr="ob-21"/>
          <p:cNvSpPr>
            <a:spLocks noChangeArrowheads="1"/>
          </p:cNvSpPr>
          <p:nvPr/>
        </p:nvSpPr>
        <p:spPr bwMode="auto">
          <a:xfrm>
            <a:off x="6110040" y="1268760"/>
            <a:ext cx="2758154" cy="360000"/>
          </a:xfrm>
          <a:prstGeom prst="roundRect">
            <a:avLst>
              <a:gd name="adj" fmla="val 9944"/>
            </a:avLst>
          </a:prstGeom>
          <a:gradFill>
            <a:gsLst>
              <a:gs pos="33000">
                <a:srgbClr val="00B0F0"/>
              </a:gs>
              <a:gs pos="55000">
                <a:srgbClr val="85C2FF"/>
              </a:gs>
              <a:gs pos="76000">
                <a:srgbClr val="C4D6EB"/>
              </a:gs>
              <a:gs pos="99000">
                <a:srgbClr val="FFEBFA"/>
              </a:gs>
            </a:gsLst>
            <a:lin ang="10800000" scaled="1"/>
          </a:gradFill>
          <a:ln>
            <a:solidFill>
              <a:schemeClr val="tx2">
                <a:lumMod val="60000"/>
                <a:lumOff val="40000"/>
              </a:schemeClr>
            </a:solidFill>
          </a:ln>
          <a:effectLst/>
          <a:extLst/>
        </p:spPr>
        <p:txBody>
          <a:bodyPr wrap="none" lIns="0" tIns="0" rIns="0" bIns="0" anchor="ctr">
            <a:scene3d>
              <a:camera prst="orthographicFront"/>
              <a:lightRig rig="threePt" dir="t"/>
            </a:scene3d>
            <a:sp3d>
              <a:bevelT w="0" h="38100"/>
            </a:sp3d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defRPr/>
            </a:pPr>
            <a:r>
              <a:rPr kumimoji="0" lang="ko-KR" altLang="en-US" sz="1400" b="1" spc="-50" dirty="0" err="1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에코프로이엠</a:t>
            </a:r>
            <a:r>
              <a:rPr kumimoji="0" lang="ko-KR" altLang="en-US" sz="1400" b="1" spc="-50" dirty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 </a:t>
            </a:r>
            <a:r>
              <a:rPr kumimoji="0" lang="en-US" altLang="ko-KR" sz="1400" b="1" spc="-50" dirty="0" smtClean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CAM8</a:t>
            </a:r>
            <a:r>
              <a:rPr kumimoji="0" lang="ko-KR" altLang="en-US" sz="1400" b="1" spc="-50" dirty="0" smtClean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 </a:t>
            </a:r>
            <a:r>
              <a:rPr kumimoji="0" lang="ko-KR" altLang="en-US" sz="1400" b="1" spc="-50" dirty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포항공장</a:t>
            </a:r>
            <a:endParaRPr kumimoji="0" lang="en-US" altLang="ko-KR" sz="1400" b="1" spc="-50" dirty="0">
              <a:solidFill>
                <a:srgbClr val="1F497D">
                  <a:lumMod val="75000"/>
                </a:srgbClr>
              </a:solidFill>
              <a:latin typeface="맑은 고딕"/>
              <a:ea typeface="맑은 고딕"/>
            </a:endParaRPr>
          </a:p>
        </p:txBody>
      </p:sp>
      <p:graphicFrame>
        <p:nvGraphicFramePr>
          <p:cNvPr id="26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8473108"/>
              </p:ext>
            </p:extLst>
          </p:nvPr>
        </p:nvGraphicFramePr>
        <p:xfrm>
          <a:off x="6122570" y="4409076"/>
          <a:ext cx="2793024" cy="1942737"/>
        </p:xfrm>
        <a:graphic>
          <a:graphicData uri="http://schemas.openxmlformats.org/drawingml/2006/table">
            <a:tbl>
              <a:tblPr/>
              <a:tblGrid>
                <a:gridCol w="749802"/>
                <a:gridCol w="2043222"/>
              </a:tblGrid>
              <a:tr h="30464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Project</a:t>
                      </a:r>
                    </a:p>
                  </a:txBody>
                  <a:tcPr marL="77917" marR="77917" marT="45734" marB="4573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CAM8 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Project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7" marR="77917" marT="45734" marB="4573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3947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수행기간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7" marR="77917" marT="45734" marB="4573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2022. 11. ~ 2023. 09.</a:t>
                      </a:r>
                    </a:p>
                  </a:txBody>
                  <a:tcPr marL="77917" marR="77917" marT="45734" marB="4573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4564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대지위치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7" marR="77917" marT="45734" marB="4573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1" lang="ko-KR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경북</a:t>
                      </a: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1" lang="ko-KR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포항시</a:t>
                      </a:r>
                      <a:endParaRPr kumimoji="1" lang="en-US" altLang="ko-KR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7" marR="77917" marT="45734" marB="4573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5129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사업주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발주처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</a:p>
                  </a:txBody>
                  <a:tcPr marL="77917" marR="77917" marT="45734" marB="4573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1" lang="ko-KR" altLang="en-US" sz="10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에코프로이엠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endParaRPr kumimoji="1" lang="en-US" altLang="ko-KR" sz="10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7" marR="77917" marT="45734" marB="4573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512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업무내역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7" marR="77917" marT="45734" marB="4573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기본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&amp;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상세설계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공정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배관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설비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3D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Modeling(BIM)</a:t>
                      </a:r>
                      <a:endParaRPr lang="ko-KR" altLang="en-US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7" marR="77917" marT="45734" marB="4573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321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연면적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7" marR="77917" marT="45734" marB="4573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10,000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坪</a:t>
                      </a:r>
                      <a:endParaRPr kumimoji="1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7" marR="77917" marT="45734" marB="4573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5" name="AutoShape 33" descr="ob-21"/>
          <p:cNvSpPr>
            <a:spLocks noChangeArrowheads="1"/>
          </p:cNvSpPr>
          <p:nvPr/>
        </p:nvSpPr>
        <p:spPr bwMode="auto">
          <a:xfrm>
            <a:off x="3219942" y="1268800"/>
            <a:ext cx="2758154" cy="360000"/>
          </a:xfrm>
          <a:prstGeom prst="roundRect">
            <a:avLst>
              <a:gd name="adj" fmla="val 9944"/>
            </a:avLst>
          </a:prstGeom>
          <a:gradFill>
            <a:gsLst>
              <a:gs pos="33000">
                <a:srgbClr val="00B0F0"/>
              </a:gs>
              <a:gs pos="55000">
                <a:srgbClr val="85C2FF"/>
              </a:gs>
              <a:gs pos="76000">
                <a:srgbClr val="C4D6EB"/>
              </a:gs>
              <a:gs pos="99000">
                <a:srgbClr val="FFEBFA"/>
              </a:gs>
            </a:gsLst>
            <a:lin ang="10800000" scaled="1"/>
          </a:gradFill>
          <a:ln>
            <a:solidFill>
              <a:schemeClr val="tx2">
                <a:lumMod val="60000"/>
                <a:lumOff val="40000"/>
              </a:schemeClr>
            </a:solidFill>
          </a:ln>
          <a:effectLst/>
          <a:extLst/>
        </p:spPr>
        <p:txBody>
          <a:bodyPr wrap="none" lIns="0" tIns="0" rIns="0" bIns="0" anchor="ctr">
            <a:scene3d>
              <a:camera prst="orthographicFront"/>
              <a:lightRig rig="threePt" dir="t"/>
            </a:scene3d>
            <a:sp3d>
              <a:bevelT w="0" h="38100"/>
            </a:sp3d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defRPr/>
            </a:pPr>
            <a:r>
              <a:rPr kumimoji="0" lang="ko-KR" altLang="en-US" sz="1400" b="1" spc="-50" dirty="0" smtClean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에코프로글로벌 </a:t>
            </a:r>
            <a:r>
              <a:rPr kumimoji="0" lang="en-US" altLang="ko-KR" sz="1400" b="1" spc="-50" dirty="0" smtClean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EM1</a:t>
            </a:r>
            <a:r>
              <a:rPr kumimoji="0" lang="ko-KR" altLang="en-US" sz="1400" b="1" spc="-50" dirty="0" smtClean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공장</a:t>
            </a:r>
            <a:endParaRPr kumimoji="0" lang="en-US" altLang="ko-KR" sz="1400" b="1" spc="-50" dirty="0">
              <a:solidFill>
                <a:srgbClr val="1F497D">
                  <a:lumMod val="75000"/>
                </a:srgbClr>
              </a:solidFill>
              <a:latin typeface="맑은 고딕"/>
              <a:ea typeface="맑은 고딕"/>
            </a:endParaRPr>
          </a:p>
        </p:txBody>
      </p:sp>
      <p:graphicFrame>
        <p:nvGraphicFramePr>
          <p:cNvPr id="17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0677475"/>
              </p:ext>
            </p:extLst>
          </p:nvPr>
        </p:nvGraphicFramePr>
        <p:xfrm>
          <a:off x="3203848" y="4437112"/>
          <a:ext cx="2793024" cy="1917390"/>
        </p:xfrm>
        <a:graphic>
          <a:graphicData uri="http://schemas.openxmlformats.org/drawingml/2006/table">
            <a:tbl>
              <a:tblPr/>
              <a:tblGrid>
                <a:gridCol w="749802"/>
                <a:gridCol w="2043222"/>
              </a:tblGrid>
              <a:tr h="28756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Project</a:t>
                      </a:r>
                    </a:p>
                  </a:txBody>
                  <a:tcPr marL="77917" marR="77917" marT="45742" marB="45742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에코프로글로벌 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EM1 Project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7" marR="77917" marT="45742" marB="45742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7783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수행기간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7" marR="77917" marT="45742" marB="45742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2023. 06. ~ 2024. 04.</a:t>
                      </a:r>
                    </a:p>
                  </a:txBody>
                  <a:tcPr marL="77917" marR="77917" marT="45742" marB="45742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040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대지위치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7" marR="77917" marT="45742" marB="45742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1" lang="ko-KR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헝가리</a:t>
                      </a:r>
                      <a:endParaRPr kumimoji="1" lang="en-US" altLang="ko-KR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7" marR="77917" marT="45742" marB="45742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337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사업주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발주처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</a:p>
                  </a:txBody>
                  <a:tcPr marL="77917" marR="77917" marT="45742" marB="45742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에코프로글로벌</a:t>
                      </a:r>
                      <a:endParaRPr kumimoji="1" lang="en-US" altLang="ko-KR" sz="10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7" marR="77917" marT="45742" marB="45742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775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업무내역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7" marR="77917" marT="45742" marB="45742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기본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&amp;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상세설계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공정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배관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설비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3D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Modeling(BIM)</a:t>
                      </a:r>
                      <a:endParaRPr lang="ko-KR" altLang="en-US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7" marR="77917" marT="45742" marB="45742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3910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연면적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7" marR="77917" marT="45742" marB="45742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13,000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坪</a:t>
                      </a:r>
                      <a:endParaRPr kumimoji="1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7" marR="77917" marT="45742" marB="45742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G:\글로벌이엔지\수행 프로젝트\에코프로이엠 CAM8 Utility 설계용역\조감도\CAM8_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040" y="1779932"/>
            <a:ext cx="2786634" cy="246980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:\글로벌이엔지\수행 프로젝트\에코프로 글로벌 유럽PJT\조감도\EM1-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" r="2407"/>
          <a:stretch/>
        </p:blipFill>
        <p:spPr bwMode="auto">
          <a:xfrm>
            <a:off x="3219942" y="1773238"/>
            <a:ext cx="2758154" cy="24765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AutoShape 33" descr="ob-21"/>
          <p:cNvSpPr>
            <a:spLocks noChangeArrowheads="1"/>
          </p:cNvSpPr>
          <p:nvPr/>
        </p:nvSpPr>
        <p:spPr bwMode="auto">
          <a:xfrm>
            <a:off x="323528" y="1268800"/>
            <a:ext cx="2758154" cy="360000"/>
          </a:xfrm>
          <a:prstGeom prst="roundRect">
            <a:avLst>
              <a:gd name="adj" fmla="val 9944"/>
            </a:avLst>
          </a:prstGeom>
          <a:gradFill>
            <a:gsLst>
              <a:gs pos="33000">
                <a:srgbClr val="00B0F0"/>
              </a:gs>
              <a:gs pos="55000">
                <a:srgbClr val="85C2FF"/>
              </a:gs>
              <a:gs pos="76000">
                <a:srgbClr val="C4D6EB"/>
              </a:gs>
              <a:gs pos="99000">
                <a:srgbClr val="FFEBFA"/>
              </a:gs>
            </a:gsLst>
            <a:lin ang="10800000" scaled="1"/>
          </a:gradFill>
          <a:ln>
            <a:solidFill>
              <a:schemeClr val="tx2">
                <a:lumMod val="60000"/>
                <a:lumOff val="40000"/>
              </a:schemeClr>
            </a:solidFill>
          </a:ln>
          <a:effectLst/>
          <a:extLst/>
        </p:spPr>
        <p:txBody>
          <a:bodyPr wrap="none" lIns="0" tIns="0" rIns="0" bIns="0" anchor="ctr">
            <a:scene3d>
              <a:camera prst="orthographicFront"/>
              <a:lightRig rig="threePt" dir="t"/>
            </a:scene3d>
            <a:sp3d>
              <a:bevelT w="0" h="38100"/>
            </a:sp3d>
          </a:bodyPr>
          <a:lstStyle/>
          <a:p>
            <a:pPr marL="77470">
              <a:lnSpc>
                <a:spcPct val="100000"/>
              </a:lnSpc>
              <a:spcBef>
                <a:spcPts val="525"/>
              </a:spcBef>
            </a:pPr>
            <a:r>
              <a:rPr lang="ko-KR" altLang="en-US" sz="1400" b="1" dirty="0" err="1">
                <a:latin typeface="맑은 고딕"/>
                <a:cs typeface="맑은 고딕"/>
              </a:rPr>
              <a:t>디아이동일</a:t>
            </a:r>
            <a:r>
              <a:rPr lang="ko-KR" altLang="en-US" sz="1400" b="1" dirty="0">
                <a:latin typeface="맑은 고딕"/>
                <a:cs typeface="맑은 고딕"/>
              </a:rPr>
              <a:t>㈜ </a:t>
            </a:r>
            <a:r>
              <a:rPr lang="ko-KR" altLang="en-US" sz="1400" b="1" dirty="0" smtClean="0">
                <a:latin typeface="맑은 고딕"/>
                <a:cs typeface="맑은 고딕"/>
              </a:rPr>
              <a:t>청주공장 신축공</a:t>
            </a:r>
            <a:r>
              <a:rPr lang="ko-KR" altLang="en-US" sz="1400" b="1" dirty="0">
                <a:latin typeface="맑은 고딕"/>
                <a:cs typeface="맑은 고딕"/>
              </a:rPr>
              <a:t>사</a:t>
            </a:r>
            <a:endParaRPr lang="ko-KR" altLang="en-US" sz="1400" dirty="0">
              <a:latin typeface="맑은 고딕"/>
              <a:cs typeface="맑은 고딕"/>
            </a:endParaRPr>
          </a:p>
        </p:txBody>
      </p:sp>
      <p:pic>
        <p:nvPicPr>
          <p:cNvPr id="24" name="그림 23">
            <a:extLst>
              <a:ext uri="{FF2B5EF4-FFF2-40B4-BE49-F238E27FC236}">
                <a16:creationId xmlns:a16="http://schemas.microsoft.com/office/drawing/2014/main" xmlns="" xmlns:lc="http://schemas.openxmlformats.org/drawingml/2006/lockedCanvas" id="{5835AF74-12FA-4E51-8B2C-BF73664A6D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69" b="13375"/>
          <a:stretch/>
        </p:blipFill>
        <p:spPr>
          <a:xfrm>
            <a:off x="323528" y="1764854"/>
            <a:ext cx="2758154" cy="2484884"/>
          </a:xfrm>
          <a:prstGeom prst="rect">
            <a:avLst/>
          </a:prstGeom>
          <a:solidFill>
            <a:srgbClr val="00268A">
              <a:alpha val="70000"/>
            </a:srgbClr>
          </a:solidFill>
          <a:ln>
            <a:solidFill>
              <a:schemeClr val="tx1"/>
            </a:solidFill>
          </a:ln>
        </p:spPr>
      </p:pic>
      <p:graphicFrame>
        <p:nvGraphicFramePr>
          <p:cNvPr id="25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3745102"/>
              </p:ext>
            </p:extLst>
          </p:nvPr>
        </p:nvGraphicFramePr>
        <p:xfrm>
          <a:off x="313716" y="4437112"/>
          <a:ext cx="2779057" cy="19157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63970"/>
                <a:gridCol w="2015087"/>
              </a:tblGrid>
              <a:tr h="2870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1000" b="1" spc="-10" dirty="0">
                          <a:latin typeface="맑은 고딕"/>
                          <a:cs typeface="맑은 고딕"/>
                        </a:rPr>
                        <a:t>Project</a:t>
                      </a:r>
                      <a:endParaRPr sz="1000" b="1" dirty="0">
                        <a:latin typeface="맑은 고딕"/>
                        <a:cs typeface="맑은 고딕"/>
                      </a:endParaRPr>
                    </a:p>
                  </a:txBody>
                  <a:tcPr marL="0" marR="0" marT="66675" marB="0">
                    <a:lnL w="9525">
                      <a:solidFill>
                        <a:srgbClr val="000000"/>
                      </a:solidFill>
                      <a:prstDash val="sysDot"/>
                    </a:lnL>
                    <a:lnR w="9525">
                      <a:solidFill>
                        <a:srgbClr val="000000"/>
                      </a:solidFill>
                      <a:prstDash val="sysDot"/>
                    </a:lnR>
                    <a:lnT w="9525">
                      <a:solidFill>
                        <a:srgbClr val="000000"/>
                      </a:solidFill>
                      <a:prstDash val="sysDot"/>
                    </a:lnT>
                    <a:lnB w="9525">
                      <a:solidFill>
                        <a:srgbClr val="000000"/>
                      </a:solidFill>
                      <a:prstDash val="sysDot"/>
                    </a:lnB>
                  </a:tcPr>
                </a:tc>
                <a:tc>
                  <a:txBody>
                    <a:bodyPr/>
                    <a:lstStyle/>
                    <a:p>
                      <a:pPr marL="77470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lang="ko-KR" altLang="en-US" sz="1000" b="1" spc="0" dirty="0" err="1" smtClean="0">
                          <a:latin typeface="맑은 고딕"/>
                          <a:cs typeface="맑은 고딕"/>
                        </a:rPr>
                        <a:t>디아이동일</a:t>
                      </a:r>
                      <a:r>
                        <a:rPr lang="ko-KR" altLang="en-US" sz="1000" b="1" spc="0" dirty="0" smtClean="0">
                          <a:latin typeface="맑은 고딕"/>
                          <a:cs typeface="맑은 고딕"/>
                        </a:rPr>
                        <a:t>㈜ 청주공장 신축공사</a:t>
                      </a:r>
                      <a:endParaRPr sz="1000" b="1" dirty="0">
                        <a:latin typeface="맑은 고딕"/>
                        <a:cs typeface="맑은 고딕"/>
                      </a:endParaRPr>
                    </a:p>
                  </a:txBody>
                  <a:tcPr marL="0" marR="0" marT="66675" marB="0">
                    <a:lnL w="9525">
                      <a:solidFill>
                        <a:srgbClr val="000000"/>
                      </a:solidFill>
                      <a:prstDash val="sysDot"/>
                    </a:lnL>
                    <a:lnR w="9525">
                      <a:solidFill>
                        <a:srgbClr val="000000"/>
                      </a:solidFill>
                      <a:prstDash val="sysDot"/>
                    </a:lnR>
                    <a:lnT w="9525">
                      <a:solidFill>
                        <a:srgbClr val="000000"/>
                      </a:solidFill>
                      <a:prstDash val="sysDot"/>
                    </a:lnT>
                    <a:lnB w="9525">
                      <a:solidFill>
                        <a:srgbClr val="000000"/>
                      </a:solidFill>
                      <a:prstDash val="sysDot"/>
                    </a:lnB>
                  </a:tcPr>
                </a:tc>
              </a:tr>
              <a:tr h="277495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sz="1000" b="1" spc="-20" dirty="0" err="1" smtClean="0">
                          <a:latin typeface="맑은 고딕"/>
                          <a:cs typeface="맑은 고딕"/>
                        </a:rPr>
                        <a:t>수행기</a:t>
                      </a:r>
                      <a:r>
                        <a:rPr lang="ko-KR" altLang="en-US" sz="1000" b="1" spc="-20" dirty="0" smtClean="0">
                          <a:latin typeface="맑은 고딕"/>
                          <a:cs typeface="맑은 고딕"/>
                        </a:rPr>
                        <a:t>간</a:t>
                      </a:r>
                      <a:endParaRPr sz="1000" b="1" dirty="0">
                        <a:latin typeface="맑은 고딕"/>
                        <a:cs typeface="맑은 고딕"/>
                      </a:endParaRPr>
                    </a:p>
                  </a:txBody>
                  <a:tcPr marL="0" marR="0" marT="61594" marB="0">
                    <a:lnL w="9525">
                      <a:solidFill>
                        <a:srgbClr val="000000"/>
                      </a:solidFill>
                      <a:prstDash val="sysDot"/>
                    </a:lnL>
                    <a:lnR w="9525">
                      <a:solidFill>
                        <a:srgbClr val="000000"/>
                      </a:solidFill>
                      <a:prstDash val="sysDot"/>
                    </a:lnR>
                    <a:lnT w="9525">
                      <a:solidFill>
                        <a:srgbClr val="000000"/>
                      </a:solidFill>
                      <a:prstDash val="sysDot"/>
                    </a:lnT>
                    <a:lnB w="9525">
                      <a:solidFill>
                        <a:srgbClr val="000000"/>
                      </a:solidFill>
                      <a:prstDash val="sysDot"/>
                    </a:lnB>
                  </a:tcPr>
                </a:tc>
                <a:tc>
                  <a:txBody>
                    <a:bodyPr/>
                    <a:lstStyle/>
                    <a:p>
                      <a:pPr marL="121920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sz="1000" b="1" dirty="0" smtClean="0">
                          <a:latin typeface="맑은 고딕"/>
                          <a:cs typeface="맑은 고딕"/>
                        </a:rPr>
                        <a:t>202</a:t>
                      </a:r>
                      <a:r>
                        <a:rPr lang="en-US" sz="1000" b="1" dirty="0" smtClean="0">
                          <a:latin typeface="맑은 고딕"/>
                          <a:cs typeface="맑은 고딕"/>
                        </a:rPr>
                        <a:t>5</a:t>
                      </a:r>
                      <a:r>
                        <a:rPr sz="1000" b="1" dirty="0" smtClean="0">
                          <a:latin typeface="맑은 고딕"/>
                          <a:cs typeface="맑은 고딕"/>
                        </a:rPr>
                        <a:t>.</a:t>
                      </a:r>
                      <a:r>
                        <a:rPr sz="1000" b="1" spc="-25" dirty="0" smtClean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1000" b="1" dirty="0" smtClean="0">
                          <a:latin typeface="맑은 고딕"/>
                          <a:cs typeface="맑은 고딕"/>
                        </a:rPr>
                        <a:t>0</a:t>
                      </a:r>
                      <a:r>
                        <a:rPr lang="en-US" sz="1000" b="1" dirty="0" smtClean="0">
                          <a:latin typeface="맑은 고딕"/>
                          <a:cs typeface="맑은 고딕"/>
                        </a:rPr>
                        <a:t>7</a:t>
                      </a:r>
                      <a:r>
                        <a:rPr sz="1000" b="1" dirty="0" smtClean="0">
                          <a:latin typeface="맑은 고딕"/>
                          <a:cs typeface="맑은 고딕"/>
                        </a:rPr>
                        <a:t>.</a:t>
                      </a:r>
                      <a:r>
                        <a:rPr sz="1000" b="1" spc="-30" dirty="0" smtClean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1000" b="1" dirty="0">
                          <a:latin typeface="맑은 고딕"/>
                          <a:cs typeface="맑은 고딕"/>
                        </a:rPr>
                        <a:t>~</a:t>
                      </a:r>
                      <a:r>
                        <a:rPr sz="1000" b="1" spc="-3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1000" b="1" dirty="0" smtClean="0">
                          <a:latin typeface="맑은 고딕"/>
                          <a:cs typeface="맑은 고딕"/>
                        </a:rPr>
                        <a:t>202</a:t>
                      </a:r>
                      <a:r>
                        <a:rPr lang="en-US" sz="1000" b="1" dirty="0" smtClean="0">
                          <a:latin typeface="맑은 고딕"/>
                          <a:cs typeface="맑은 고딕"/>
                        </a:rPr>
                        <a:t>6</a:t>
                      </a:r>
                      <a:r>
                        <a:rPr sz="1000" b="1" dirty="0" smtClean="0">
                          <a:latin typeface="맑은 고딕"/>
                          <a:cs typeface="맑은 고딕"/>
                        </a:rPr>
                        <a:t>.</a:t>
                      </a:r>
                      <a:r>
                        <a:rPr sz="1000" b="1" spc="-25" dirty="0" smtClean="0">
                          <a:latin typeface="맑은 고딕"/>
                          <a:cs typeface="맑은 고딕"/>
                        </a:rPr>
                        <a:t> 0</a:t>
                      </a:r>
                      <a:r>
                        <a:rPr lang="en-US" sz="1000" b="1" spc="-25" dirty="0" smtClean="0">
                          <a:latin typeface="맑은 고딕"/>
                          <a:cs typeface="맑은 고딕"/>
                        </a:rPr>
                        <a:t>3</a:t>
                      </a:r>
                      <a:r>
                        <a:rPr sz="1000" b="1" spc="-25" dirty="0" smtClean="0">
                          <a:latin typeface="맑은 고딕"/>
                          <a:cs typeface="맑은 고딕"/>
                        </a:rPr>
                        <a:t>.</a:t>
                      </a:r>
                      <a:endParaRPr sz="1000" b="1" dirty="0">
                        <a:latin typeface="맑은 고딕"/>
                        <a:cs typeface="맑은 고딕"/>
                      </a:endParaRPr>
                    </a:p>
                  </a:txBody>
                  <a:tcPr marL="0" marR="0" marT="61594" marB="0">
                    <a:lnL w="9525">
                      <a:solidFill>
                        <a:srgbClr val="000000"/>
                      </a:solidFill>
                      <a:prstDash val="sysDot"/>
                    </a:lnL>
                    <a:lnR w="9525">
                      <a:solidFill>
                        <a:srgbClr val="000000"/>
                      </a:solidFill>
                      <a:prstDash val="sysDot"/>
                    </a:lnR>
                    <a:lnT w="9525">
                      <a:solidFill>
                        <a:srgbClr val="000000"/>
                      </a:solidFill>
                      <a:prstDash val="sysDot"/>
                    </a:lnT>
                    <a:lnB w="9525">
                      <a:solidFill>
                        <a:srgbClr val="000000"/>
                      </a:solidFill>
                      <a:prstDash val="sysDot"/>
                    </a:lnB>
                  </a:tcPr>
                </a:tc>
              </a:tr>
              <a:tr h="243840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000" b="1" spc="-20" dirty="0">
                          <a:latin typeface="맑은 고딕"/>
                          <a:cs typeface="맑은 고딕"/>
                        </a:rPr>
                        <a:t>대지위치</a:t>
                      </a:r>
                      <a:endParaRPr sz="1000" b="1">
                        <a:latin typeface="맑은 고딕"/>
                        <a:cs typeface="맑은 고딕"/>
                      </a:endParaRPr>
                    </a:p>
                  </a:txBody>
                  <a:tcPr marL="0" marR="0" marT="44450" marB="0">
                    <a:lnL w="9525">
                      <a:solidFill>
                        <a:srgbClr val="000000"/>
                      </a:solidFill>
                      <a:prstDash val="sysDot"/>
                    </a:lnL>
                    <a:lnR w="9525">
                      <a:solidFill>
                        <a:srgbClr val="000000"/>
                      </a:solidFill>
                      <a:prstDash val="sysDot"/>
                    </a:lnR>
                    <a:lnT w="9525">
                      <a:solidFill>
                        <a:srgbClr val="000000"/>
                      </a:solidFill>
                      <a:prstDash val="sysDot"/>
                    </a:lnT>
                    <a:lnB w="9525">
                      <a:solidFill>
                        <a:srgbClr val="000000"/>
                      </a:solidFill>
                      <a:prstDash val="sysDot"/>
                    </a:lnB>
                  </a:tcPr>
                </a:tc>
                <a:tc>
                  <a:txBody>
                    <a:bodyPr/>
                    <a:lstStyle/>
                    <a:p>
                      <a:pPr marL="12192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lang="ko-KR" altLang="en-US" sz="1000" b="1" dirty="0" smtClean="0">
                          <a:latin typeface="맑은 고딕"/>
                          <a:cs typeface="맑은 고딕"/>
                        </a:rPr>
                        <a:t>청주</a:t>
                      </a:r>
                      <a:endParaRPr sz="1000" b="1" dirty="0">
                        <a:latin typeface="맑은 고딕"/>
                        <a:cs typeface="맑은 고딕"/>
                      </a:endParaRPr>
                    </a:p>
                  </a:txBody>
                  <a:tcPr marL="0" marR="0" marT="44450" marB="0">
                    <a:lnL w="9525">
                      <a:solidFill>
                        <a:srgbClr val="000000"/>
                      </a:solidFill>
                      <a:prstDash val="sysDot"/>
                    </a:lnL>
                    <a:lnR w="9525">
                      <a:solidFill>
                        <a:srgbClr val="000000"/>
                      </a:solidFill>
                      <a:prstDash val="sysDot"/>
                    </a:lnR>
                    <a:lnT w="9525">
                      <a:solidFill>
                        <a:srgbClr val="000000"/>
                      </a:solidFill>
                      <a:prstDash val="sysDot"/>
                    </a:lnT>
                    <a:lnB w="9525">
                      <a:solidFill>
                        <a:srgbClr val="000000"/>
                      </a:solidFill>
                      <a:prstDash val="sysDot"/>
                    </a:lnB>
                  </a:tcPr>
                </a:tc>
              </a:tr>
              <a:tr h="396240">
                <a:tc>
                  <a:txBody>
                    <a:bodyPr/>
                    <a:lstStyle/>
                    <a:p>
                      <a:pPr marL="138430" marR="132080" indent="4572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000" b="1" spc="-25" dirty="0">
                          <a:latin typeface="맑은 고딕"/>
                          <a:cs typeface="맑은 고딕"/>
                        </a:rPr>
                        <a:t>사업주 </a:t>
                      </a:r>
                      <a:r>
                        <a:rPr sz="1000" b="1" spc="-10" dirty="0">
                          <a:latin typeface="맑은 고딕"/>
                          <a:cs typeface="맑은 고딕"/>
                        </a:rPr>
                        <a:t>(발주처)</a:t>
                      </a:r>
                      <a:endParaRPr sz="1000" b="1">
                        <a:latin typeface="맑은 고딕"/>
                        <a:cs typeface="맑은 고딕"/>
                      </a:endParaRPr>
                    </a:p>
                  </a:txBody>
                  <a:tcPr marL="0" marR="0" marT="45085" marB="0">
                    <a:lnL w="9525">
                      <a:solidFill>
                        <a:srgbClr val="000000"/>
                      </a:solidFill>
                      <a:prstDash val="sysDot"/>
                    </a:lnL>
                    <a:lnR w="9525">
                      <a:solidFill>
                        <a:srgbClr val="000000"/>
                      </a:solidFill>
                      <a:prstDash val="sysDot"/>
                    </a:lnR>
                    <a:lnT w="9525">
                      <a:solidFill>
                        <a:srgbClr val="000000"/>
                      </a:solidFill>
                      <a:prstDash val="sysDot"/>
                    </a:lnT>
                    <a:lnB w="9525">
                      <a:solidFill>
                        <a:srgbClr val="000000"/>
                      </a:solidFill>
                      <a:prstDash val="sysDot"/>
                    </a:lnB>
                  </a:tcPr>
                </a:tc>
                <a:tc>
                  <a:txBody>
                    <a:bodyPr/>
                    <a:lstStyle/>
                    <a:p>
                      <a:pPr marL="121920">
                        <a:lnSpc>
                          <a:spcPct val="100000"/>
                        </a:lnSpc>
                        <a:spcBef>
                          <a:spcPts val="955"/>
                        </a:spcBef>
                      </a:pPr>
                      <a:r>
                        <a:rPr lang="ko-KR" altLang="en-US" sz="1000" b="1" dirty="0" err="1" smtClean="0">
                          <a:latin typeface="맑은 고딕"/>
                          <a:cs typeface="맑은 고딕"/>
                        </a:rPr>
                        <a:t>디아이동일</a:t>
                      </a:r>
                      <a:r>
                        <a:rPr lang="ko-KR" altLang="en-US" sz="1000" b="1" dirty="0" smtClean="0">
                          <a:latin typeface="맑은 고딕"/>
                          <a:cs typeface="맑은 고딕"/>
                        </a:rPr>
                        <a:t>㈜</a:t>
                      </a:r>
                      <a:endParaRPr sz="1000" b="1" dirty="0">
                        <a:latin typeface="맑은 고딕"/>
                        <a:cs typeface="맑은 고딕"/>
                      </a:endParaRPr>
                    </a:p>
                  </a:txBody>
                  <a:tcPr marL="0" marR="0" marT="121285" marB="0">
                    <a:lnL w="9525">
                      <a:solidFill>
                        <a:srgbClr val="000000"/>
                      </a:solidFill>
                      <a:prstDash val="sysDot"/>
                    </a:lnL>
                    <a:lnR w="9525">
                      <a:solidFill>
                        <a:srgbClr val="000000"/>
                      </a:solidFill>
                      <a:prstDash val="sysDot"/>
                    </a:lnR>
                    <a:lnT w="9525">
                      <a:solidFill>
                        <a:srgbClr val="000000"/>
                      </a:solidFill>
                      <a:prstDash val="sysDot"/>
                    </a:lnT>
                    <a:lnB w="9525">
                      <a:solidFill>
                        <a:srgbClr val="000000"/>
                      </a:solidFill>
                      <a:prstDash val="sysDot"/>
                    </a:lnB>
                  </a:tcPr>
                </a:tc>
              </a:tr>
              <a:tr h="4673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50" b="1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20" dirty="0">
                          <a:latin typeface="맑은 고딕"/>
                          <a:cs typeface="맑은 고딕"/>
                        </a:rPr>
                        <a:t>업무내역</a:t>
                      </a:r>
                      <a:endParaRPr sz="1000" b="1">
                        <a:latin typeface="맑은 고딕"/>
                        <a:cs typeface="맑은 고딕"/>
                      </a:endParaRPr>
                    </a:p>
                  </a:txBody>
                  <a:tcPr marL="0" marR="0" marT="3175" marB="0">
                    <a:lnL w="9525">
                      <a:solidFill>
                        <a:srgbClr val="000000"/>
                      </a:solidFill>
                      <a:prstDash val="sysDot"/>
                    </a:lnL>
                    <a:lnR w="9525">
                      <a:solidFill>
                        <a:srgbClr val="000000"/>
                      </a:solidFill>
                      <a:prstDash val="sysDot"/>
                    </a:lnR>
                    <a:lnT w="9525">
                      <a:solidFill>
                        <a:srgbClr val="000000"/>
                      </a:solidFill>
                      <a:prstDash val="sysDot"/>
                    </a:lnT>
                    <a:lnB w="9525">
                      <a:solidFill>
                        <a:srgbClr val="000000"/>
                      </a:solidFill>
                      <a:prstDash val="sysDot"/>
                    </a:lnB>
                  </a:tcPr>
                </a:tc>
                <a:tc>
                  <a:txBody>
                    <a:bodyPr/>
                    <a:lstStyle/>
                    <a:p>
                      <a:pPr marL="77470" marR="128270" algn="ct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1000" b="1" spc="-10" dirty="0" err="1" smtClean="0">
                          <a:latin typeface="맑은 고딕"/>
                          <a:cs typeface="맑은 고딕"/>
                        </a:rPr>
                        <a:t>설계</a:t>
                      </a:r>
                      <a:r>
                        <a:rPr lang="en-US" sz="1000" b="1" spc="-10" dirty="0" smtClean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lang="ko-KR" altLang="en-US" sz="1000" b="1" spc="-10" dirty="0" smtClean="0">
                          <a:latin typeface="맑은 고딕"/>
                          <a:cs typeface="맑은 고딕"/>
                        </a:rPr>
                        <a:t>용역</a:t>
                      </a:r>
                      <a:r>
                        <a:rPr sz="1000" b="1" spc="-10" dirty="0" smtClean="0">
                          <a:latin typeface="맑은 고딕"/>
                          <a:cs typeface="맑은 고딕"/>
                        </a:rPr>
                        <a:t>(</a:t>
                      </a:r>
                      <a:r>
                        <a:rPr sz="1000" b="1" spc="-10" dirty="0" err="1" smtClean="0">
                          <a:latin typeface="맑은 고딕"/>
                          <a:cs typeface="맑은 고딕"/>
                        </a:rPr>
                        <a:t>설비</a:t>
                      </a:r>
                      <a:r>
                        <a:rPr lang="en-US" sz="1000" b="1" spc="-10" dirty="0" smtClean="0">
                          <a:latin typeface="맑은 고딕"/>
                          <a:cs typeface="맑은 고딕"/>
                        </a:rPr>
                        <a:t>/</a:t>
                      </a:r>
                      <a:r>
                        <a:rPr lang="ko-KR" altLang="en-US" sz="1000" b="1" spc="-10" dirty="0" smtClean="0">
                          <a:latin typeface="맑은 고딕"/>
                          <a:cs typeface="맑은 고딕"/>
                        </a:rPr>
                        <a:t>전기</a:t>
                      </a:r>
                      <a:r>
                        <a:rPr lang="en-US" altLang="ko-KR" sz="1000" b="1" spc="-10" dirty="0" smtClean="0">
                          <a:latin typeface="맑은 고딕"/>
                          <a:cs typeface="맑은 고딕"/>
                        </a:rPr>
                        <a:t>/</a:t>
                      </a:r>
                      <a:r>
                        <a:rPr lang="ko-KR" altLang="en-US" sz="1000" b="1" spc="-10" dirty="0" smtClean="0">
                          <a:latin typeface="맑은 고딕"/>
                          <a:cs typeface="맑은 고딕"/>
                        </a:rPr>
                        <a:t>건축</a:t>
                      </a:r>
                      <a:r>
                        <a:rPr sz="1000" b="1" spc="-10" dirty="0" smtClean="0">
                          <a:latin typeface="맑은 고딕"/>
                          <a:cs typeface="맑은 고딕"/>
                        </a:rPr>
                        <a:t>)</a:t>
                      </a:r>
                      <a:r>
                        <a:rPr lang="en-US" sz="1000" b="1" spc="-10" dirty="0" smtClean="0">
                          <a:latin typeface="맑은 고딕"/>
                          <a:cs typeface="맑은 고딕"/>
                        </a:rPr>
                        <a:t>,</a:t>
                      </a:r>
                      <a:r>
                        <a:rPr lang="en-US" sz="1000" b="1" spc="-10" baseline="0" dirty="0" smtClean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lang="en-US" altLang="ko-KR" sz="1000" b="1" spc="-10" dirty="0" smtClean="0">
                          <a:latin typeface="맑은 고딕"/>
                          <a:cs typeface="맑은 고딕"/>
                        </a:rPr>
                        <a:t>CM</a:t>
                      </a:r>
                      <a:endParaRPr sz="1000" b="1" dirty="0">
                        <a:latin typeface="맑은 고딕"/>
                        <a:cs typeface="맑은 고딕"/>
                      </a:endParaRPr>
                    </a:p>
                  </a:txBody>
                  <a:tcPr marL="0" marR="0" marT="80645" marB="0">
                    <a:lnL w="9525">
                      <a:solidFill>
                        <a:srgbClr val="000000"/>
                      </a:solidFill>
                      <a:prstDash val="sysDot"/>
                    </a:lnL>
                    <a:lnR w="9525">
                      <a:solidFill>
                        <a:srgbClr val="000000"/>
                      </a:solidFill>
                      <a:prstDash val="sysDot"/>
                    </a:lnR>
                    <a:lnT w="9525">
                      <a:solidFill>
                        <a:srgbClr val="000000"/>
                      </a:solidFill>
                      <a:prstDash val="sysDot"/>
                    </a:lnT>
                    <a:lnB w="9525">
                      <a:solidFill>
                        <a:srgbClr val="000000"/>
                      </a:solidFill>
                      <a:prstDash val="sysDot"/>
                    </a:lnB>
                  </a:tcPr>
                </a:tc>
              </a:tr>
              <a:tr h="243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000" b="1" spc="-25" dirty="0">
                          <a:latin typeface="맑은 고딕"/>
                          <a:cs typeface="맑은 고딕"/>
                        </a:rPr>
                        <a:t>연면적</a:t>
                      </a:r>
                      <a:endParaRPr sz="1000" b="1" dirty="0">
                        <a:latin typeface="맑은 고딕"/>
                        <a:cs typeface="맑은 고딕"/>
                      </a:endParaRPr>
                    </a:p>
                  </a:txBody>
                  <a:tcPr marL="0" marR="0" marT="45085" marB="0">
                    <a:lnL w="9525">
                      <a:solidFill>
                        <a:srgbClr val="000000"/>
                      </a:solidFill>
                      <a:prstDash val="sysDot"/>
                    </a:lnL>
                    <a:lnR w="9525">
                      <a:solidFill>
                        <a:srgbClr val="000000"/>
                      </a:solidFill>
                      <a:prstDash val="sysDot"/>
                    </a:lnR>
                    <a:lnT w="9525">
                      <a:solidFill>
                        <a:srgbClr val="000000"/>
                      </a:solidFill>
                      <a:prstDash val="sysDot"/>
                    </a:lnT>
                    <a:lnB w="9525">
                      <a:solidFill>
                        <a:srgbClr val="000000"/>
                      </a:solidFill>
                      <a:prstDash val="sysDot"/>
                    </a:lnB>
                  </a:tcPr>
                </a:tc>
                <a:tc>
                  <a:txBody>
                    <a:bodyPr/>
                    <a:lstStyle/>
                    <a:p>
                      <a:pPr marL="7747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lang="en-US" sz="1000" b="1" spc="-10" dirty="0" smtClean="0">
                          <a:latin typeface="맑은 고딕"/>
                          <a:cs typeface="맑은 고딕"/>
                        </a:rPr>
                        <a:t>5,713</a:t>
                      </a:r>
                      <a:r>
                        <a:rPr sz="1000" b="1" spc="-50" dirty="0" smtClean="0">
                          <a:latin typeface="맑은 고딕"/>
                          <a:cs typeface="맑은 고딕"/>
                        </a:rPr>
                        <a:t>坪</a:t>
                      </a:r>
                      <a:endParaRPr sz="1000" b="1" dirty="0">
                        <a:latin typeface="맑은 고딕"/>
                        <a:cs typeface="맑은 고딕"/>
                      </a:endParaRPr>
                    </a:p>
                  </a:txBody>
                  <a:tcPr marL="0" marR="0" marT="45085" marB="0">
                    <a:lnL w="9525">
                      <a:solidFill>
                        <a:srgbClr val="000000"/>
                      </a:solidFill>
                      <a:prstDash val="sysDot"/>
                    </a:lnL>
                    <a:lnR w="9525">
                      <a:solidFill>
                        <a:srgbClr val="000000"/>
                      </a:solidFill>
                      <a:prstDash val="sysDot"/>
                    </a:lnR>
                    <a:lnT w="9525">
                      <a:solidFill>
                        <a:srgbClr val="000000"/>
                      </a:solidFill>
                      <a:prstDash val="sysDot"/>
                    </a:lnT>
                    <a:lnB w="9525">
                      <a:solidFill>
                        <a:srgbClr val="000000"/>
                      </a:solidFill>
                      <a:prstDash val="sysDot"/>
                    </a:lnB>
                  </a:tcPr>
                </a:tc>
              </a:tr>
            </a:tbl>
          </a:graphicData>
        </a:graphic>
      </p:graphicFrame>
      <p:sp>
        <p:nvSpPr>
          <p:cNvPr id="18" name="슬라이드 번호 개체 틀 1"/>
          <p:cNvSpPr txBox="1">
            <a:spLocks/>
          </p:cNvSpPr>
          <p:nvPr/>
        </p:nvSpPr>
        <p:spPr bwMode="auto">
          <a:xfrm>
            <a:off x="3659066" y="6570676"/>
            <a:ext cx="2057400" cy="28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kumimoji="1" sz="1100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1pPr>
            <a:lvl2pPr marL="742950" indent="-28575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2pPr>
            <a:lvl3pPr marL="1143000" indent="-228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3pPr>
            <a:lvl4pPr marL="1600200" indent="-228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4pPr>
            <a:lvl5pPr marL="2057400" indent="-228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5pPr>
            <a:lvl6pPr marL="25146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6pPr>
            <a:lvl7pPr marL="29718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7pPr>
            <a:lvl8pPr marL="34290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8pPr>
            <a:lvl9pPr marL="38862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9pPr>
          </a:lstStyle>
          <a:p>
            <a:fld id="{D5690BA9-808E-4707-825D-E02E62666EE2}" type="slidenum">
              <a:rPr kumimoji="0" lang="ko-KR" altLang="en-US" smtClean="0">
                <a:solidFill>
                  <a:srgbClr val="898989"/>
                </a:solidFill>
                <a:ea typeface="맑은 고딕" pitchFamily="50" charset="-127"/>
              </a:rPr>
              <a:pPr/>
              <a:t>15</a:t>
            </a:fld>
            <a:endParaRPr kumimoji="0" lang="ko-KR" altLang="en-US" dirty="0" smtClean="0">
              <a:solidFill>
                <a:srgbClr val="898989"/>
              </a:solidFill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72267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849750" y="247951"/>
            <a:ext cx="3650763" cy="461651"/>
          </a:xfrm>
          <a:prstGeom prst="rect">
            <a:avLst/>
          </a:prstGeom>
          <a:ln>
            <a:noFill/>
          </a:ln>
        </p:spPr>
        <p:txBody>
          <a:bodyPr lIns="91427" tIns="45713" rIns="91427" bIns="45713">
            <a:spAutoFit/>
          </a:bodyPr>
          <a:lstStyle>
            <a:defPPr>
              <a:defRPr lang="ko-KR"/>
            </a:defPPr>
            <a:lvl1pPr marL="90488" indent="-90488" latinLnBrk="0">
              <a:lnSpc>
                <a:spcPct val="120000"/>
              </a:lnSpc>
              <a:spcBef>
                <a:spcPts val="300"/>
              </a:spcBef>
              <a:buFont typeface="Wingdings" pitchFamily="2" charset="2"/>
              <a:buChar char="§"/>
              <a:defRPr sz="1300" b="1" spc="-5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kumimoji="0" lang="ko-KR" alt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맑은 고딕"/>
              </a:rPr>
              <a:t>주요 실적 현황</a:t>
            </a:r>
            <a:endParaRPr kumimoji="0" lang="ko-KR" altLang="en-US" sz="2400" dirty="0">
              <a:solidFill>
                <a:prstClr val="black">
                  <a:lumMod val="85000"/>
                  <a:lumOff val="15000"/>
                </a:prstClr>
              </a:solidFill>
              <a:ea typeface="맑은 고딕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5051" y="783754"/>
            <a:ext cx="4344770" cy="424718"/>
          </a:xfrm>
          <a:prstGeom prst="rect">
            <a:avLst/>
          </a:prstGeom>
          <a:ln>
            <a:noFill/>
          </a:ln>
        </p:spPr>
        <p:txBody>
          <a:bodyPr lIns="91427" tIns="45713" rIns="91427" bIns="45713">
            <a:spAutoFit/>
          </a:bodyPr>
          <a:lstStyle>
            <a:defPPr>
              <a:defRPr lang="ko-KR"/>
            </a:defPPr>
            <a:lvl1pPr indent="0" latinLnBrk="0">
              <a:lnSpc>
                <a:spcPct val="120000"/>
              </a:lnSpc>
              <a:spcBef>
                <a:spcPts val="300"/>
              </a:spcBef>
              <a:buFont typeface="Wingdings" pitchFamily="2" charset="2"/>
              <a:buNone/>
              <a:defRPr sz="1600" b="1" spc="-5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</a:defRPr>
            </a:lvl1pPr>
          </a:lstStyle>
          <a:p>
            <a:pPr fontAlgn="auto" latinLnBrk="1">
              <a:spcBef>
                <a:spcPct val="4000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kumimoji="0" lang="en-US" altLang="ko-KR" sz="180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/>
              </a:rPr>
              <a:t> </a:t>
            </a:r>
            <a:r>
              <a:rPr kumimoji="0" lang="ko-KR" altLang="en-US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/>
              </a:rPr>
              <a:t>산업플랜트</a:t>
            </a:r>
            <a:r>
              <a:rPr kumimoji="0" lang="en-US" altLang="ko-KR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/>
              </a:rPr>
              <a:t>(</a:t>
            </a:r>
            <a:r>
              <a:rPr kumimoji="0" lang="ko-KR" altLang="en-US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/>
              </a:rPr>
              <a:t>배터리 전지</a:t>
            </a:r>
            <a:r>
              <a:rPr kumimoji="0" lang="en-US" altLang="ko-KR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/>
              </a:rPr>
              <a:t>)</a:t>
            </a:r>
            <a:endParaRPr kumimoji="0" lang="en-US" altLang="ko-KR" spc="0" dirty="0">
              <a:ln>
                <a:noFill/>
              </a:ln>
              <a:solidFill>
                <a:srgbClr val="000000"/>
              </a:solidFill>
              <a:ea typeface="맑은 고딕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8589" y="82861"/>
            <a:ext cx="964239" cy="681083"/>
          </a:xfrm>
          <a:prstGeom prst="rect">
            <a:avLst/>
          </a:prstGeom>
          <a:noFill/>
        </p:spPr>
        <p:txBody>
          <a:bodyPr lIns="80135" tIns="40068" rIns="80135" bIns="40068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900" b="1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white"/>
                </a:solidFill>
                <a:latin typeface="맑은 고딕"/>
                <a:ea typeface="맑은 고딕"/>
                <a:cs typeface="Arial" panose="020B0604020202020204" pitchFamily="34" charset="0"/>
              </a:rPr>
              <a:t>Ⅱ</a:t>
            </a:r>
            <a:endParaRPr kumimoji="0" lang="ko-KR" altLang="en-US" sz="2800" b="1" dirty="0">
              <a:ln>
                <a:solidFill>
                  <a:srgbClr val="4F81BD">
                    <a:alpha val="0"/>
                  </a:srgbClr>
                </a:solidFill>
              </a:ln>
              <a:solidFill>
                <a:prstClr val="white"/>
              </a:solidFill>
              <a:latin typeface="맑은 고딕"/>
              <a:ea typeface="맑은 고딕"/>
              <a:cs typeface="Arial" panose="020B0604020202020204" pitchFamily="34" charset="0"/>
            </a:endParaRPr>
          </a:p>
        </p:txBody>
      </p:sp>
      <p:sp>
        <p:nvSpPr>
          <p:cNvPr id="18" name="AutoShape 33" descr="ob-21"/>
          <p:cNvSpPr>
            <a:spLocks noChangeArrowheads="1"/>
          </p:cNvSpPr>
          <p:nvPr/>
        </p:nvSpPr>
        <p:spPr bwMode="auto">
          <a:xfrm>
            <a:off x="3272573" y="1268760"/>
            <a:ext cx="2758154" cy="360000"/>
          </a:xfrm>
          <a:prstGeom prst="roundRect">
            <a:avLst>
              <a:gd name="adj" fmla="val 9944"/>
            </a:avLst>
          </a:prstGeom>
          <a:gradFill>
            <a:gsLst>
              <a:gs pos="33000">
                <a:srgbClr val="00B0F0"/>
              </a:gs>
              <a:gs pos="55000">
                <a:srgbClr val="85C2FF"/>
              </a:gs>
              <a:gs pos="76000">
                <a:srgbClr val="C4D6EB"/>
              </a:gs>
              <a:gs pos="99000">
                <a:srgbClr val="FFEBFA"/>
              </a:gs>
            </a:gsLst>
            <a:lin ang="10800000" scaled="1"/>
          </a:gradFill>
          <a:ln>
            <a:solidFill>
              <a:schemeClr val="tx2">
                <a:lumMod val="60000"/>
                <a:lumOff val="40000"/>
              </a:schemeClr>
            </a:solidFill>
          </a:ln>
          <a:effectLst/>
          <a:extLst/>
        </p:spPr>
        <p:txBody>
          <a:bodyPr wrap="none" lIns="0" tIns="0" rIns="0" bIns="0" anchor="ctr">
            <a:scene3d>
              <a:camera prst="orthographicFront"/>
              <a:lightRig rig="threePt" dir="t"/>
            </a:scene3d>
            <a:sp3d>
              <a:bevelT w="0" h="38100"/>
            </a:sp3d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defRPr/>
            </a:pPr>
            <a:r>
              <a:rPr kumimoji="0" lang="ko-KR" altLang="en-US" sz="1400" b="1" spc="-50" dirty="0" err="1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에코프로이엠</a:t>
            </a:r>
            <a:r>
              <a:rPr kumimoji="0" lang="ko-KR" altLang="en-US" sz="1400" b="1" spc="-50" dirty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 </a:t>
            </a:r>
            <a:r>
              <a:rPr kumimoji="0" lang="en-US" altLang="ko-KR" sz="1400" b="1" spc="-50" dirty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CAM6</a:t>
            </a:r>
            <a:r>
              <a:rPr kumimoji="0" lang="ko-KR" altLang="en-US" sz="1400" b="1" spc="-50" dirty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 포항공장</a:t>
            </a:r>
            <a:endParaRPr kumimoji="0" lang="en-US" altLang="ko-KR" sz="1400" b="1" spc="-50" dirty="0">
              <a:solidFill>
                <a:srgbClr val="1F497D">
                  <a:lumMod val="75000"/>
                </a:srgbClr>
              </a:solidFill>
              <a:latin typeface="맑은 고딕"/>
              <a:ea typeface="맑은 고딕"/>
            </a:endParaRPr>
          </a:p>
        </p:txBody>
      </p:sp>
      <p:graphicFrame>
        <p:nvGraphicFramePr>
          <p:cNvPr id="20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2776645"/>
              </p:ext>
            </p:extLst>
          </p:nvPr>
        </p:nvGraphicFramePr>
        <p:xfrm>
          <a:off x="3256042" y="4391887"/>
          <a:ext cx="2793024" cy="1989441"/>
        </p:xfrm>
        <a:graphic>
          <a:graphicData uri="http://schemas.openxmlformats.org/drawingml/2006/table">
            <a:tbl>
              <a:tblPr/>
              <a:tblGrid>
                <a:gridCol w="749802"/>
                <a:gridCol w="2043222"/>
              </a:tblGrid>
              <a:tr h="22649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Project</a:t>
                      </a:r>
                    </a:p>
                  </a:txBody>
                  <a:tcPr marL="77917" marR="77917" marT="45734" marB="4573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CAM6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Project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7" marR="77917" marT="45734" marB="4573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7736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수행기간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7" marR="77917" marT="45734" marB="4573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2021. 06. ~ 2022. 04.</a:t>
                      </a:r>
                    </a:p>
                  </a:txBody>
                  <a:tcPr marL="77917" marR="77917" marT="45734" marB="4573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121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대지위치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7" marR="77917" marT="45734" marB="4573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1" lang="ko-KR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경북</a:t>
                      </a: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1" lang="ko-KR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포항시</a:t>
                      </a:r>
                      <a:endParaRPr kumimoji="1" lang="en-US" altLang="ko-KR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7" marR="77917" marT="45734" marB="4573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2180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사업주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발주처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</a:p>
                  </a:txBody>
                  <a:tcPr marL="77917" marR="77917" marT="45734" marB="4573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1" lang="ko-KR" altLang="en-US" sz="10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에코프로이엠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endParaRPr kumimoji="1" lang="en-US" altLang="ko-KR" sz="10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7" marR="77917" marT="45734" marB="4573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365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업무내역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7" marR="77917" marT="45734" marB="4573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기본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&amp;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상세설계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공정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기계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배관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설비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7" marR="77917" marT="45734" marB="4573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3877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연면적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7" marR="77917" marT="45734" marB="4573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10,000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坪</a:t>
                      </a:r>
                      <a:endParaRPr kumimoji="1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7" marR="77917" marT="45734" marB="4573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9966" name="Picture 8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53" t="4280" r="75" b="15767"/>
          <a:stretch>
            <a:fillRect/>
          </a:stretch>
        </p:blipFill>
        <p:spPr bwMode="auto">
          <a:xfrm>
            <a:off x="3272573" y="1773238"/>
            <a:ext cx="2758154" cy="2476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9967" name="Picture 8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0" r="16335" b="7039"/>
          <a:stretch>
            <a:fillRect/>
          </a:stretch>
        </p:blipFill>
        <p:spPr bwMode="auto">
          <a:xfrm>
            <a:off x="336991" y="1773238"/>
            <a:ext cx="2800181" cy="2476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3" name="AutoShape 33" descr="ob-21"/>
          <p:cNvSpPr>
            <a:spLocks noChangeArrowheads="1"/>
          </p:cNvSpPr>
          <p:nvPr/>
        </p:nvSpPr>
        <p:spPr bwMode="auto">
          <a:xfrm>
            <a:off x="328860" y="1268760"/>
            <a:ext cx="2808311" cy="360000"/>
          </a:xfrm>
          <a:prstGeom prst="roundRect">
            <a:avLst>
              <a:gd name="adj" fmla="val 9944"/>
            </a:avLst>
          </a:prstGeom>
          <a:gradFill>
            <a:gsLst>
              <a:gs pos="33000">
                <a:srgbClr val="00B0F0"/>
              </a:gs>
              <a:gs pos="55000">
                <a:srgbClr val="85C2FF"/>
              </a:gs>
              <a:gs pos="76000">
                <a:srgbClr val="C4D6EB"/>
              </a:gs>
              <a:gs pos="99000">
                <a:srgbClr val="FFEBFA"/>
              </a:gs>
            </a:gsLst>
            <a:lin ang="10800000" scaled="1"/>
          </a:gradFill>
          <a:ln>
            <a:solidFill>
              <a:schemeClr val="tx2">
                <a:lumMod val="60000"/>
                <a:lumOff val="40000"/>
              </a:schemeClr>
            </a:solidFill>
          </a:ln>
          <a:effectLst/>
          <a:extLst/>
        </p:spPr>
        <p:txBody>
          <a:bodyPr wrap="none" lIns="0" tIns="0" rIns="0" bIns="0" anchor="ctr">
            <a:scene3d>
              <a:camera prst="orthographicFront"/>
              <a:lightRig rig="threePt" dir="t"/>
            </a:scene3d>
            <a:sp3d>
              <a:bevelT w="0" h="38100"/>
            </a:sp3d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defRPr/>
            </a:pPr>
            <a:r>
              <a:rPr kumimoji="0" lang="ko-KR" altLang="en-US" sz="1400" b="1" spc="-50" dirty="0" err="1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에코프로이엠</a:t>
            </a:r>
            <a:r>
              <a:rPr kumimoji="0" lang="ko-KR" altLang="en-US" sz="1400" b="1" spc="-50" dirty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 </a:t>
            </a:r>
            <a:r>
              <a:rPr kumimoji="0" lang="en-US" altLang="ko-KR" sz="1400" b="1" spc="-50" dirty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CAM7</a:t>
            </a:r>
            <a:r>
              <a:rPr kumimoji="0" lang="ko-KR" altLang="en-US" sz="1400" b="1" spc="-50" dirty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 포항공장</a:t>
            </a:r>
            <a:endParaRPr kumimoji="0" lang="en-US" altLang="ko-KR" sz="1400" b="1" spc="-50" dirty="0">
              <a:solidFill>
                <a:srgbClr val="1F497D">
                  <a:lumMod val="75000"/>
                </a:srgbClr>
              </a:solidFill>
              <a:latin typeface="맑은 고딕"/>
              <a:ea typeface="맑은 고딕"/>
            </a:endParaRPr>
          </a:p>
        </p:txBody>
      </p:sp>
      <p:graphicFrame>
        <p:nvGraphicFramePr>
          <p:cNvPr id="26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9496122"/>
              </p:ext>
            </p:extLst>
          </p:nvPr>
        </p:nvGraphicFramePr>
        <p:xfrm>
          <a:off x="341391" y="4365104"/>
          <a:ext cx="2793024" cy="1999975"/>
        </p:xfrm>
        <a:graphic>
          <a:graphicData uri="http://schemas.openxmlformats.org/drawingml/2006/table">
            <a:tbl>
              <a:tblPr/>
              <a:tblGrid>
                <a:gridCol w="749802"/>
                <a:gridCol w="2043222"/>
              </a:tblGrid>
              <a:tr h="29798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Project</a:t>
                      </a:r>
                    </a:p>
                  </a:txBody>
                  <a:tcPr marL="77917" marR="77917" marT="45734" marB="4573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CAM7 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Project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7" marR="77917" marT="45734" marB="4573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7736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수행기간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7" marR="77917" marT="45734" marB="4573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2022. 06. ~ 2023. 04.</a:t>
                      </a:r>
                    </a:p>
                  </a:txBody>
                  <a:tcPr marL="77917" marR="77917" marT="45734" marB="4573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121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대지위치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7" marR="77917" marT="45734" marB="4573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1" lang="ko-KR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경북</a:t>
                      </a: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1" lang="ko-KR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포항시</a:t>
                      </a:r>
                      <a:endParaRPr kumimoji="1" lang="en-US" altLang="ko-KR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7" marR="77917" marT="45734" marB="4573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2180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사업주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발주처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</a:p>
                  </a:txBody>
                  <a:tcPr marL="77917" marR="77917" marT="45734" marB="4573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1" lang="ko-KR" altLang="en-US" sz="10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에코프로이엠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endParaRPr kumimoji="1" lang="en-US" altLang="ko-KR" sz="10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7" marR="77917" marT="45734" marB="4573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007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업무내역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7" marR="77917" marT="45734" marB="4573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기본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&amp;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상세설계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공정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기계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배관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설비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7" marR="77917" marT="45734" marB="4573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3877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연면적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7" marR="77917" marT="45734" marB="4573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13,000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坪</a:t>
                      </a:r>
                      <a:endParaRPr kumimoji="1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7" marR="77917" marT="45734" marB="4573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5" name="AutoShape 33" descr="ob-21"/>
          <p:cNvSpPr>
            <a:spLocks noChangeArrowheads="1"/>
          </p:cNvSpPr>
          <p:nvPr/>
        </p:nvSpPr>
        <p:spPr bwMode="auto">
          <a:xfrm>
            <a:off x="6195511" y="1259275"/>
            <a:ext cx="2758154" cy="360000"/>
          </a:xfrm>
          <a:prstGeom prst="roundRect">
            <a:avLst>
              <a:gd name="adj" fmla="val 9944"/>
            </a:avLst>
          </a:prstGeom>
          <a:gradFill>
            <a:gsLst>
              <a:gs pos="33000">
                <a:srgbClr val="00B0F0"/>
              </a:gs>
              <a:gs pos="55000">
                <a:srgbClr val="85C2FF"/>
              </a:gs>
              <a:gs pos="76000">
                <a:srgbClr val="C4D6EB"/>
              </a:gs>
              <a:gs pos="99000">
                <a:srgbClr val="FFEBFA"/>
              </a:gs>
            </a:gsLst>
            <a:lin ang="10800000" scaled="1"/>
          </a:gradFill>
          <a:ln>
            <a:solidFill>
              <a:schemeClr val="tx2">
                <a:lumMod val="60000"/>
                <a:lumOff val="40000"/>
              </a:schemeClr>
            </a:solidFill>
          </a:ln>
          <a:effectLst/>
          <a:extLst/>
        </p:spPr>
        <p:txBody>
          <a:bodyPr wrap="none" lIns="0" tIns="0" rIns="0" bIns="0" anchor="ctr">
            <a:scene3d>
              <a:camera prst="orthographicFront"/>
              <a:lightRig rig="threePt" dir="t"/>
            </a:scene3d>
            <a:sp3d>
              <a:bevelT w="0" h="38100"/>
            </a:sp3d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defRPr/>
            </a:pPr>
            <a:r>
              <a:rPr kumimoji="0" lang="ko-KR" altLang="en-US" sz="1400" b="1" spc="-50" dirty="0" smtClean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헝가리 두산 </a:t>
            </a:r>
            <a:r>
              <a:rPr kumimoji="0" lang="ko-KR" altLang="en-US" sz="1400" b="1" spc="-50" dirty="0" err="1" smtClean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전지박</a:t>
            </a:r>
            <a:r>
              <a:rPr kumimoji="0" lang="ko-KR" altLang="en-US" sz="1400" b="1" spc="-50" dirty="0" smtClean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  </a:t>
            </a:r>
            <a:r>
              <a:rPr kumimoji="0" lang="en-US" altLang="ko-KR" sz="1400" b="1" spc="-50" dirty="0" smtClean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2,3</a:t>
            </a:r>
            <a:r>
              <a:rPr kumimoji="0" lang="ko-KR" altLang="en-US" sz="1400" b="1" spc="-50" dirty="0" smtClean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단계 공장</a:t>
            </a:r>
            <a:endParaRPr kumimoji="0" lang="en-US" altLang="ko-KR" sz="1400" b="1" spc="-50" dirty="0">
              <a:solidFill>
                <a:srgbClr val="1F497D">
                  <a:lumMod val="75000"/>
                </a:srgbClr>
              </a:solidFill>
              <a:latin typeface="맑은 고딕"/>
              <a:ea typeface="맑은 고딕"/>
            </a:endParaRPr>
          </a:p>
        </p:txBody>
      </p:sp>
      <p:graphicFrame>
        <p:nvGraphicFramePr>
          <p:cNvPr id="17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7687007"/>
              </p:ext>
            </p:extLst>
          </p:nvPr>
        </p:nvGraphicFramePr>
        <p:xfrm>
          <a:off x="6161509" y="4391930"/>
          <a:ext cx="2793024" cy="1989398"/>
        </p:xfrm>
        <a:graphic>
          <a:graphicData uri="http://schemas.openxmlformats.org/drawingml/2006/table">
            <a:tbl>
              <a:tblPr/>
              <a:tblGrid>
                <a:gridCol w="749802"/>
                <a:gridCol w="2043222"/>
              </a:tblGrid>
              <a:tr h="29408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Project</a:t>
                      </a:r>
                    </a:p>
                  </a:txBody>
                  <a:tcPr marL="77917" marR="77917" marT="45742" marB="45742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DE</a:t>
                      </a:r>
                      <a:r>
                        <a:rPr lang="en-US" altLang="ko-KR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헝가리 </a:t>
                      </a:r>
                      <a:r>
                        <a:rPr lang="ko-KR" altLang="en-US" sz="9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전지박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2,3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단계 공장신축 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7917" marR="77917" marT="45742" marB="45742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4084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수행기간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7" marR="77917" marT="45742" marB="45742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2020. 07. ~ 2021. 05.</a:t>
                      </a:r>
                    </a:p>
                  </a:txBody>
                  <a:tcPr marL="77917" marR="77917" marT="45742" marB="45742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575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대지위치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7" marR="77917" marT="45742" marB="45742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1" lang="ko-KR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헝가리</a:t>
                      </a:r>
                      <a:endParaRPr kumimoji="1" lang="en-US" altLang="ko-KR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7" marR="77917" marT="45742" marB="45742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5327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사업주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발주처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</a:p>
                  </a:txBody>
                  <a:tcPr marL="77917" marR="77917" marT="45742" marB="45742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1" lang="ko-KR" altLang="en-US" sz="10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두산솔루스</a:t>
                      </a:r>
                      <a:endParaRPr kumimoji="1" lang="en-US" altLang="ko-KR" sz="10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7" marR="77917" marT="45742" marB="45742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688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업무내역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7" marR="77917" marT="45742" marB="45742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기본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&amp;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상세설계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공정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배관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설비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3D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Modeling(BIM)</a:t>
                      </a:r>
                      <a:endParaRPr lang="ko-KR" altLang="en-US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7" marR="77917" marT="45742" marB="45742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442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연면적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7" marR="77917" marT="45742" marB="45742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18,000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坪</a:t>
                      </a:r>
                      <a:endParaRPr kumimoji="1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7" marR="77917" marT="45742" marB="45742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" name="그림 21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0" r="6735" b="19135"/>
          <a:stretch/>
        </p:blipFill>
        <p:spPr bwMode="auto">
          <a:xfrm>
            <a:off x="6161509" y="1755440"/>
            <a:ext cx="2792156" cy="24942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4" name="슬라이드 번호 개체 틀 1"/>
          <p:cNvSpPr txBox="1">
            <a:spLocks/>
          </p:cNvSpPr>
          <p:nvPr/>
        </p:nvSpPr>
        <p:spPr bwMode="auto">
          <a:xfrm>
            <a:off x="3659066" y="6570676"/>
            <a:ext cx="2057400" cy="28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kumimoji="1" sz="1100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1pPr>
            <a:lvl2pPr marL="742950" indent="-28575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2pPr>
            <a:lvl3pPr marL="1143000" indent="-228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3pPr>
            <a:lvl4pPr marL="1600200" indent="-228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4pPr>
            <a:lvl5pPr marL="2057400" indent="-228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5pPr>
            <a:lvl6pPr marL="25146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6pPr>
            <a:lvl7pPr marL="29718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7pPr>
            <a:lvl8pPr marL="34290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8pPr>
            <a:lvl9pPr marL="38862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9pPr>
          </a:lstStyle>
          <a:p>
            <a:fld id="{D5690BA9-808E-4707-825D-E02E62666EE2}" type="slidenum">
              <a:rPr kumimoji="0" lang="ko-KR" altLang="en-US" smtClean="0">
                <a:solidFill>
                  <a:srgbClr val="898989"/>
                </a:solidFill>
                <a:ea typeface="맑은 고딕" pitchFamily="50" charset="-127"/>
              </a:rPr>
              <a:pPr/>
              <a:t>16</a:t>
            </a:fld>
            <a:endParaRPr kumimoji="0" lang="ko-KR" altLang="en-US" dirty="0" smtClean="0">
              <a:solidFill>
                <a:srgbClr val="898989"/>
              </a:solidFill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6283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849750" y="247951"/>
            <a:ext cx="3650763" cy="461651"/>
          </a:xfrm>
          <a:prstGeom prst="rect">
            <a:avLst/>
          </a:prstGeom>
          <a:ln>
            <a:noFill/>
          </a:ln>
        </p:spPr>
        <p:txBody>
          <a:bodyPr lIns="91427" tIns="45713" rIns="91427" bIns="45713">
            <a:spAutoFit/>
          </a:bodyPr>
          <a:lstStyle>
            <a:defPPr>
              <a:defRPr lang="ko-KR"/>
            </a:defPPr>
            <a:lvl1pPr marL="90488" indent="-90488" latinLnBrk="0">
              <a:lnSpc>
                <a:spcPct val="120000"/>
              </a:lnSpc>
              <a:spcBef>
                <a:spcPts val="300"/>
              </a:spcBef>
              <a:buFont typeface="Wingdings" pitchFamily="2" charset="2"/>
              <a:buChar char="§"/>
              <a:defRPr sz="1300" b="1" spc="-5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kumimoji="0" lang="ko-KR" alt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맑은 고딕"/>
              </a:rPr>
              <a:t>주요 실적 현황</a:t>
            </a:r>
            <a:endParaRPr kumimoji="0" lang="ko-KR" altLang="en-US" sz="2400" dirty="0">
              <a:solidFill>
                <a:prstClr val="black">
                  <a:lumMod val="85000"/>
                  <a:lumOff val="15000"/>
                </a:prstClr>
              </a:solidFill>
              <a:ea typeface="맑은 고딕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5051" y="783754"/>
            <a:ext cx="4344770" cy="424718"/>
          </a:xfrm>
          <a:prstGeom prst="rect">
            <a:avLst/>
          </a:prstGeom>
          <a:ln>
            <a:noFill/>
          </a:ln>
        </p:spPr>
        <p:txBody>
          <a:bodyPr lIns="91427" tIns="45713" rIns="91427" bIns="45713">
            <a:spAutoFit/>
          </a:bodyPr>
          <a:lstStyle>
            <a:defPPr>
              <a:defRPr lang="ko-KR"/>
            </a:defPPr>
            <a:lvl1pPr indent="0" latinLnBrk="0">
              <a:lnSpc>
                <a:spcPct val="120000"/>
              </a:lnSpc>
              <a:spcBef>
                <a:spcPts val="300"/>
              </a:spcBef>
              <a:buFont typeface="Wingdings" pitchFamily="2" charset="2"/>
              <a:buNone/>
              <a:defRPr sz="1600" b="1" spc="-5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</a:defRPr>
            </a:lvl1pPr>
          </a:lstStyle>
          <a:p>
            <a:pPr fontAlgn="auto" latinLnBrk="1">
              <a:spcBef>
                <a:spcPct val="4000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kumimoji="0" lang="en-US" altLang="ko-KR" sz="180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/>
              </a:rPr>
              <a:t> </a:t>
            </a:r>
            <a:r>
              <a:rPr kumimoji="0" lang="ko-KR" altLang="en-US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/>
              </a:rPr>
              <a:t>산업플랜트</a:t>
            </a:r>
            <a:r>
              <a:rPr kumimoji="0" lang="en-US" altLang="ko-KR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/>
              </a:rPr>
              <a:t>(</a:t>
            </a:r>
            <a:r>
              <a:rPr kumimoji="0" lang="ko-KR" altLang="en-US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/>
              </a:rPr>
              <a:t>배터리 전지</a:t>
            </a:r>
            <a:r>
              <a:rPr kumimoji="0" lang="en-US" altLang="ko-KR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/>
              </a:rPr>
              <a:t>)</a:t>
            </a:r>
            <a:endParaRPr kumimoji="0" lang="en-US" altLang="ko-KR" spc="0" dirty="0">
              <a:ln>
                <a:noFill/>
              </a:ln>
              <a:solidFill>
                <a:srgbClr val="000000"/>
              </a:solidFill>
              <a:ea typeface="맑은 고딕"/>
            </a:endParaRPr>
          </a:p>
        </p:txBody>
      </p:sp>
      <p:graphicFrame>
        <p:nvGraphicFramePr>
          <p:cNvPr id="24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6383638"/>
              </p:ext>
            </p:extLst>
          </p:nvPr>
        </p:nvGraphicFramePr>
        <p:xfrm>
          <a:off x="6104837" y="4365638"/>
          <a:ext cx="2759320" cy="2158999"/>
        </p:xfrm>
        <a:graphic>
          <a:graphicData uri="http://schemas.openxmlformats.org/drawingml/2006/table">
            <a:tbl>
              <a:tblPr/>
              <a:tblGrid>
                <a:gridCol w="731386"/>
                <a:gridCol w="2027934"/>
              </a:tblGrid>
              <a:tr h="27474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Project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46" marR="77946" marT="45694" marB="4569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삼성</a:t>
                      </a: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SDI A-Project </a:t>
                      </a:r>
                    </a:p>
                  </a:txBody>
                  <a:tcPr marL="77946" marR="77946" marT="45694" marB="4569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748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수행기간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46" marR="77946" marT="45694" marB="4569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2014. 04. ~ 2015. 06.</a:t>
                      </a:r>
                    </a:p>
                  </a:txBody>
                  <a:tcPr marL="77946" marR="77946" marT="45694" marB="4569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748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대지위치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46" marR="77946" marT="45694" marB="4569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중국</a:t>
                      </a: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1" lang="ko-KR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시안</a:t>
                      </a:r>
                      <a:endParaRPr kumimoji="1" lang="en-US" altLang="ko-KR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46" marR="77946" marT="45694" marB="4569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2009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사업주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발주처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</a:p>
                  </a:txBody>
                  <a:tcPr marL="77946" marR="77946" marT="45694" marB="4569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삼성</a:t>
                      </a: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SDI 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중국법인</a:t>
                      </a:r>
                      <a:endParaRPr kumimoji="1" lang="en-US" altLang="ko-KR" sz="10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46" marR="77946" marT="45694" marB="4569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799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업무내역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46" marR="77946" marT="45694" marB="4569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기본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&amp;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상세설계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공정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기계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배관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설비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소방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전기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계장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토목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건축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),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인허가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, 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현장 공사지원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46" marR="77946" marT="45694" marB="4569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748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연면적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46" marR="77946" marT="45694" marB="4569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13,000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坪</a:t>
                      </a:r>
                      <a:endParaRPr kumimoji="1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46" marR="77946" marT="45694" marB="4569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5" name="AutoShape 33" descr="ob-21"/>
          <p:cNvSpPr>
            <a:spLocks noChangeArrowheads="1"/>
          </p:cNvSpPr>
          <p:nvPr/>
        </p:nvSpPr>
        <p:spPr bwMode="auto">
          <a:xfrm>
            <a:off x="6103218" y="1268800"/>
            <a:ext cx="2758154" cy="360000"/>
          </a:xfrm>
          <a:prstGeom prst="roundRect">
            <a:avLst>
              <a:gd name="adj" fmla="val 9944"/>
            </a:avLst>
          </a:prstGeom>
          <a:gradFill>
            <a:gsLst>
              <a:gs pos="33000">
                <a:srgbClr val="00B0F0"/>
              </a:gs>
              <a:gs pos="55000">
                <a:srgbClr val="85C2FF"/>
              </a:gs>
              <a:gs pos="76000">
                <a:srgbClr val="C4D6EB"/>
              </a:gs>
              <a:gs pos="99000">
                <a:srgbClr val="FFEBFA"/>
              </a:gs>
            </a:gsLst>
            <a:lin ang="10800000" scaled="1"/>
          </a:gradFill>
          <a:ln>
            <a:solidFill>
              <a:schemeClr val="tx2">
                <a:lumMod val="60000"/>
                <a:lumOff val="40000"/>
              </a:schemeClr>
            </a:solidFill>
          </a:ln>
          <a:effectLst/>
          <a:extLst/>
        </p:spPr>
        <p:txBody>
          <a:bodyPr wrap="none" lIns="0" tIns="0" rIns="0" bIns="0" anchor="ctr">
            <a:scene3d>
              <a:camera prst="orthographicFront"/>
              <a:lightRig rig="threePt" dir="t"/>
            </a:scene3d>
            <a:sp3d>
              <a:bevelT w="0" h="38100"/>
            </a:sp3d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defRPr/>
            </a:pPr>
            <a:r>
              <a:rPr kumimoji="0" lang="ko-KR" altLang="en-US" sz="1400" b="1" spc="-50" dirty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삼성</a:t>
            </a:r>
            <a:r>
              <a:rPr kumimoji="0" lang="en-US" altLang="ko-KR" sz="1400" b="1" spc="-50" dirty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SDI </a:t>
            </a:r>
            <a:r>
              <a:rPr kumimoji="0" lang="ko-KR" altLang="en-US" sz="1400" b="1" spc="-50" dirty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중국법인 자동차전지 공장</a:t>
            </a:r>
            <a:endParaRPr kumimoji="0" lang="en-US" altLang="ko-KR" sz="1400" b="1" spc="-50" dirty="0">
              <a:solidFill>
                <a:srgbClr val="1F497D">
                  <a:lumMod val="75000"/>
                </a:srgbClr>
              </a:solidFill>
              <a:latin typeface="맑은 고딕"/>
              <a:ea typeface="맑은 고딕"/>
            </a:endParaRPr>
          </a:p>
        </p:txBody>
      </p:sp>
      <p:pic>
        <p:nvPicPr>
          <p:cNvPr id="40989" name="그림 25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" t="25900" r="3130" b="12412"/>
          <a:stretch/>
        </p:blipFill>
        <p:spPr bwMode="auto">
          <a:xfrm>
            <a:off x="6118213" y="1773239"/>
            <a:ext cx="2757854" cy="2476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18589" y="82861"/>
            <a:ext cx="964239" cy="681083"/>
          </a:xfrm>
          <a:prstGeom prst="rect">
            <a:avLst/>
          </a:prstGeom>
          <a:noFill/>
        </p:spPr>
        <p:txBody>
          <a:bodyPr lIns="80135" tIns="40068" rIns="80135" bIns="40068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900" b="1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white"/>
                </a:solidFill>
                <a:latin typeface="맑은 고딕"/>
                <a:ea typeface="맑은 고딕"/>
                <a:cs typeface="Arial" panose="020B0604020202020204" pitchFamily="34" charset="0"/>
              </a:rPr>
              <a:t>Ⅱ</a:t>
            </a:r>
            <a:endParaRPr kumimoji="0" lang="ko-KR" altLang="en-US" sz="2800" b="1" dirty="0">
              <a:ln>
                <a:solidFill>
                  <a:srgbClr val="4F81BD">
                    <a:alpha val="0"/>
                  </a:srgbClr>
                </a:solidFill>
              </a:ln>
              <a:solidFill>
                <a:prstClr val="white"/>
              </a:solidFill>
              <a:latin typeface="맑은 고딕"/>
              <a:ea typeface="맑은 고딕"/>
              <a:cs typeface="Arial" panose="020B0604020202020204" pitchFamily="34" charset="0"/>
            </a:endParaRPr>
          </a:p>
        </p:txBody>
      </p:sp>
      <p:sp>
        <p:nvSpPr>
          <p:cNvPr id="18" name="AutoShape 33" descr="ob-21"/>
          <p:cNvSpPr>
            <a:spLocks noChangeArrowheads="1"/>
          </p:cNvSpPr>
          <p:nvPr/>
        </p:nvSpPr>
        <p:spPr bwMode="auto">
          <a:xfrm>
            <a:off x="304579" y="1268800"/>
            <a:ext cx="2758154" cy="358276"/>
          </a:xfrm>
          <a:prstGeom prst="roundRect">
            <a:avLst>
              <a:gd name="adj" fmla="val 9944"/>
            </a:avLst>
          </a:prstGeom>
          <a:gradFill>
            <a:gsLst>
              <a:gs pos="33000">
                <a:srgbClr val="00B0F0"/>
              </a:gs>
              <a:gs pos="55000">
                <a:srgbClr val="85C2FF"/>
              </a:gs>
              <a:gs pos="76000">
                <a:srgbClr val="C4D6EB"/>
              </a:gs>
              <a:gs pos="99000">
                <a:srgbClr val="FFEBFA"/>
              </a:gs>
            </a:gsLst>
            <a:lin ang="10800000" scaled="1"/>
          </a:gradFill>
          <a:ln>
            <a:solidFill>
              <a:schemeClr val="tx2">
                <a:lumMod val="60000"/>
                <a:lumOff val="40000"/>
              </a:schemeClr>
            </a:solidFill>
          </a:ln>
          <a:effectLst/>
          <a:extLst/>
        </p:spPr>
        <p:txBody>
          <a:bodyPr wrap="none" lIns="0" tIns="0" rIns="0" bIns="0" anchor="ctr">
            <a:scene3d>
              <a:camera prst="orthographicFront"/>
              <a:lightRig rig="threePt" dir="t"/>
            </a:scene3d>
            <a:sp3d>
              <a:bevelT w="0" h="38100"/>
            </a:sp3d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defRPr/>
            </a:pPr>
            <a:r>
              <a:rPr kumimoji="0" lang="ko-KR" altLang="en-US" sz="1400" b="1" spc="-50" dirty="0" err="1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에코프로비엠</a:t>
            </a:r>
            <a:r>
              <a:rPr kumimoji="0" lang="en-US" altLang="ko-KR" sz="1400" b="1" spc="-50" dirty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 CAM5N </a:t>
            </a:r>
            <a:r>
              <a:rPr kumimoji="0" lang="ko-KR" altLang="en-US" sz="1400" b="1" spc="-50" dirty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포항공장</a:t>
            </a:r>
            <a:endParaRPr kumimoji="0" lang="en-US" altLang="ko-KR" sz="1400" b="1" spc="-50" dirty="0">
              <a:solidFill>
                <a:srgbClr val="1F497D">
                  <a:lumMod val="75000"/>
                </a:srgbClr>
              </a:solidFill>
              <a:latin typeface="맑은 고딕"/>
              <a:ea typeface="맑은 고딕"/>
            </a:endParaRPr>
          </a:p>
        </p:txBody>
      </p:sp>
      <p:graphicFrame>
        <p:nvGraphicFramePr>
          <p:cNvPr id="20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6361743"/>
              </p:ext>
            </p:extLst>
          </p:nvPr>
        </p:nvGraphicFramePr>
        <p:xfrm>
          <a:off x="285858" y="4365625"/>
          <a:ext cx="2793024" cy="2159718"/>
        </p:xfrm>
        <a:graphic>
          <a:graphicData uri="http://schemas.openxmlformats.org/drawingml/2006/table">
            <a:tbl>
              <a:tblPr/>
              <a:tblGrid>
                <a:gridCol w="749802"/>
                <a:gridCol w="2043222"/>
              </a:tblGrid>
              <a:tr h="29653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Project</a:t>
                      </a:r>
                    </a:p>
                  </a:txBody>
                  <a:tcPr marL="77917" marR="77917" marT="45731" marB="45731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CAM5N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Project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7" marR="77917" marT="45731" marB="45731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6389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수행기간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7" marR="77917" marT="45731" marB="45731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2020. 06. ~ 2021. 05.</a:t>
                      </a:r>
                    </a:p>
                  </a:txBody>
                  <a:tcPr marL="77917" marR="77917" marT="45731" marB="45731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6723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대지위치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7" marR="77917" marT="45731" marB="45731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1" lang="ko-KR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경북</a:t>
                      </a: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1" lang="ko-KR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포항시</a:t>
                      </a:r>
                      <a:endParaRPr kumimoji="1" lang="en-US" altLang="ko-KR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7" marR="77917" marT="45731" marB="45731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0084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사업주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발주처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</a:p>
                  </a:txBody>
                  <a:tcPr marL="77917" marR="77917" marT="45731" marB="45731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1" lang="ko-KR" altLang="en-US" sz="10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에코프로비엠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endParaRPr kumimoji="1" lang="en-US" altLang="ko-KR" sz="10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7" marR="77917" marT="45731" marB="45731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344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업무내역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7" marR="77917" marT="45731" marB="45731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기본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&amp;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상세설계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공정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기계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배관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설비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7" marR="77917" marT="45731" marB="45731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6538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연면적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7" marR="77917" marT="45731" marB="45731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10,000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坪</a:t>
                      </a:r>
                      <a:endParaRPr kumimoji="1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7" marR="77917" marT="45731" marB="45731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1040" name="Picture 8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9" r="3923" b="21364"/>
          <a:stretch>
            <a:fillRect/>
          </a:stretch>
        </p:blipFill>
        <p:spPr bwMode="auto">
          <a:xfrm>
            <a:off x="335233" y="1773238"/>
            <a:ext cx="2757854" cy="24646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2" name="AutoShape 33" descr="ob-21"/>
          <p:cNvSpPr>
            <a:spLocks noChangeArrowheads="1"/>
          </p:cNvSpPr>
          <p:nvPr/>
        </p:nvSpPr>
        <p:spPr bwMode="auto">
          <a:xfrm>
            <a:off x="3235259" y="1248823"/>
            <a:ext cx="2758154" cy="392094"/>
          </a:xfrm>
          <a:prstGeom prst="roundRect">
            <a:avLst>
              <a:gd name="adj" fmla="val 9944"/>
            </a:avLst>
          </a:prstGeom>
          <a:gradFill>
            <a:gsLst>
              <a:gs pos="33000">
                <a:srgbClr val="00B0F0"/>
              </a:gs>
              <a:gs pos="55000">
                <a:srgbClr val="85C2FF"/>
              </a:gs>
              <a:gs pos="76000">
                <a:srgbClr val="C4D6EB"/>
              </a:gs>
              <a:gs pos="99000">
                <a:srgbClr val="FFEBFA"/>
              </a:gs>
            </a:gsLst>
            <a:lin ang="10800000" scaled="1"/>
          </a:gradFill>
          <a:ln>
            <a:solidFill>
              <a:schemeClr val="tx2">
                <a:lumMod val="60000"/>
                <a:lumOff val="40000"/>
              </a:schemeClr>
            </a:solidFill>
          </a:ln>
          <a:effectLst/>
          <a:extLst/>
        </p:spPr>
        <p:txBody>
          <a:bodyPr wrap="none" lIns="0" tIns="0" rIns="0" bIns="0" anchor="ctr">
            <a:scene3d>
              <a:camera prst="orthographicFront"/>
              <a:lightRig rig="threePt" dir="t"/>
            </a:scene3d>
            <a:sp3d>
              <a:bevelT w="0" h="38100"/>
            </a:sp3d>
          </a:bodyPr>
          <a:lstStyle/>
          <a:p>
            <a:pPr algn="ctr"/>
            <a:r>
              <a:rPr lang="ko-KR" altLang="en-US" sz="1400" b="1" dirty="0">
                <a:solidFill>
                  <a:srgbClr val="000000"/>
                </a:solidFill>
                <a:latin typeface="+mj-ea"/>
                <a:ea typeface="+mj-ea"/>
              </a:rPr>
              <a:t>헝</a:t>
            </a:r>
            <a:r>
              <a:rPr lang="ko-KR" altLang="en-US" sz="1400" b="1" dirty="0" smtClean="0">
                <a:solidFill>
                  <a:srgbClr val="000000"/>
                </a:solidFill>
                <a:latin typeface="+mj-ea"/>
                <a:ea typeface="+mj-ea"/>
              </a:rPr>
              <a:t>가리 </a:t>
            </a:r>
            <a:r>
              <a:rPr lang="ko-KR" altLang="en-US" sz="1400" b="1" dirty="0" err="1" smtClean="0">
                <a:solidFill>
                  <a:srgbClr val="000000"/>
                </a:solidFill>
                <a:latin typeface="+mj-ea"/>
                <a:ea typeface="+mj-ea"/>
              </a:rPr>
              <a:t>롯데</a:t>
            </a:r>
            <a:r>
              <a:rPr lang="ko-KR" altLang="en-US" sz="1400" b="1" dirty="0" smtClean="0">
                <a:solidFill>
                  <a:srgbClr val="000000"/>
                </a:solidFill>
                <a:latin typeface="+mj-ea"/>
                <a:ea typeface="+mj-ea"/>
              </a:rPr>
              <a:t> 알루미늄</a:t>
            </a:r>
            <a:r>
              <a:rPr lang="en-US" altLang="ko-KR" sz="1400" b="1" dirty="0">
                <a:solidFill>
                  <a:srgbClr val="000000"/>
                </a:solidFill>
                <a:latin typeface="+mj-ea"/>
                <a:ea typeface="+mj-ea"/>
              </a:rPr>
              <a:t> </a:t>
            </a:r>
            <a:r>
              <a:rPr lang="en-US" altLang="ko-KR" sz="1400" b="1" dirty="0" smtClean="0">
                <a:solidFill>
                  <a:srgbClr val="000000"/>
                </a:solidFill>
                <a:latin typeface="+mj-ea"/>
                <a:ea typeface="+mj-ea"/>
              </a:rPr>
              <a:t>H-Project</a:t>
            </a:r>
            <a:endParaRPr lang="ko-KR" altLang="en-US" sz="1400" b="1" dirty="0">
              <a:solidFill>
                <a:srgbClr val="000000"/>
              </a:solidFill>
              <a:latin typeface="+mj-ea"/>
              <a:ea typeface="+mj-ea"/>
            </a:endParaRPr>
          </a:p>
        </p:txBody>
      </p:sp>
      <p:graphicFrame>
        <p:nvGraphicFramePr>
          <p:cNvPr id="23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3562359"/>
              </p:ext>
            </p:extLst>
          </p:nvPr>
        </p:nvGraphicFramePr>
        <p:xfrm>
          <a:off x="3165645" y="4365104"/>
          <a:ext cx="2793557" cy="2159343"/>
        </p:xfrm>
        <a:graphic>
          <a:graphicData uri="http://schemas.openxmlformats.org/drawingml/2006/table">
            <a:tbl>
              <a:tblPr/>
              <a:tblGrid>
                <a:gridCol w="936104"/>
                <a:gridCol w="1857453"/>
              </a:tblGrid>
              <a:tr h="44810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Project</a:t>
                      </a:r>
                    </a:p>
                  </a:txBody>
                  <a:tcPr marL="77917" marR="77917" marT="45731" marB="45731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0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Hungary</a:t>
                      </a:r>
                      <a:r>
                        <a:rPr lang="ko-KR" altLang="en-US" sz="10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0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Lotte</a:t>
                      </a:r>
                      <a:r>
                        <a:rPr lang="en-US" altLang="ko-KR" sz="10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Aluminum</a:t>
                      </a:r>
                      <a:r>
                        <a:rPr lang="ko-KR" altLang="en-US" sz="10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endParaRPr lang="en-US" altLang="ko-KR" sz="10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r>
                        <a:rPr lang="en-US" altLang="ko-KR" sz="10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H-Project</a:t>
                      </a:r>
                      <a:endParaRPr lang="ko-KR" altLang="en-US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77917" marR="77917" marT="45731" marB="45731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3194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수행기간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7" marR="77917" marT="45731" marB="45731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2020. 01. ~  2020. 11.</a:t>
                      </a:r>
                    </a:p>
                  </a:txBody>
                  <a:tcPr marL="77917" marR="77917" marT="45731" marB="45731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3194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대지위치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7" marR="77917" marT="45731" marB="45731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en-US" altLang="ko-KR" sz="1000" b="1" dirty="0" smtClean="0">
                          <a:solidFill>
                            <a:srgbClr val="424242"/>
                          </a:solidFill>
                        </a:rPr>
                        <a:t>Hungary</a:t>
                      </a:r>
                      <a:endParaRPr kumimoji="1" lang="en-US" altLang="ko-KR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7" marR="77917" marT="45731" marB="45731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7009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사업주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발주처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</a:p>
                  </a:txBody>
                  <a:tcPr marL="77917" marR="77917" marT="45731" marB="45731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en-US" altLang="ko-KR" sz="10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Lotte</a:t>
                      </a:r>
                      <a:r>
                        <a:rPr lang="en-US" altLang="ko-KR" sz="10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Aluminum</a:t>
                      </a:r>
                      <a:r>
                        <a:rPr lang="ko-KR" altLang="en-US" sz="10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endParaRPr kumimoji="1" lang="en-US" altLang="ko-KR" sz="10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7" marR="77917" marT="45731" marB="45731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700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업무내역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7" marR="77917" marT="45731" marB="45731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Samsung Engineering co.kr</a:t>
                      </a:r>
                    </a:p>
                  </a:txBody>
                  <a:tcPr marL="84397" marR="84397" marT="45688" marB="4568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384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연면적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7" marR="77917" marT="45731" marB="45731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E</a:t>
                      </a:r>
                      <a:endParaRPr lang="ko-KR" altLang="en-US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7" marR="77917" marT="45731" marB="45731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319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Project</a:t>
                      </a:r>
                    </a:p>
                  </a:txBody>
                  <a:tcPr marL="77917" marR="77917" marT="45731" marB="45731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21,000</a:t>
                      </a:r>
                      <a:r>
                        <a:rPr kumimoji="1" lang="en-US" altLang="ko-KR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㎡</a:t>
                      </a:r>
                      <a:endParaRPr kumimoji="1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7" marR="77917" marT="45731" marB="45731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7" r="10145"/>
          <a:stretch/>
        </p:blipFill>
        <p:spPr bwMode="auto">
          <a:xfrm>
            <a:off x="3199654" y="1773239"/>
            <a:ext cx="2758154" cy="2476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슬라이드 번호 개체 틀 1"/>
          <p:cNvSpPr txBox="1">
            <a:spLocks/>
          </p:cNvSpPr>
          <p:nvPr/>
        </p:nvSpPr>
        <p:spPr bwMode="auto">
          <a:xfrm>
            <a:off x="3659066" y="6570676"/>
            <a:ext cx="2057400" cy="28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kumimoji="1" sz="1100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1pPr>
            <a:lvl2pPr marL="742950" indent="-28575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2pPr>
            <a:lvl3pPr marL="1143000" indent="-228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3pPr>
            <a:lvl4pPr marL="1600200" indent="-228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4pPr>
            <a:lvl5pPr marL="2057400" indent="-228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5pPr>
            <a:lvl6pPr marL="25146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6pPr>
            <a:lvl7pPr marL="29718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7pPr>
            <a:lvl8pPr marL="34290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8pPr>
            <a:lvl9pPr marL="38862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9pPr>
          </a:lstStyle>
          <a:p>
            <a:fld id="{D5690BA9-808E-4707-825D-E02E62666EE2}" type="slidenum">
              <a:rPr kumimoji="0" lang="ko-KR" altLang="en-US" smtClean="0">
                <a:solidFill>
                  <a:srgbClr val="898989"/>
                </a:solidFill>
                <a:ea typeface="맑은 고딕" pitchFamily="50" charset="-127"/>
              </a:rPr>
              <a:pPr/>
              <a:t>17</a:t>
            </a:fld>
            <a:endParaRPr kumimoji="0" lang="ko-KR" altLang="en-US" dirty="0" smtClean="0">
              <a:solidFill>
                <a:srgbClr val="898989"/>
              </a:solidFill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7742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849750" y="247951"/>
            <a:ext cx="3650763" cy="461651"/>
          </a:xfrm>
          <a:prstGeom prst="rect">
            <a:avLst/>
          </a:prstGeom>
          <a:ln>
            <a:noFill/>
          </a:ln>
        </p:spPr>
        <p:txBody>
          <a:bodyPr lIns="91427" tIns="45713" rIns="91427" bIns="45713">
            <a:spAutoFit/>
          </a:bodyPr>
          <a:lstStyle>
            <a:defPPr>
              <a:defRPr lang="ko-KR"/>
            </a:defPPr>
            <a:lvl1pPr marL="90488" indent="-90488" latinLnBrk="0">
              <a:lnSpc>
                <a:spcPct val="120000"/>
              </a:lnSpc>
              <a:spcBef>
                <a:spcPts val="300"/>
              </a:spcBef>
              <a:buFont typeface="Wingdings" pitchFamily="2" charset="2"/>
              <a:buChar char="§"/>
              <a:defRPr sz="1300" b="1" spc="-5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kumimoji="0" lang="ko-KR" alt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맑은 고딕"/>
              </a:rPr>
              <a:t>주요 실적 현황</a:t>
            </a:r>
            <a:endParaRPr kumimoji="0" lang="ko-KR" altLang="en-US" sz="2400" dirty="0">
              <a:solidFill>
                <a:prstClr val="black">
                  <a:lumMod val="85000"/>
                  <a:lumOff val="15000"/>
                </a:prstClr>
              </a:solidFill>
              <a:ea typeface="맑은 고딕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5051" y="783755"/>
            <a:ext cx="4344770" cy="424718"/>
          </a:xfrm>
          <a:prstGeom prst="rect">
            <a:avLst/>
          </a:prstGeom>
          <a:ln>
            <a:noFill/>
          </a:ln>
        </p:spPr>
        <p:txBody>
          <a:bodyPr lIns="91427" tIns="45713" rIns="91427" bIns="45713">
            <a:spAutoFit/>
          </a:bodyPr>
          <a:lstStyle>
            <a:defPPr>
              <a:defRPr lang="ko-KR"/>
            </a:defPPr>
            <a:lvl1pPr indent="0" latinLnBrk="0">
              <a:lnSpc>
                <a:spcPct val="120000"/>
              </a:lnSpc>
              <a:spcBef>
                <a:spcPts val="300"/>
              </a:spcBef>
              <a:buFont typeface="Wingdings" pitchFamily="2" charset="2"/>
              <a:buNone/>
              <a:defRPr sz="1600" b="1" spc="-5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</a:defRPr>
            </a:lvl1pPr>
          </a:lstStyle>
          <a:p>
            <a:pPr fontAlgn="auto" latinLnBrk="1">
              <a:spcBef>
                <a:spcPct val="4000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kumimoji="0" lang="en-US" altLang="ko-KR" sz="180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/>
              </a:rPr>
              <a:t> </a:t>
            </a:r>
            <a:endParaRPr kumimoji="0" lang="ko-KR" altLang="en-US" dirty="0" smtClean="0">
              <a:ln>
                <a:solidFill>
                  <a:srgbClr val="4F81BD">
                    <a:alpha val="0"/>
                  </a:srgbClr>
                </a:solidFill>
              </a:ln>
              <a:solidFill>
                <a:srgbClr val="000000"/>
              </a:solidFill>
              <a:ea typeface="맑은 고딕"/>
            </a:endParaRPr>
          </a:p>
        </p:txBody>
      </p:sp>
      <p:sp>
        <p:nvSpPr>
          <p:cNvPr id="19" name="AutoShape 33" descr="ob-21"/>
          <p:cNvSpPr>
            <a:spLocks noChangeArrowheads="1"/>
          </p:cNvSpPr>
          <p:nvPr/>
        </p:nvSpPr>
        <p:spPr bwMode="auto">
          <a:xfrm>
            <a:off x="3209693" y="1340808"/>
            <a:ext cx="2758154" cy="360000"/>
          </a:xfrm>
          <a:prstGeom prst="roundRect">
            <a:avLst>
              <a:gd name="adj" fmla="val 9944"/>
            </a:avLst>
          </a:prstGeom>
          <a:gradFill>
            <a:gsLst>
              <a:gs pos="33000">
                <a:srgbClr val="00B0F0"/>
              </a:gs>
              <a:gs pos="55000">
                <a:srgbClr val="85C2FF"/>
              </a:gs>
              <a:gs pos="76000">
                <a:srgbClr val="C4D6EB"/>
              </a:gs>
              <a:gs pos="99000">
                <a:srgbClr val="FFEBFA"/>
              </a:gs>
            </a:gsLst>
            <a:lin ang="10800000" scaled="1"/>
          </a:gradFill>
          <a:ln>
            <a:solidFill>
              <a:schemeClr val="tx2">
                <a:lumMod val="60000"/>
                <a:lumOff val="40000"/>
              </a:schemeClr>
            </a:solidFill>
          </a:ln>
          <a:effectLst/>
          <a:extLst/>
        </p:spPr>
        <p:txBody>
          <a:bodyPr wrap="none" lIns="0" tIns="0" rIns="0" bIns="0" anchor="ctr">
            <a:scene3d>
              <a:camera prst="orthographicFront"/>
              <a:lightRig rig="threePt" dir="t"/>
            </a:scene3d>
            <a:sp3d>
              <a:bevelT w="0" h="38100"/>
            </a:sp3d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defRPr/>
            </a:pPr>
            <a:r>
              <a:rPr kumimoji="0" lang="ko-KR" altLang="en-US" sz="1400" b="1" spc="-50" dirty="0" err="1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삼성코닝</a:t>
            </a:r>
            <a:r>
              <a:rPr kumimoji="0" lang="ko-KR" altLang="en-US" sz="1400" b="1" spc="-50" dirty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 </a:t>
            </a:r>
            <a:r>
              <a:rPr kumimoji="0" lang="ko-KR" altLang="en-US" sz="1400" b="1" spc="-50" dirty="0" err="1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금속본딩</a:t>
            </a:r>
            <a:r>
              <a:rPr kumimoji="0" lang="ko-KR" altLang="en-US" sz="1400" b="1" spc="-50" dirty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 인프라구축</a:t>
            </a:r>
            <a:endParaRPr kumimoji="0" lang="en-US" altLang="ko-KR" sz="1400" b="1" spc="-50" dirty="0">
              <a:solidFill>
                <a:srgbClr val="1F497D">
                  <a:lumMod val="75000"/>
                </a:srgbClr>
              </a:solidFill>
              <a:latin typeface="맑은 고딕"/>
              <a:ea typeface="맑은 고딕"/>
            </a:endParaRPr>
          </a:p>
        </p:txBody>
      </p:sp>
      <p:graphicFrame>
        <p:nvGraphicFramePr>
          <p:cNvPr id="20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5852047"/>
              </p:ext>
            </p:extLst>
          </p:nvPr>
        </p:nvGraphicFramePr>
        <p:xfrm>
          <a:off x="3175495" y="4519613"/>
          <a:ext cx="2908673" cy="1884075"/>
        </p:xfrm>
        <a:graphic>
          <a:graphicData uri="http://schemas.openxmlformats.org/drawingml/2006/table">
            <a:tbl>
              <a:tblPr/>
              <a:tblGrid>
                <a:gridCol w="741605"/>
                <a:gridCol w="2167068"/>
              </a:tblGrid>
              <a:tr h="27064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Project</a:t>
                      </a:r>
                    </a:p>
                  </a:txBody>
                  <a:tcPr marL="77950" marR="77950" marT="45715" marB="4571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삼성코닝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금속본딩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인프라구축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50" marR="77950" marT="45715" marB="4571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0644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수행기간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50" marR="77950" marT="45715" marB="4571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2015. 07. ~ 2015. 12.</a:t>
                      </a:r>
                    </a:p>
                  </a:txBody>
                  <a:tcPr marL="77950" marR="77950" marT="45715" marB="4571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0644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대지위치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50" marR="77950" marT="45715" marB="4571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경북 구미시</a:t>
                      </a:r>
                      <a:endParaRPr kumimoji="1" lang="en-US" altLang="ko-KR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50" marR="77950" marT="45715" marB="4571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9703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사업주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발주처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</a:p>
                  </a:txBody>
                  <a:tcPr marL="77950" marR="77950" marT="45715" marB="4571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삼성코닝어드밴스드글라스</a:t>
                      </a: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유</a:t>
                      </a: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</a:p>
                  </a:txBody>
                  <a:tcPr marL="77950" marR="77950" marT="45715" marB="4571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820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업무내역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50" marR="77950" marT="45715" marB="4571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기본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&amp;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상세설계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공정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기계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배관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설비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소방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전기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계장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건축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), 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인허가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50" marR="77950" marT="45715" marB="4571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7709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연면적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50" marR="77950" marT="45715" marB="4571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3,500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坪</a:t>
                      </a:r>
                      <a:endParaRPr kumimoji="1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50" marR="77950" marT="45715" marB="4571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7133" name="그림 12" descr="20170113_PSPC_조감도.jpg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1" t="8501" r="10641" b="30891"/>
          <a:stretch>
            <a:fillRect/>
          </a:stretch>
        </p:blipFill>
        <p:spPr bwMode="auto">
          <a:xfrm>
            <a:off x="334114" y="1879613"/>
            <a:ext cx="2694843" cy="2486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7979904"/>
              </p:ext>
            </p:extLst>
          </p:nvPr>
        </p:nvGraphicFramePr>
        <p:xfrm>
          <a:off x="334114" y="4509120"/>
          <a:ext cx="2738804" cy="1888648"/>
        </p:xfrm>
        <a:graphic>
          <a:graphicData uri="http://schemas.openxmlformats.org/drawingml/2006/table">
            <a:tbl>
              <a:tblPr/>
              <a:tblGrid>
                <a:gridCol w="738577"/>
                <a:gridCol w="2000227"/>
              </a:tblGrid>
              <a:tr h="25666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Project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4" marR="77904" marT="45729" marB="45729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필리핀 </a:t>
                      </a: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PSPC 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제</a:t>
                      </a: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공장 건설공사 </a:t>
                      </a:r>
                      <a:endParaRPr kumimoji="1" lang="en-US" altLang="ko-KR" sz="10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4" marR="77904" marT="45729" marB="45729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6665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수행기간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4" marR="77904" marT="45729" marB="45729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2016. 12. ~ 2017. 12.</a:t>
                      </a:r>
                    </a:p>
                  </a:txBody>
                  <a:tcPr marL="77904" marR="77904" marT="45729" marB="45729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6665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대지위치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4" marR="77904" marT="45729" marB="45729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필리핀</a:t>
                      </a: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1" lang="ko-KR" altLang="en-US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클라크</a:t>
                      </a:r>
                      <a:endParaRPr kumimoji="1" lang="en-US" altLang="ko-KR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4" marR="77904" marT="45729" marB="45729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666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사업주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발주처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4" marR="77904" marT="45729" marB="45729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PSPC</a:t>
                      </a:r>
                    </a:p>
                  </a:txBody>
                  <a:tcPr marL="77904" marR="77904" marT="45729" marB="45729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573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업무내역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4" marR="77904" marT="45729" marB="45729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기본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&amp;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상세설계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9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공정</a:t>
                      </a:r>
                      <a:r>
                        <a:rPr lang="en-US" altLang="ko-KR" sz="9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9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기계</a:t>
                      </a:r>
                      <a:r>
                        <a:rPr lang="en-US" altLang="ko-KR" sz="9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9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배관</a:t>
                      </a:r>
                      <a:r>
                        <a:rPr lang="en-US" altLang="ko-KR" sz="9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9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설비</a:t>
                      </a:r>
                      <a:r>
                        <a:rPr lang="en-US" altLang="ko-KR" sz="9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9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소방</a:t>
                      </a:r>
                      <a:r>
                        <a:rPr lang="en-US" altLang="ko-KR" sz="9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9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전기</a:t>
                      </a:r>
                      <a:r>
                        <a:rPr lang="en-US" altLang="ko-KR" sz="9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9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계장</a:t>
                      </a:r>
                      <a:r>
                        <a:rPr lang="en-US" altLang="ko-KR" sz="9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9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토목</a:t>
                      </a:r>
                      <a:r>
                        <a:rPr lang="en-US" altLang="ko-KR" sz="9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9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건축</a:t>
                      </a:r>
                      <a:r>
                        <a:rPr lang="en-US" altLang="ko-KR" sz="9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9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4" marR="77904" marT="45729" marB="45729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6665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연면적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4" marR="77904" marT="45729" marB="45729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11,000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坪</a:t>
                      </a:r>
                      <a:endParaRPr kumimoji="1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4" marR="77904" marT="45729" marB="45729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" name="AutoShape 33" descr="ob-21"/>
          <p:cNvSpPr>
            <a:spLocks noChangeArrowheads="1"/>
          </p:cNvSpPr>
          <p:nvPr/>
        </p:nvSpPr>
        <p:spPr bwMode="auto">
          <a:xfrm>
            <a:off x="304186" y="1340808"/>
            <a:ext cx="2724810" cy="360000"/>
          </a:xfrm>
          <a:prstGeom prst="roundRect">
            <a:avLst>
              <a:gd name="adj" fmla="val 9944"/>
            </a:avLst>
          </a:prstGeom>
          <a:gradFill>
            <a:gsLst>
              <a:gs pos="33000">
                <a:srgbClr val="00B0F0"/>
              </a:gs>
              <a:gs pos="55000">
                <a:srgbClr val="85C2FF"/>
              </a:gs>
              <a:gs pos="76000">
                <a:srgbClr val="C4D6EB"/>
              </a:gs>
              <a:gs pos="99000">
                <a:srgbClr val="FFEBFA"/>
              </a:gs>
            </a:gsLst>
            <a:lin ang="10800000" scaled="1"/>
          </a:gradFill>
          <a:ln w="9525">
            <a:solidFill>
              <a:schemeClr val="tx2">
                <a:lumMod val="60000"/>
                <a:lumOff val="40000"/>
              </a:schemeClr>
            </a:solidFill>
          </a:ln>
          <a:effectLst/>
          <a:extLst/>
        </p:spPr>
        <p:txBody>
          <a:bodyPr wrap="none" lIns="0" tIns="0" rIns="0" bIns="0" anchor="ctr">
            <a:scene3d>
              <a:camera prst="orthographicFront"/>
              <a:lightRig rig="threePt" dir="t"/>
            </a:scene3d>
            <a:sp3d>
              <a:bevelT w="0" h="38100"/>
            </a:sp3d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defRPr/>
            </a:pPr>
            <a:r>
              <a:rPr kumimoji="0" lang="ko-KR" altLang="en-US" sz="1400" b="1" spc="-50" dirty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필리핀 </a:t>
            </a:r>
            <a:r>
              <a:rPr kumimoji="0" lang="en-US" altLang="ko-KR" sz="1400" b="1" spc="-50" dirty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PSPC </a:t>
            </a:r>
            <a:r>
              <a:rPr kumimoji="0" lang="ko-KR" altLang="en-US" sz="1400" b="1" spc="-50" dirty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제</a:t>
            </a:r>
            <a:r>
              <a:rPr kumimoji="0" lang="en-US" altLang="ko-KR" sz="1400" b="1" spc="-50" dirty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2</a:t>
            </a:r>
            <a:r>
              <a:rPr kumimoji="0" lang="ko-KR" altLang="en-US" sz="1400" b="1" spc="-50" dirty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공장</a:t>
            </a:r>
            <a:endParaRPr kumimoji="0" lang="en-US" altLang="ko-KR" sz="1400" b="1" spc="-50" dirty="0">
              <a:solidFill>
                <a:srgbClr val="1F497D">
                  <a:lumMod val="75000"/>
                </a:srgbClr>
              </a:solidFill>
              <a:latin typeface="맑은 고딕"/>
              <a:ea typeface="맑은 고딕"/>
            </a:endParaRPr>
          </a:p>
        </p:txBody>
      </p:sp>
      <p:pic>
        <p:nvPicPr>
          <p:cNvPr id="47161" name="그림 21" descr="(0127)삼성전기필리핀공장-전체조감도-3.jp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2" t="18127" r="2938" b="14622"/>
          <a:stretch/>
        </p:blipFill>
        <p:spPr bwMode="auto">
          <a:xfrm>
            <a:off x="6167254" y="1879613"/>
            <a:ext cx="2758154" cy="2486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3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8840678"/>
              </p:ext>
            </p:extLst>
          </p:nvPr>
        </p:nvGraphicFramePr>
        <p:xfrm>
          <a:off x="6167807" y="4519613"/>
          <a:ext cx="2757853" cy="1861715"/>
        </p:xfrm>
        <a:graphic>
          <a:graphicData uri="http://schemas.openxmlformats.org/drawingml/2006/table">
            <a:tbl>
              <a:tblPr/>
              <a:tblGrid>
                <a:gridCol w="730998"/>
                <a:gridCol w="2026855"/>
              </a:tblGrid>
              <a:tr h="27753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Project</a:t>
                      </a:r>
                    </a:p>
                  </a:txBody>
                  <a:tcPr marL="77905" marR="77905" marT="45752" marB="45752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삼성전기 필리핀법인</a:t>
                      </a: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P4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프로젝트</a:t>
                      </a:r>
                      <a:endParaRPr kumimoji="1" lang="en-US" altLang="ko-KR" sz="10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52" marB="45752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841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수행기간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52" marB="45752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2015. 04. ~ 2016. 11.</a:t>
                      </a:r>
                    </a:p>
                  </a:txBody>
                  <a:tcPr marL="77905" marR="77905" marT="45752" marB="45752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841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대지위치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52" marB="45752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필리핀 </a:t>
                      </a:r>
                      <a:r>
                        <a:rPr kumimoji="1" lang="ko-KR" altLang="en-US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칼람바</a:t>
                      </a:r>
                      <a:endParaRPr kumimoji="1" lang="en-US" altLang="ko-KR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52" marB="45752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4414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사업주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ctr" latinLnBrk="1"/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발주처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</a:p>
                  </a:txBody>
                  <a:tcPr marL="77905" marR="77905" marT="45752" marB="45752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삼성전기 필리핀 법인</a:t>
                      </a:r>
                      <a:endParaRPr kumimoji="1" lang="en-US" altLang="ko-KR" sz="10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52" marB="45752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015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업무내역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52" marB="45752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기본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&amp;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상세설계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공정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기계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배관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52" marB="45752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연면적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52" marB="45752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14,000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坪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52" marB="45752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4" name="AutoShape 33" descr="ob-21"/>
          <p:cNvSpPr>
            <a:spLocks noChangeArrowheads="1"/>
          </p:cNvSpPr>
          <p:nvPr/>
        </p:nvSpPr>
        <p:spPr bwMode="auto">
          <a:xfrm>
            <a:off x="6167254" y="1340808"/>
            <a:ext cx="2758154" cy="360000"/>
          </a:xfrm>
          <a:prstGeom prst="roundRect">
            <a:avLst>
              <a:gd name="adj" fmla="val 9944"/>
            </a:avLst>
          </a:prstGeom>
          <a:gradFill>
            <a:gsLst>
              <a:gs pos="33000">
                <a:srgbClr val="00B0F0"/>
              </a:gs>
              <a:gs pos="55000">
                <a:srgbClr val="85C2FF"/>
              </a:gs>
              <a:gs pos="76000">
                <a:srgbClr val="C4D6EB"/>
              </a:gs>
              <a:gs pos="99000">
                <a:srgbClr val="FFEBFA"/>
              </a:gs>
            </a:gsLst>
            <a:lin ang="10800000" scaled="1"/>
          </a:gradFill>
          <a:ln>
            <a:solidFill>
              <a:schemeClr val="tx2">
                <a:lumMod val="60000"/>
                <a:lumOff val="40000"/>
              </a:schemeClr>
            </a:solidFill>
          </a:ln>
          <a:effectLst/>
          <a:extLst/>
        </p:spPr>
        <p:txBody>
          <a:bodyPr wrap="none" lIns="0" tIns="0" rIns="0" bIns="0" anchor="ctr">
            <a:scene3d>
              <a:camera prst="orthographicFront"/>
              <a:lightRig rig="threePt" dir="t"/>
            </a:scene3d>
            <a:sp3d>
              <a:bevelT w="0" h="38100"/>
            </a:sp3d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defRPr/>
            </a:pPr>
            <a:r>
              <a:rPr kumimoji="0" lang="ko-KR" altLang="en-US" sz="1400" b="1" spc="-50" dirty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삼성전기 필리핀법인 전자부품공장</a:t>
            </a:r>
            <a:endParaRPr kumimoji="0" lang="en-US" altLang="ko-KR" sz="1400" b="1" spc="-50" dirty="0">
              <a:solidFill>
                <a:srgbClr val="1F497D">
                  <a:lumMod val="75000"/>
                </a:srgbClr>
              </a:solidFill>
              <a:latin typeface="맑은 고딕"/>
              <a:ea typeface="맑은 고딕"/>
            </a:endParaRPr>
          </a:p>
        </p:txBody>
      </p:sp>
      <p:pic>
        <p:nvPicPr>
          <p:cNvPr id="47189" name="그림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194" y="1879613"/>
            <a:ext cx="2759320" cy="2486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18589" y="82861"/>
            <a:ext cx="964239" cy="681083"/>
          </a:xfrm>
          <a:prstGeom prst="rect">
            <a:avLst/>
          </a:prstGeom>
          <a:noFill/>
        </p:spPr>
        <p:txBody>
          <a:bodyPr lIns="80135" tIns="40068" rIns="80135" bIns="40068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900" b="1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white"/>
                </a:solidFill>
                <a:latin typeface="맑은 고딕"/>
                <a:ea typeface="맑은 고딕"/>
                <a:cs typeface="Arial" panose="020B0604020202020204" pitchFamily="34" charset="0"/>
              </a:rPr>
              <a:t>Ⅱ</a:t>
            </a:r>
            <a:endParaRPr kumimoji="0" lang="ko-KR" altLang="en-US" sz="2800" b="1" dirty="0">
              <a:ln>
                <a:solidFill>
                  <a:srgbClr val="4F81BD">
                    <a:alpha val="0"/>
                  </a:srgbClr>
                </a:solidFill>
              </a:ln>
              <a:solidFill>
                <a:prstClr val="white"/>
              </a:solidFill>
              <a:latin typeface="맑은 고딕"/>
              <a:ea typeface="맑은 고딕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7230" y="783754"/>
            <a:ext cx="4344770" cy="424718"/>
          </a:xfrm>
          <a:prstGeom prst="rect">
            <a:avLst/>
          </a:prstGeom>
          <a:ln>
            <a:noFill/>
          </a:ln>
        </p:spPr>
        <p:txBody>
          <a:bodyPr lIns="91427" tIns="45713" rIns="91427" bIns="45713">
            <a:spAutoFit/>
          </a:bodyPr>
          <a:lstStyle>
            <a:defPPr>
              <a:defRPr lang="ko-KR"/>
            </a:defPPr>
            <a:lvl1pPr indent="0" latinLnBrk="0">
              <a:lnSpc>
                <a:spcPct val="120000"/>
              </a:lnSpc>
              <a:spcBef>
                <a:spcPts val="300"/>
              </a:spcBef>
              <a:buFont typeface="Wingdings" pitchFamily="2" charset="2"/>
              <a:buNone/>
              <a:defRPr sz="1600" b="1" spc="-5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</a:defRPr>
            </a:lvl1pPr>
          </a:lstStyle>
          <a:p>
            <a:pPr fontAlgn="auto" latinLnBrk="1">
              <a:spcBef>
                <a:spcPct val="40000"/>
              </a:spcBef>
              <a:spcAft>
                <a:spcPts val="0"/>
              </a:spcAft>
              <a:defRPr/>
            </a:pPr>
            <a:r>
              <a:rPr kumimoji="0" lang="en-US" altLang="ko-KR" sz="180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/>
              </a:rPr>
              <a:t>   </a:t>
            </a:r>
            <a:r>
              <a:rPr kumimoji="0" lang="ko-KR" altLang="en-US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/>
              </a:rPr>
              <a:t>산업플랜트</a:t>
            </a:r>
            <a:r>
              <a:rPr kumimoji="0" lang="en-US" altLang="ko-KR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/>
              </a:rPr>
              <a:t>(</a:t>
            </a:r>
            <a:r>
              <a:rPr kumimoji="0" lang="ko-KR" altLang="en-US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/>
              </a:rPr>
              <a:t>전자</a:t>
            </a:r>
            <a:r>
              <a:rPr kumimoji="0" lang="en-US" altLang="ko-KR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/>
              </a:rPr>
              <a:t>/</a:t>
            </a:r>
            <a:r>
              <a:rPr kumimoji="0" lang="ko-KR" altLang="en-US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/>
              </a:rPr>
              <a:t>전기 부품</a:t>
            </a:r>
            <a:r>
              <a:rPr kumimoji="0" lang="en-US" altLang="ko-KR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/>
              </a:rPr>
              <a:t> </a:t>
            </a:r>
            <a:r>
              <a:rPr kumimoji="0" lang="ko-KR" altLang="en-US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/>
              </a:rPr>
              <a:t>제조공장</a:t>
            </a:r>
            <a:r>
              <a:rPr kumimoji="0" lang="en-US" altLang="ko-KR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/>
              </a:rPr>
              <a:t>)</a:t>
            </a:r>
            <a:endParaRPr kumimoji="0" lang="en-US" altLang="ko-KR" spc="0" dirty="0">
              <a:ln>
                <a:noFill/>
              </a:ln>
              <a:solidFill>
                <a:srgbClr val="000000"/>
              </a:solidFill>
              <a:ea typeface="맑은 고딕"/>
            </a:endParaRPr>
          </a:p>
        </p:txBody>
      </p:sp>
      <p:sp>
        <p:nvSpPr>
          <p:cNvPr id="22" name="슬라이드 번호 개체 틀 1"/>
          <p:cNvSpPr txBox="1">
            <a:spLocks/>
          </p:cNvSpPr>
          <p:nvPr/>
        </p:nvSpPr>
        <p:spPr bwMode="auto">
          <a:xfrm>
            <a:off x="3659066" y="6570676"/>
            <a:ext cx="2057400" cy="28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kumimoji="1" sz="1100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1pPr>
            <a:lvl2pPr marL="742950" indent="-28575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2pPr>
            <a:lvl3pPr marL="1143000" indent="-228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3pPr>
            <a:lvl4pPr marL="1600200" indent="-228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4pPr>
            <a:lvl5pPr marL="2057400" indent="-228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5pPr>
            <a:lvl6pPr marL="25146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6pPr>
            <a:lvl7pPr marL="29718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7pPr>
            <a:lvl8pPr marL="34290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8pPr>
            <a:lvl9pPr marL="38862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9pPr>
          </a:lstStyle>
          <a:p>
            <a:fld id="{D5690BA9-808E-4707-825D-E02E62666EE2}" type="slidenum">
              <a:rPr kumimoji="0" lang="ko-KR" altLang="en-US" smtClean="0">
                <a:solidFill>
                  <a:srgbClr val="898989"/>
                </a:solidFill>
                <a:ea typeface="맑은 고딕" pitchFamily="50" charset="-127"/>
              </a:rPr>
              <a:pPr/>
              <a:t>18</a:t>
            </a:fld>
            <a:endParaRPr kumimoji="0" lang="ko-KR" altLang="en-US" dirty="0" smtClean="0">
              <a:solidFill>
                <a:srgbClr val="898989"/>
              </a:solidFill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6288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849750" y="247951"/>
            <a:ext cx="3650763" cy="461651"/>
          </a:xfrm>
          <a:prstGeom prst="rect">
            <a:avLst/>
          </a:prstGeom>
          <a:ln>
            <a:noFill/>
          </a:ln>
        </p:spPr>
        <p:txBody>
          <a:bodyPr lIns="91427" tIns="45713" rIns="91427" bIns="45713">
            <a:spAutoFit/>
          </a:bodyPr>
          <a:lstStyle>
            <a:defPPr>
              <a:defRPr lang="ko-KR"/>
            </a:defPPr>
            <a:lvl1pPr marL="90488" indent="-90488" latinLnBrk="0">
              <a:lnSpc>
                <a:spcPct val="120000"/>
              </a:lnSpc>
              <a:spcBef>
                <a:spcPts val="300"/>
              </a:spcBef>
              <a:buFont typeface="Wingdings" pitchFamily="2" charset="2"/>
              <a:buChar char="§"/>
              <a:defRPr sz="1300" b="1" spc="-5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kumimoji="0" lang="ko-KR" alt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맑은 고딕" pitchFamily="50" charset="-127"/>
              </a:rPr>
              <a:t>주요 실적 현황</a:t>
            </a:r>
            <a:endParaRPr kumimoji="0" lang="ko-KR" altLang="en-US" sz="2400" dirty="0">
              <a:solidFill>
                <a:prstClr val="black">
                  <a:lumMod val="85000"/>
                  <a:lumOff val="15000"/>
                </a:prstClr>
              </a:solidFill>
              <a:ea typeface="맑은 고딕" pitchFamily="50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0761" y="783754"/>
            <a:ext cx="4344770" cy="387784"/>
          </a:xfrm>
          <a:prstGeom prst="rect">
            <a:avLst/>
          </a:prstGeom>
          <a:ln>
            <a:noFill/>
          </a:ln>
        </p:spPr>
        <p:txBody>
          <a:bodyPr lIns="91427" tIns="45713" rIns="91427" bIns="45713">
            <a:spAutoFit/>
          </a:bodyPr>
          <a:lstStyle>
            <a:defPPr>
              <a:defRPr lang="ko-KR"/>
            </a:defPPr>
            <a:lvl1pPr indent="0" latinLnBrk="0">
              <a:lnSpc>
                <a:spcPct val="120000"/>
              </a:lnSpc>
              <a:spcBef>
                <a:spcPts val="300"/>
              </a:spcBef>
              <a:buFont typeface="Wingdings" pitchFamily="2" charset="2"/>
              <a:buNone/>
              <a:defRPr sz="1600" b="1" spc="-5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</a:defRPr>
            </a:lvl1pPr>
          </a:lstStyle>
          <a:p>
            <a:pPr fontAlgn="auto" latinLnBrk="1">
              <a:spcBef>
                <a:spcPct val="4000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kumimoji="0" lang="en-US" altLang="ko-KR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 pitchFamily="50" charset="-127"/>
              </a:rPr>
              <a:t> </a:t>
            </a:r>
            <a:r>
              <a:rPr kumimoji="0" lang="ko-KR" altLang="en-US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 pitchFamily="50" charset="-127"/>
              </a:rPr>
              <a:t>산업플랜트</a:t>
            </a:r>
            <a:r>
              <a:rPr kumimoji="0" lang="en-US" altLang="ko-KR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 pitchFamily="50" charset="-127"/>
              </a:rPr>
              <a:t>(</a:t>
            </a:r>
            <a:r>
              <a:rPr kumimoji="0" lang="ko-KR" altLang="en-US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 pitchFamily="50" charset="-127"/>
              </a:rPr>
              <a:t>섬유 및 전자용 </a:t>
            </a:r>
            <a:r>
              <a:rPr kumimoji="0" lang="ko-KR" altLang="en-US" dirty="0" err="1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 pitchFamily="50" charset="-127"/>
              </a:rPr>
              <a:t>케미칼</a:t>
            </a:r>
            <a:r>
              <a:rPr kumimoji="0" lang="en-US" altLang="ko-KR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 pitchFamily="50" charset="-127"/>
              </a:rPr>
              <a:t>)</a:t>
            </a:r>
            <a:endParaRPr kumimoji="0" lang="en-US" altLang="ko-KR" spc="0" dirty="0">
              <a:ln>
                <a:noFill/>
              </a:ln>
              <a:solidFill>
                <a:srgbClr val="000000"/>
              </a:solidFill>
              <a:ea typeface="맑은 고딕" pitchFamily="50" charset="-127"/>
            </a:endParaRPr>
          </a:p>
        </p:txBody>
      </p:sp>
      <p:pic>
        <p:nvPicPr>
          <p:cNvPr id="48132" name="그림 20" descr="VIEW-00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5" t="22530" r="10281" b="10516"/>
          <a:stretch>
            <a:fillRect/>
          </a:stretch>
        </p:blipFill>
        <p:spPr bwMode="auto">
          <a:xfrm>
            <a:off x="6145827" y="1808163"/>
            <a:ext cx="2724150" cy="2457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4" name="Group 31"/>
          <p:cNvGraphicFramePr>
            <a:graphicFrameLocks noGrp="1"/>
          </p:cNvGraphicFramePr>
          <p:nvPr/>
        </p:nvGraphicFramePr>
        <p:xfrm>
          <a:off x="6134100" y="4437063"/>
          <a:ext cx="2757853" cy="2093912"/>
        </p:xfrm>
        <a:graphic>
          <a:graphicData uri="http://schemas.openxmlformats.org/drawingml/2006/table">
            <a:tbl>
              <a:tblPr/>
              <a:tblGrid>
                <a:gridCol w="730998"/>
                <a:gridCol w="2026855"/>
              </a:tblGrid>
              <a:tr h="27007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Project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25" marB="4572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(</a:t>
                      </a:r>
                      <a:r>
                        <a:rPr kumimoji="1" lang="ko-KR" altLang="en-US" sz="10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주</a:t>
                      </a:r>
                      <a:r>
                        <a:rPr kumimoji="1" lang="en-US" altLang="ko-KR" sz="10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)</a:t>
                      </a:r>
                      <a:r>
                        <a:rPr kumimoji="1" lang="ko-KR" altLang="en-US" sz="10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효성 </a:t>
                      </a:r>
                      <a:r>
                        <a:rPr kumimoji="1" lang="en-US" altLang="ko-KR" sz="10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TF-2 Project</a:t>
                      </a:r>
                      <a:endParaRPr kumimoji="1" lang="ko-KR" altLang="en-US" sz="10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marL="77905" marR="77905" marT="45725" marB="4572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0078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수행기간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25" marB="4572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2012. 10. ~ 2013. 06.</a:t>
                      </a:r>
                      <a:endParaRPr kumimoji="1" lang="ko-KR" altLang="en-US" sz="10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marL="77905" marR="77905" marT="45725" marB="4572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0078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대지위치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25" marB="4572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0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충북 청주시 </a:t>
                      </a:r>
                      <a:r>
                        <a:rPr kumimoji="1" lang="ko-KR" altLang="en-US" sz="1000" b="1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옥산면</a:t>
                      </a:r>
                      <a:endParaRPr kumimoji="1" lang="ko-KR" altLang="en-US" sz="10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marL="77905" marR="77905" marT="45725" marB="4572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79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사업주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발주처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</a:p>
                  </a:txBody>
                  <a:tcPr marL="77905" marR="77905" marT="45725" marB="4572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(</a:t>
                      </a:r>
                      <a:r>
                        <a:rPr kumimoji="1" lang="ko-KR" altLang="en-US" sz="10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주</a:t>
                      </a:r>
                      <a:r>
                        <a:rPr kumimoji="1" lang="en-US" altLang="ko-KR" sz="10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)</a:t>
                      </a:r>
                      <a:r>
                        <a:rPr kumimoji="1" lang="ko-KR" altLang="en-US" sz="10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효성 </a:t>
                      </a:r>
                      <a:endParaRPr kumimoji="1" lang="en-US" altLang="ko-KR" sz="10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marL="77905" marR="77905" marT="45725" marB="4572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732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업무내역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25" marB="4572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0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기본</a:t>
                      </a:r>
                      <a:r>
                        <a:rPr kumimoji="1" lang="en-US" altLang="ko-KR" sz="10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&amp;</a:t>
                      </a:r>
                      <a:r>
                        <a:rPr kumimoji="1" lang="ko-KR" altLang="en-US" sz="10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상세설계</a:t>
                      </a:r>
                      <a:r>
                        <a:rPr kumimoji="1" lang="en-US" altLang="ko-KR" sz="10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(</a:t>
                      </a:r>
                      <a:r>
                        <a:rPr kumimoji="1" lang="ko-KR" altLang="en-US" sz="10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공정</a:t>
                      </a:r>
                      <a:r>
                        <a:rPr kumimoji="1" lang="en-US" altLang="ko-KR" sz="10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/</a:t>
                      </a:r>
                      <a:r>
                        <a:rPr kumimoji="1" lang="ko-KR" altLang="en-US" sz="10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기계</a:t>
                      </a:r>
                      <a:r>
                        <a:rPr kumimoji="1" lang="en-US" altLang="ko-KR" sz="10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/</a:t>
                      </a:r>
                      <a:r>
                        <a:rPr kumimoji="1" lang="ko-KR" altLang="en-US" sz="10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배관</a:t>
                      </a:r>
                      <a:r>
                        <a:rPr kumimoji="1" lang="en-US" altLang="ko-KR" sz="10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)</a:t>
                      </a:r>
                      <a:endParaRPr kumimoji="1" lang="ko-KR" altLang="en-US" sz="10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marL="77905" marR="77905" marT="45725" marB="4572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0078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연면적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25" marB="4572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9,000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坪</a:t>
                      </a:r>
                      <a:endParaRPr kumimoji="1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25" marB="4572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5" name="AutoShape 33" descr="ob-21"/>
          <p:cNvSpPr>
            <a:spLocks noChangeArrowheads="1"/>
          </p:cNvSpPr>
          <p:nvPr/>
        </p:nvSpPr>
        <p:spPr bwMode="auto">
          <a:xfrm>
            <a:off x="6100396" y="1268760"/>
            <a:ext cx="2758154" cy="360000"/>
          </a:xfrm>
          <a:prstGeom prst="roundRect">
            <a:avLst>
              <a:gd name="adj" fmla="val 9944"/>
            </a:avLst>
          </a:prstGeom>
          <a:gradFill>
            <a:gsLst>
              <a:gs pos="33000">
                <a:srgbClr val="00B0F0"/>
              </a:gs>
              <a:gs pos="55000">
                <a:srgbClr val="85C2FF"/>
              </a:gs>
              <a:gs pos="76000">
                <a:srgbClr val="C4D6EB"/>
              </a:gs>
              <a:gs pos="99000">
                <a:srgbClr val="FFEBFA"/>
              </a:gs>
            </a:gsLst>
            <a:lin ang="10800000" scaled="1"/>
          </a:gradFill>
          <a:ln>
            <a:solidFill>
              <a:schemeClr val="tx2">
                <a:lumMod val="60000"/>
                <a:lumOff val="40000"/>
              </a:schemeClr>
            </a:solidFill>
          </a:ln>
          <a:effectLst/>
          <a:extLst/>
        </p:spPr>
        <p:txBody>
          <a:bodyPr wrap="none" lIns="0" tIns="0" rIns="0" bIns="0" anchor="ctr">
            <a:scene3d>
              <a:camera prst="orthographicFront"/>
              <a:lightRig rig="threePt" dir="t"/>
            </a:scene3d>
            <a:sp3d>
              <a:bevelT w="0" h="38100"/>
            </a:sp3d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defRPr/>
            </a:pPr>
            <a:r>
              <a:rPr kumimoji="0" lang="en-US" altLang="ko-KR" sz="1400" b="1" spc="-50" dirty="0">
                <a:solidFill>
                  <a:srgbClr val="1F497D">
                    <a:lumMod val="75000"/>
                  </a:srgbClr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kumimoji="0" lang="ko-KR" altLang="en-US" sz="1400" b="1" spc="-50" dirty="0">
                <a:solidFill>
                  <a:srgbClr val="1F497D">
                    <a:lumMod val="75000"/>
                  </a:srgbClr>
                </a:solidFill>
                <a:latin typeface="맑은 고딕" pitchFamily="50" charset="-127"/>
                <a:ea typeface="맑은 고딕" pitchFamily="50" charset="-127"/>
              </a:rPr>
              <a:t>주</a:t>
            </a:r>
            <a:r>
              <a:rPr kumimoji="0" lang="en-US" altLang="ko-KR" sz="1400" b="1" spc="-50" dirty="0">
                <a:solidFill>
                  <a:srgbClr val="1F497D">
                    <a:lumMod val="75000"/>
                  </a:srgbClr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r>
              <a:rPr kumimoji="0" lang="ko-KR" altLang="en-US" sz="1400" b="1" spc="-50" dirty="0">
                <a:solidFill>
                  <a:srgbClr val="1F497D">
                    <a:lumMod val="75000"/>
                  </a:srgbClr>
                </a:solidFill>
                <a:latin typeface="맑은 고딕" pitchFamily="50" charset="-127"/>
                <a:ea typeface="맑은 고딕" pitchFamily="50" charset="-127"/>
              </a:rPr>
              <a:t>효성 </a:t>
            </a:r>
            <a:r>
              <a:rPr kumimoji="0" lang="en-US" altLang="ko-KR" sz="1400" b="1" spc="-50" dirty="0">
                <a:solidFill>
                  <a:srgbClr val="1F497D">
                    <a:lumMod val="75000"/>
                  </a:srgbClr>
                </a:solidFill>
                <a:latin typeface="맑은 고딕" pitchFamily="50" charset="-127"/>
                <a:ea typeface="맑은 고딕" pitchFamily="50" charset="-127"/>
              </a:rPr>
              <a:t>TF-2 </a:t>
            </a:r>
            <a:r>
              <a:rPr kumimoji="0" lang="ko-KR" altLang="en-US" sz="1400" b="1" spc="-50" dirty="0" err="1">
                <a:solidFill>
                  <a:srgbClr val="1F497D">
                    <a:lumMod val="75000"/>
                  </a:srgbClr>
                </a:solidFill>
                <a:latin typeface="맑은 고딕" pitchFamily="50" charset="-127"/>
                <a:ea typeface="맑은 고딕" pitchFamily="50" charset="-127"/>
              </a:rPr>
              <a:t>옥산공장</a:t>
            </a:r>
            <a:endParaRPr kumimoji="0" lang="en-US" altLang="ko-KR" sz="1400" b="1" spc="-50" dirty="0">
              <a:solidFill>
                <a:srgbClr val="1F497D">
                  <a:lumMod val="75000"/>
                </a:srgb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8589" y="82861"/>
            <a:ext cx="964239" cy="681083"/>
          </a:xfrm>
          <a:prstGeom prst="rect">
            <a:avLst/>
          </a:prstGeom>
          <a:noFill/>
        </p:spPr>
        <p:txBody>
          <a:bodyPr lIns="80135" tIns="40068" rIns="80135" bIns="40068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900" b="1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white"/>
                </a:solidFill>
                <a:latin typeface="맑은 고딕"/>
                <a:ea typeface="맑은 고딕"/>
                <a:cs typeface="Arial" panose="020B0604020202020204" pitchFamily="34" charset="0"/>
              </a:rPr>
              <a:t>Ⅱ</a:t>
            </a:r>
            <a:endParaRPr kumimoji="0" lang="ko-KR" altLang="en-US" sz="2800" b="1" dirty="0">
              <a:ln>
                <a:solidFill>
                  <a:srgbClr val="4F81BD">
                    <a:alpha val="0"/>
                  </a:srgbClr>
                </a:solidFill>
              </a:ln>
              <a:solidFill>
                <a:prstClr val="white"/>
              </a:solidFill>
              <a:latin typeface="맑은 고딕"/>
              <a:ea typeface="맑은 고딕"/>
              <a:cs typeface="Arial" panose="020B0604020202020204" pitchFamily="34" charset="0"/>
            </a:endParaRPr>
          </a:p>
        </p:txBody>
      </p:sp>
      <p:graphicFrame>
        <p:nvGraphicFramePr>
          <p:cNvPr id="17" name="Group 31"/>
          <p:cNvGraphicFramePr>
            <a:graphicFrameLocks noGrp="1"/>
          </p:cNvGraphicFramePr>
          <p:nvPr/>
        </p:nvGraphicFramePr>
        <p:xfrm>
          <a:off x="3242903" y="4437063"/>
          <a:ext cx="2757853" cy="2087562"/>
        </p:xfrm>
        <a:graphic>
          <a:graphicData uri="http://schemas.openxmlformats.org/drawingml/2006/table">
            <a:tbl>
              <a:tblPr/>
              <a:tblGrid>
                <a:gridCol w="730998"/>
                <a:gridCol w="2026855"/>
              </a:tblGrid>
              <a:tr h="25219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Project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05" marB="4570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NR G&amp;C </a:t>
                      </a:r>
                      <a:r>
                        <a:rPr kumimoji="1" lang="ko-KR" altLang="en-US" sz="10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신축공사</a:t>
                      </a:r>
                    </a:p>
                  </a:txBody>
                  <a:tcPr marL="77905" marR="77905" marT="45705" marB="4570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2194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수행기간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05" marB="4570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2015. 05. ~ 2015. 12.</a:t>
                      </a:r>
                      <a:endParaRPr kumimoji="1" lang="ko-KR" altLang="en-US" sz="10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marL="77905" marR="77905" marT="45705" marB="4570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2194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대지위치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05" marB="4570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0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경기도 수원시</a:t>
                      </a:r>
                    </a:p>
                  </a:txBody>
                  <a:tcPr marL="77905" marR="77905" marT="45705" marB="4570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2194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사업주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05" marB="4570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NR G&amp;C</a:t>
                      </a:r>
                    </a:p>
                  </a:txBody>
                  <a:tcPr marL="77905" marR="77905" marT="45705" marB="4570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219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발주처</a:t>
                      </a:r>
                      <a:endParaRPr lang="ko-KR" altLang="en-US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05" marB="4570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000" b="1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성도이엔지</a:t>
                      </a:r>
                      <a:endParaRPr kumimoji="1" lang="en-US" altLang="ko-KR" sz="10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marL="77905" marR="77905" marT="45705" marB="4570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439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업무내역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05" marB="4570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0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기본</a:t>
                      </a:r>
                      <a:r>
                        <a:rPr kumimoji="1" lang="en-US" altLang="ko-KR" sz="10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&amp;</a:t>
                      </a:r>
                      <a:r>
                        <a:rPr kumimoji="1" lang="ko-KR" altLang="en-US" sz="10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상세설계</a:t>
                      </a:r>
                      <a:r>
                        <a:rPr kumimoji="1" lang="en-US" altLang="ko-KR" sz="10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(</a:t>
                      </a:r>
                      <a:r>
                        <a:rPr kumimoji="1" lang="ko-KR" altLang="en-US" sz="10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공정</a:t>
                      </a:r>
                      <a:r>
                        <a:rPr kumimoji="1" lang="en-US" altLang="ko-KR" sz="10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/</a:t>
                      </a:r>
                      <a:r>
                        <a:rPr kumimoji="1" lang="ko-KR" altLang="en-US" sz="10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전기</a:t>
                      </a:r>
                      <a:r>
                        <a:rPr kumimoji="1" lang="en-US" altLang="ko-KR" sz="10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/</a:t>
                      </a:r>
                      <a:r>
                        <a:rPr kumimoji="1" lang="ko-KR" altLang="en-US" sz="10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계장</a:t>
                      </a:r>
                      <a:r>
                        <a:rPr kumimoji="1" lang="en-US" altLang="ko-KR" sz="10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)</a:t>
                      </a:r>
                      <a:endParaRPr kumimoji="1" lang="ko-KR" altLang="en-US" sz="10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marL="77905" marR="77905" marT="45705" marB="4570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2194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연면적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05" marB="4570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3,000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坪</a:t>
                      </a:r>
                      <a:endParaRPr kumimoji="1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05" marB="4570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" name="AutoShape 33" descr="ob-21"/>
          <p:cNvSpPr>
            <a:spLocks noChangeArrowheads="1"/>
          </p:cNvSpPr>
          <p:nvPr/>
        </p:nvSpPr>
        <p:spPr bwMode="auto">
          <a:xfrm>
            <a:off x="3243285" y="1268760"/>
            <a:ext cx="2758154" cy="360000"/>
          </a:xfrm>
          <a:prstGeom prst="roundRect">
            <a:avLst>
              <a:gd name="adj" fmla="val 9944"/>
            </a:avLst>
          </a:prstGeom>
          <a:gradFill>
            <a:gsLst>
              <a:gs pos="33000">
                <a:srgbClr val="00B0F0"/>
              </a:gs>
              <a:gs pos="55000">
                <a:srgbClr val="85C2FF"/>
              </a:gs>
              <a:gs pos="76000">
                <a:srgbClr val="C4D6EB"/>
              </a:gs>
              <a:gs pos="99000">
                <a:srgbClr val="FFEBFA"/>
              </a:gs>
            </a:gsLst>
            <a:lin ang="10800000" scaled="1"/>
          </a:gradFill>
          <a:ln>
            <a:solidFill>
              <a:schemeClr val="tx2">
                <a:lumMod val="60000"/>
                <a:lumOff val="40000"/>
              </a:schemeClr>
            </a:solidFill>
          </a:ln>
          <a:effectLst/>
          <a:extLst/>
        </p:spPr>
        <p:txBody>
          <a:bodyPr wrap="none" lIns="0" tIns="0" rIns="0" bIns="0" anchor="ctr">
            <a:scene3d>
              <a:camera prst="orthographicFront"/>
              <a:lightRig rig="threePt" dir="t"/>
            </a:scene3d>
            <a:sp3d>
              <a:bevelT w="0" h="38100"/>
            </a:sp3d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defRPr/>
            </a:pPr>
            <a:r>
              <a:rPr kumimoji="0" lang="en-US" altLang="ko-KR" sz="1400" b="1" spc="-50" dirty="0">
                <a:solidFill>
                  <a:srgbClr val="1F497D">
                    <a:lumMod val="75000"/>
                  </a:srgbClr>
                </a:solidFill>
                <a:latin typeface="맑은 고딕" pitchFamily="50" charset="-127"/>
                <a:ea typeface="맑은 고딕" pitchFamily="50" charset="-127"/>
              </a:rPr>
              <a:t>NR G&amp;C </a:t>
            </a:r>
            <a:r>
              <a:rPr kumimoji="0" lang="ko-KR" altLang="en-US" sz="1400" b="1" spc="-50" dirty="0">
                <a:solidFill>
                  <a:srgbClr val="1F497D">
                    <a:lumMod val="75000"/>
                  </a:srgbClr>
                </a:solidFill>
                <a:latin typeface="맑은 고딕" pitchFamily="50" charset="-127"/>
                <a:ea typeface="맑은 고딕" pitchFamily="50" charset="-127"/>
              </a:rPr>
              <a:t>신축공사</a:t>
            </a:r>
            <a:endParaRPr kumimoji="0" lang="en-US" altLang="ko-KR" sz="1400" b="1" spc="-50" dirty="0">
              <a:solidFill>
                <a:srgbClr val="1F497D">
                  <a:lumMod val="75000"/>
                </a:srgb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48185" name="그림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223" y="1820863"/>
            <a:ext cx="2750527" cy="2444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AutoShape 33" descr="ob-21"/>
          <p:cNvSpPr>
            <a:spLocks noChangeArrowheads="1"/>
          </p:cNvSpPr>
          <p:nvPr/>
        </p:nvSpPr>
        <p:spPr bwMode="auto">
          <a:xfrm>
            <a:off x="318653" y="1267848"/>
            <a:ext cx="2758154" cy="360000"/>
          </a:xfrm>
          <a:prstGeom prst="roundRect">
            <a:avLst>
              <a:gd name="adj" fmla="val 9944"/>
            </a:avLst>
          </a:prstGeom>
          <a:gradFill>
            <a:gsLst>
              <a:gs pos="33000">
                <a:srgbClr val="00B0F0"/>
              </a:gs>
              <a:gs pos="55000">
                <a:srgbClr val="85C2FF"/>
              </a:gs>
              <a:gs pos="76000">
                <a:srgbClr val="C4D6EB"/>
              </a:gs>
              <a:gs pos="99000">
                <a:srgbClr val="FFEBFA"/>
              </a:gs>
            </a:gsLst>
            <a:lin ang="10800000" scaled="1"/>
          </a:gradFill>
          <a:ln>
            <a:solidFill>
              <a:schemeClr val="tx2">
                <a:lumMod val="60000"/>
                <a:lumOff val="40000"/>
              </a:schemeClr>
            </a:solidFill>
          </a:ln>
          <a:effectLst/>
          <a:extLst/>
        </p:spPr>
        <p:txBody>
          <a:bodyPr wrap="none" lIns="0" tIns="0" rIns="0" bIns="0" anchor="ctr">
            <a:scene3d>
              <a:camera prst="orthographicFront"/>
              <a:lightRig rig="threePt" dir="t"/>
            </a:scene3d>
            <a:sp3d>
              <a:bevelT w="0" h="38100"/>
            </a:sp3d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defRPr/>
            </a:pPr>
            <a:r>
              <a:rPr kumimoji="0" lang="ko-KR" altLang="en-US" sz="1400" b="1" spc="-50" dirty="0" err="1">
                <a:solidFill>
                  <a:srgbClr val="1F497D">
                    <a:lumMod val="75000"/>
                  </a:srgbClr>
                </a:solidFill>
                <a:latin typeface="맑은 고딕" pitchFamily="50" charset="-127"/>
                <a:ea typeface="맑은 고딕" pitchFamily="50" charset="-127"/>
              </a:rPr>
              <a:t>롯데케미칼</a:t>
            </a:r>
            <a:r>
              <a:rPr kumimoji="0" lang="ko-KR" altLang="en-US" sz="1400" b="1" spc="-50" dirty="0">
                <a:solidFill>
                  <a:srgbClr val="1F497D">
                    <a:lumMod val="75000"/>
                  </a:srgb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400" b="1" spc="-50" dirty="0">
                <a:solidFill>
                  <a:srgbClr val="1F497D">
                    <a:lumMod val="75000"/>
                  </a:srgbClr>
                </a:solidFill>
                <a:latin typeface="맑은 고딕" pitchFamily="50" charset="-127"/>
                <a:ea typeface="맑은 고딕" pitchFamily="50" charset="-127"/>
              </a:rPr>
              <a:t>LMP Project</a:t>
            </a:r>
          </a:p>
        </p:txBody>
      </p:sp>
      <p:graphicFrame>
        <p:nvGraphicFramePr>
          <p:cNvPr id="30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7013607"/>
              </p:ext>
            </p:extLst>
          </p:nvPr>
        </p:nvGraphicFramePr>
        <p:xfrm>
          <a:off x="276225" y="4437063"/>
          <a:ext cx="2810608" cy="2085976"/>
        </p:xfrm>
        <a:graphic>
          <a:graphicData uri="http://schemas.openxmlformats.org/drawingml/2006/table">
            <a:tbl>
              <a:tblPr/>
              <a:tblGrid>
                <a:gridCol w="743645"/>
                <a:gridCol w="2066963"/>
              </a:tblGrid>
              <a:tr h="31780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Project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4" marR="77914" marT="45729" marB="45729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롯데케미칼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LMP Project</a:t>
                      </a:r>
                    </a:p>
                  </a:txBody>
                  <a:tcPr marL="77914" marR="77914" marT="45729" marB="45729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3886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수행기간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4" marR="77914" marT="45729" marB="45729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2017. 04. </a:t>
                      </a:r>
                      <a:r>
                        <a:rPr kumimoji="1" lang="en-US" altLang="ko-KR" sz="1000" b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~ 2018. 05</a:t>
                      </a:r>
                      <a:endParaRPr kumimoji="1" lang="en-US" altLang="ko-KR" sz="10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4" marR="77914" marT="45729" marB="45729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3886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대지위치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4" marR="77914" marT="45729" marB="45729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대구시 달성군</a:t>
                      </a:r>
                      <a:endParaRPr kumimoji="1" lang="en-US" altLang="ko-KR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4" marR="77914" marT="45729" marB="45729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388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사업주</a:t>
                      </a:r>
                    </a:p>
                  </a:txBody>
                  <a:tcPr marL="77914" marR="77914" marT="45729" marB="45729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롯데케미칼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㈜ </a:t>
                      </a:r>
                      <a:endParaRPr kumimoji="1" lang="en-US" altLang="ko-KR" sz="10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4" marR="77914" marT="45729" marB="45729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3886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발주처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</a:p>
                  </a:txBody>
                  <a:tcPr marL="77914" marR="77914" marT="45729" marB="45729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롯데건설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㈜ </a:t>
                      </a:r>
                      <a:endParaRPr kumimoji="1" lang="en-US" altLang="ko-KR" sz="10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4" marR="77914" marT="45729" marB="45729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874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업무내역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4" marR="77914" marT="45729" marB="45729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기본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&amp;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상세설계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공정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기계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배관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전기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계장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설비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건축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토목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소방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),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endParaRPr lang="en-US" altLang="ko-KR" sz="1000" b="1" baseline="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인허가</a:t>
                      </a:r>
                      <a:endParaRPr lang="ko-KR" altLang="en-US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4" marR="77914" marT="45729" marB="45729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3886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연면적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4" marR="77914" marT="45729" marB="45729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5,132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坪</a:t>
                      </a:r>
                      <a:endParaRPr kumimoji="1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4" marR="77914" marT="45729" marB="45729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9" name="슬라이드 번호 개체 틀 1"/>
          <p:cNvSpPr txBox="1">
            <a:spLocks/>
          </p:cNvSpPr>
          <p:nvPr/>
        </p:nvSpPr>
        <p:spPr bwMode="auto">
          <a:xfrm>
            <a:off x="3659066" y="6570676"/>
            <a:ext cx="2057400" cy="28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kumimoji="1" sz="1100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1pPr>
            <a:lvl2pPr marL="742950" indent="-28575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2pPr>
            <a:lvl3pPr marL="1143000" indent="-228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3pPr>
            <a:lvl4pPr marL="1600200" indent="-228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4pPr>
            <a:lvl5pPr marL="2057400" indent="-228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5pPr>
            <a:lvl6pPr marL="25146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6pPr>
            <a:lvl7pPr marL="29718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7pPr>
            <a:lvl8pPr marL="34290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8pPr>
            <a:lvl9pPr marL="38862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9pPr>
          </a:lstStyle>
          <a:p>
            <a:fld id="{D5690BA9-808E-4707-825D-E02E62666EE2}" type="slidenum">
              <a:rPr kumimoji="0" lang="ko-KR" altLang="en-US" smtClean="0">
                <a:solidFill>
                  <a:srgbClr val="898989"/>
                </a:solidFill>
                <a:ea typeface="맑은 고딕" pitchFamily="50" charset="-127"/>
              </a:rPr>
              <a:pPr/>
              <a:t>19</a:t>
            </a:fld>
            <a:endParaRPr kumimoji="0" lang="ko-KR" altLang="en-US" dirty="0" smtClean="0">
              <a:solidFill>
                <a:srgbClr val="898989"/>
              </a:solidFill>
              <a:ea typeface="맑은 고딕" pitchFamily="50" charset="-127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5" b="15257"/>
          <a:stretch/>
        </p:blipFill>
        <p:spPr bwMode="auto">
          <a:xfrm>
            <a:off x="275268" y="1820863"/>
            <a:ext cx="2801539" cy="2444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416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5170226" y="1412776"/>
            <a:ext cx="1724648" cy="553998"/>
          </a:xfrm>
          <a:prstGeom prst="rect">
            <a:avLst/>
          </a:prstGeom>
        </p:spPr>
        <p:txBody>
          <a:bodyPr lIns="91427" tIns="45713" rIns="91427" bIns="45713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tabLst>
                <a:tab pos="4266105" algn="ctr"/>
                <a:tab pos="9046428" algn="r"/>
                <a:tab pos="9141653" algn="r"/>
              </a:tabLst>
              <a:defRPr/>
            </a:pPr>
            <a:r>
              <a:rPr kumimoji="0" lang="ko-KR" altLang="en-US" sz="3000" b="1" kern="0" spc="-50" dirty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Arial" panose="020B0604020202020204" pitchFamily="34" charset="0"/>
              </a:rPr>
              <a:t> </a:t>
            </a:r>
            <a:r>
              <a:rPr kumimoji="0" lang="ko-KR" altLang="en-US" sz="3000" b="1" u="sng" kern="0" spc="-50" dirty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Arial" panose="020B0604020202020204" pitchFamily="34" charset="0"/>
              </a:rPr>
              <a:t>목   차</a:t>
            </a:r>
            <a:endParaRPr kumimoji="0" lang="en-US" altLang="ko-KR" sz="3000" b="1" u="sng" kern="0" spc="-50" dirty="0">
              <a:ln>
                <a:solidFill>
                  <a:srgbClr val="5B9BD5">
                    <a:alpha val="0"/>
                  </a:srgbClr>
                </a:solidFill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48" name="직사각형 47"/>
          <p:cNvSpPr/>
          <p:nvPr/>
        </p:nvSpPr>
        <p:spPr>
          <a:xfrm>
            <a:off x="3840842" y="2057308"/>
            <a:ext cx="4785762" cy="4611491"/>
          </a:xfrm>
          <a:prstGeom prst="rect">
            <a:avLst/>
          </a:prstGeom>
        </p:spPr>
        <p:txBody>
          <a:bodyPr lIns="91414" tIns="45706" rIns="91414" bIns="45706" anchor="ctr">
            <a:spAutoFit/>
          </a:bodyPr>
          <a:lstStyle/>
          <a:p>
            <a:pPr defTabSz="914139" fontAlgn="auto" latinLnBrk="0">
              <a:spcBef>
                <a:spcPts val="700"/>
              </a:spcBef>
              <a:spcAft>
                <a:spcPts val="0"/>
              </a:spcAft>
              <a:defRPr/>
            </a:pPr>
            <a:r>
              <a:rPr kumimoji="0" lang="en-US" altLang="ko-KR" sz="2000" b="1" kern="0" spc="-50" dirty="0">
                <a:ln>
                  <a:solidFill>
                    <a:srgbClr val="DDDDDD">
                      <a:alpha val="0"/>
                    </a:srgbClr>
                  </a:solidFill>
                </a:ln>
                <a:solidFill>
                  <a:prstClr val="black"/>
                </a:solidFill>
                <a:latin typeface="맑은 고딕"/>
                <a:ea typeface="맑은 고딕"/>
                <a:cs typeface="Arial" panose="020B0604020202020204" pitchFamily="34" charset="0"/>
              </a:rPr>
              <a:t>Ⅰ. </a:t>
            </a:r>
            <a:r>
              <a:rPr kumimoji="0" lang="ko-KR" altLang="en-US" sz="2000" b="1" kern="0" spc="-50" dirty="0">
                <a:ln>
                  <a:solidFill>
                    <a:srgbClr val="DDDDDD">
                      <a:alpha val="0"/>
                    </a:srgbClr>
                  </a:solidFill>
                </a:ln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  <a:cs typeface="Arial" panose="020B0604020202020204" pitchFamily="34" charset="0"/>
              </a:rPr>
              <a:t>회사 개요</a:t>
            </a:r>
            <a:endParaRPr kumimoji="0" lang="en-US" altLang="ko-KR" sz="2000" b="1" kern="0" spc="-50" dirty="0">
              <a:ln>
                <a:solidFill>
                  <a:srgbClr val="DDDDDD">
                    <a:alpha val="0"/>
                  </a:srgbClr>
                </a:solidFill>
              </a:ln>
              <a:solidFill>
                <a:prstClr val="black"/>
              </a:solidFill>
              <a:latin typeface="맑은 고딕" pitchFamily="50" charset="-127"/>
              <a:ea typeface="맑은 고딕" pitchFamily="50" charset="-127"/>
              <a:cs typeface="Arial" panose="020B0604020202020204" pitchFamily="34" charset="0"/>
            </a:endParaRPr>
          </a:p>
          <a:p>
            <a:pPr defTabSz="914139" fontAlgn="auto" latinLnBrk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defRPr/>
            </a:pPr>
            <a:r>
              <a:rPr kumimoji="0" lang="en-US" altLang="ko-KR" sz="2000" b="1" kern="0" spc="-50" dirty="0">
                <a:ln>
                  <a:solidFill>
                    <a:srgbClr val="DDDDDD">
                      <a:alpha val="0"/>
                    </a:srgbClr>
                  </a:solidFill>
                </a:ln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  <a:cs typeface="Arial" panose="020B0604020202020204" pitchFamily="34" charset="0"/>
              </a:rPr>
              <a:t>     1. </a:t>
            </a:r>
            <a:r>
              <a:rPr kumimoji="0" lang="ko-KR" altLang="en-US" sz="2000" b="1" kern="0" spc="-50" dirty="0">
                <a:ln>
                  <a:solidFill>
                    <a:srgbClr val="DDDDDD">
                      <a:alpha val="0"/>
                    </a:srgbClr>
                  </a:solidFill>
                </a:ln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  <a:cs typeface="Arial" panose="020B0604020202020204" pitchFamily="34" charset="0"/>
              </a:rPr>
              <a:t>회사 소개</a:t>
            </a:r>
            <a:r>
              <a:rPr kumimoji="0" lang="en-US" altLang="ko-KR" sz="2000" b="1" kern="0" spc="-50" dirty="0">
                <a:ln>
                  <a:solidFill>
                    <a:srgbClr val="DDDDDD">
                      <a:alpha val="0"/>
                    </a:srgbClr>
                  </a:solidFill>
                </a:ln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  <a:cs typeface="Arial" panose="020B0604020202020204" pitchFamily="34" charset="0"/>
              </a:rPr>
              <a:t>                2. </a:t>
            </a:r>
            <a:r>
              <a:rPr kumimoji="0" lang="ko-KR" altLang="en-US" sz="2000" b="1" kern="0" spc="-50" dirty="0">
                <a:ln>
                  <a:solidFill>
                    <a:srgbClr val="DDDDDD">
                      <a:alpha val="0"/>
                    </a:srgbClr>
                  </a:solidFill>
                </a:ln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  <a:cs typeface="Arial" panose="020B0604020202020204" pitchFamily="34" charset="0"/>
              </a:rPr>
              <a:t>회사 연혁</a:t>
            </a:r>
            <a:endParaRPr kumimoji="0" lang="en-US" altLang="ko-KR" sz="2000" b="1" kern="0" spc="-50" dirty="0">
              <a:ln>
                <a:solidFill>
                  <a:srgbClr val="DDDDDD">
                    <a:alpha val="0"/>
                  </a:srgbClr>
                </a:solidFill>
              </a:ln>
              <a:solidFill>
                <a:prstClr val="black"/>
              </a:solidFill>
              <a:latin typeface="맑은 고딕" pitchFamily="50" charset="-127"/>
              <a:ea typeface="맑은 고딕" pitchFamily="50" charset="-127"/>
              <a:cs typeface="Arial" panose="020B0604020202020204" pitchFamily="34" charset="0"/>
            </a:endParaRPr>
          </a:p>
          <a:p>
            <a:pPr defTabSz="914139" fontAlgn="auto" latinLnBrk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defRPr/>
            </a:pPr>
            <a:r>
              <a:rPr kumimoji="0" lang="en-US" altLang="ko-KR" sz="2000" b="1" kern="0" spc="-50" dirty="0">
                <a:ln>
                  <a:solidFill>
                    <a:srgbClr val="DDDDDD">
                      <a:alpha val="0"/>
                    </a:srgbClr>
                  </a:solidFill>
                </a:ln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  <a:cs typeface="Arial" panose="020B0604020202020204" pitchFamily="34" charset="0"/>
              </a:rPr>
              <a:t>     3. </a:t>
            </a:r>
            <a:r>
              <a:rPr kumimoji="0" lang="ko-KR" altLang="en-US" sz="2000" b="1" kern="0" spc="-50" dirty="0">
                <a:ln>
                  <a:solidFill>
                    <a:srgbClr val="DDDDDD">
                      <a:alpha val="0"/>
                    </a:srgbClr>
                  </a:solidFill>
                </a:ln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  <a:cs typeface="Arial" panose="020B0604020202020204" pitchFamily="34" charset="0"/>
              </a:rPr>
              <a:t>회사 조직도</a:t>
            </a:r>
            <a:r>
              <a:rPr kumimoji="0" lang="en-US" altLang="ko-KR" sz="2000" b="1" kern="0" spc="-50" dirty="0">
                <a:ln>
                  <a:solidFill>
                    <a:srgbClr val="DDDDDD">
                      <a:alpha val="0"/>
                    </a:srgbClr>
                  </a:solidFill>
                </a:ln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  <a:cs typeface="Arial" panose="020B0604020202020204" pitchFamily="34" charset="0"/>
              </a:rPr>
              <a:t>             4. </a:t>
            </a:r>
            <a:r>
              <a:rPr kumimoji="0" lang="ko-KR" altLang="en-US" sz="2000" b="1" kern="0" spc="-50" dirty="0">
                <a:ln>
                  <a:solidFill>
                    <a:srgbClr val="DDDDDD">
                      <a:alpha val="0"/>
                    </a:srgbClr>
                  </a:solidFill>
                </a:ln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  <a:cs typeface="Arial" panose="020B0604020202020204" pitchFamily="34" charset="0"/>
              </a:rPr>
              <a:t>인력 현황</a:t>
            </a:r>
            <a:endParaRPr kumimoji="0" lang="en-US" altLang="ko-KR" sz="2000" b="1" kern="0" spc="-50" dirty="0">
              <a:ln>
                <a:solidFill>
                  <a:srgbClr val="DDDDDD">
                    <a:alpha val="0"/>
                  </a:srgbClr>
                </a:solidFill>
              </a:ln>
              <a:solidFill>
                <a:prstClr val="black"/>
              </a:solidFill>
              <a:latin typeface="맑은 고딕" pitchFamily="50" charset="-127"/>
              <a:ea typeface="맑은 고딕" pitchFamily="50" charset="-127"/>
              <a:cs typeface="Arial" panose="020B0604020202020204" pitchFamily="34" charset="0"/>
            </a:endParaRPr>
          </a:p>
          <a:p>
            <a:pPr defTabSz="914139" fontAlgn="auto" latinLnBrk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defRPr/>
            </a:pPr>
            <a:r>
              <a:rPr kumimoji="0" lang="en-US" altLang="ko-KR" sz="2000" b="1" kern="0" spc="-50" dirty="0">
                <a:ln>
                  <a:solidFill>
                    <a:srgbClr val="DDDDDD">
                      <a:alpha val="0"/>
                    </a:srgbClr>
                  </a:solidFill>
                </a:ln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  <a:cs typeface="Arial" panose="020B0604020202020204" pitchFamily="34" charset="0"/>
              </a:rPr>
              <a:t>     5. </a:t>
            </a:r>
            <a:r>
              <a:rPr kumimoji="0" lang="ko-KR" altLang="en-US" sz="2000" b="1" kern="0" spc="-50" dirty="0">
                <a:ln>
                  <a:solidFill>
                    <a:srgbClr val="DDDDDD">
                      <a:alpha val="0"/>
                    </a:srgbClr>
                  </a:solidFill>
                </a:ln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  <a:cs typeface="Arial" panose="020B0604020202020204" pitchFamily="34" charset="0"/>
              </a:rPr>
              <a:t>등록 및 인증현황</a:t>
            </a:r>
            <a:endParaRPr kumimoji="0" lang="en-US" altLang="ko-KR" sz="2000" b="1" kern="0" spc="-50" dirty="0">
              <a:ln>
                <a:solidFill>
                  <a:srgbClr val="DDDDDD">
                    <a:alpha val="0"/>
                  </a:srgbClr>
                </a:solidFill>
              </a:ln>
              <a:solidFill>
                <a:prstClr val="black"/>
              </a:solidFill>
              <a:latin typeface="맑은 고딕" pitchFamily="50" charset="-127"/>
              <a:ea typeface="맑은 고딕" pitchFamily="50" charset="-127"/>
              <a:cs typeface="Arial" panose="020B0604020202020204" pitchFamily="34" charset="0"/>
            </a:endParaRPr>
          </a:p>
          <a:p>
            <a:pPr defTabSz="914139" fontAlgn="auto" latinLnBrk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defRPr/>
            </a:pPr>
            <a:r>
              <a:rPr kumimoji="0" lang="en-US" altLang="ko-KR" sz="2000" b="1" kern="0" spc="-50" dirty="0">
                <a:ln>
                  <a:solidFill>
                    <a:srgbClr val="DDDDDD">
                      <a:alpha val="0"/>
                    </a:srgbClr>
                  </a:solidFill>
                </a:ln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  <a:cs typeface="Arial" panose="020B0604020202020204" pitchFamily="34" charset="0"/>
              </a:rPr>
              <a:t>     6. </a:t>
            </a:r>
            <a:r>
              <a:rPr kumimoji="0" lang="ko-KR" altLang="en-US" sz="2000" b="1" kern="0" spc="-50" dirty="0">
                <a:ln>
                  <a:solidFill>
                    <a:srgbClr val="DDDDDD">
                      <a:alpha val="0"/>
                    </a:srgbClr>
                  </a:solidFill>
                </a:ln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  <a:cs typeface="Arial" panose="020B0604020202020204" pitchFamily="34" charset="0"/>
              </a:rPr>
              <a:t>사업 분야 및 업무 영역</a:t>
            </a:r>
            <a:endParaRPr kumimoji="0" lang="en-US" altLang="ko-KR" sz="2000" b="1" kern="0" spc="-50" dirty="0">
              <a:ln>
                <a:solidFill>
                  <a:srgbClr val="DDDDDD">
                    <a:alpha val="0"/>
                  </a:srgbClr>
                </a:solidFill>
              </a:ln>
              <a:solidFill>
                <a:prstClr val="black"/>
              </a:solidFill>
              <a:latin typeface="맑은 고딕" pitchFamily="50" charset="-127"/>
              <a:ea typeface="맑은 고딕" pitchFamily="50" charset="-127"/>
              <a:cs typeface="Arial" panose="020B0604020202020204" pitchFamily="34" charset="0"/>
            </a:endParaRPr>
          </a:p>
          <a:p>
            <a:pPr defTabSz="914139" fontAlgn="auto" latinLnBrk="0">
              <a:spcBef>
                <a:spcPts val="700"/>
              </a:spcBef>
              <a:spcAft>
                <a:spcPts val="0"/>
              </a:spcAft>
              <a:defRPr/>
            </a:pPr>
            <a:endParaRPr kumimoji="0" lang="en-US" altLang="ko-KR" sz="1100" b="1" kern="0" spc="-50" dirty="0">
              <a:ln>
                <a:solidFill>
                  <a:srgbClr val="DDDDDD">
                    <a:alpha val="0"/>
                  </a:srgbClr>
                </a:solidFill>
              </a:ln>
              <a:solidFill>
                <a:prstClr val="black"/>
              </a:solidFill>
              <a:latin typeface="맑은 고딕" pitchFamily="50" charset="-127"/>
              <a:ea typeface="맑은 고딕" pitchFamily="50" charset="-127"/>
              <a:cs typeface="Arial" panose="020B0604020202020204" pitchFamily="34" charset="0"/>
            </a:endParaRPr>
          </a:p>
          <a:p>
            <a:pPr defTabSz="914139" fontAlgn="auto" latinLnBrk="0">
              <a:spcBef>
                <a:spcPts val="700"/>
              </a:spcBef>
              <a:spcAft>
                <a:spcPts val="0"/>
              </a:spcAft>
              <a:defRPr/>
            </a:pPr>
            <a:r>
              <a:rPr kumimoji="0" lang="en-US" altLang="ko-KR" sz="2000" b="1" kern="0" spc="-50" dirty="0">
                <a:ln>
                  <a:solidFill>
                    <a:srgbClr val="DDDDDD">
                      <a:alpha val="0"/>
                    </a:srgbClr>
                  </a:solidFill>
                </a:ln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  <a:cs typeface="Arial" panose="020B0604020202020204" pitchFamily="34" charset="0"/>
              </a:rPr>
              <a:t>II. </a:t>
            </a:r>
            <a:r>
              <a:rPr kumimoji="0" lang="ko-KR" altLang="en-US" sz="2000" b="1" kern="0" spc="-50" dirty="0">
                <a:ln>
                  <a:solidFill>
                    <a:srgbClr val="DDDDDD">
                      <a:alpha val="0"/>
                    </a:srgbClr>
                  </a:solidFill>
                </a:ln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  <a:cs typeface="Arial" panose="020B0604020202020204" pitchFamily="34" charset="0"/>
              </a:rPr>
              <a:t>주요 실적 현황</a:t>
            </a:r>
            <a:endParaRPr kumimoji="0" lang="en-US" altLang="ko-KR" sz="2000" b="1" kern="0" spc="-50" dirty="0">
              <a:ln>
                <a:solidFill>
                  <a:srgbClr val="DDDDDD">
                    <a:alpha val="0"/>
                  </a:srgbClr>
                </a:solidFill>
              </a:ln>
              <a:solidFill>
                <a:prstClr val="black"/>
              </a:solidFill>
              <a:latin typeface="맑은 고딕" pitchFamily="50" charset="-127"/>
              <a:ea typeface="맑은 고딕" pitchFamily="50" charset="-127"/>
              <a:cs typeface="Arial" panose="020B0604020202020204" pitchFamily="34" charset="0"/>
            </a:endParaRPr>
          </a:p>
          <a:p>
            <a:pPr defTabSz="914139" fontAlgn="auto" latinLnBrk="0">
              <a:lnSpc>
                <a:spcPct val="200000"/>
              </a:lnSpc>
              <a:spcBef>
                <a:spcPts val="700"/>
              </a:spcBef>
              <a:spcAft>
                <a:spcPts val="0"/>
              </a:spcAft>
              <a:defRPr/>
            </a:pPr>
            <a:r>
              <a:rPr kumimoji="0" lang="en-US" altLang="ko-KR" sz="2000" b="1" kern="0" spc="-50" dirty="0">
                <a:ln>
                  <a:solidFill>
                    <a:srgbClr val="DDDDDD">
                      <a:alpha val="0"/>
                    </a:srgbClr>
                  </a:solidFill>
                </a:ln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  <a:cs typeface="Arial" panose="020B0604020202020204" pitchFamily="34" charset="0"/>
              </a:rPr>
              <a:t>III. </a:t>
            </a:r>
            <a:r>
              <a:rPr kumimoji="0" lang="ko-KR" altLang="en-US" sz="2000" b="1" kern="0" spc="-50" dirty="0" err="1">
                <a:ln>
                  <a:solidFill>
                    <a:srgbClr val="DDDDDD">
                      <a:alpha val="0"/>
                    </a:srgbClr>
                  </a:solidFill>
                </a:ln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  <a:cs typeface="Arial" panose="020B0604020202020204" pitchFamily="34" charset="0"/>
              </a:rPr>
              <a:t>글로벌이엔지</a:t>
            </a:r>
            <a:r>
              <a:rPr kumimoji="0" lang="ko-KR" altLang="en-US" sz="2000" b="1" kern="0" spc="-50" dirty="0">
                <a:ln>
                  <a:solidFill>
                    <a:srgbClr val="DDDDDD">
                      <a:alpha val="0"/>
                    </a:srgbClr>
                  </a:solidFill>
                </a:ln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  <a:cs typeface="Arial" panose="020B0604020202020204" pitchFamily="34" charset="0"/>
              </a:rPr>
              <a:t>㈜ 장점</a:t>
            </a:r>
            <a:r>
              <a:rPr lang="en-US" altLang="ko-KR" b="1" kern="0" spc="-50" dirty="0">
                <a:ln>
                  <a:solidFill>
                    <a:srgbClr val="DDDDDD">
                      <a:alpha val="0"/>
                    </a:srgbClr>
                  </a:solidFill>
                </a:ln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  <a:cs typeface="Arial" panose="020B0604020202020204" pitchFamily="34" charset="0"/>
              </a:rPr>
              <a:t>    </a:t>
            </a:r>
          </a:p>
          <a:p>
            <a:pPr defTabSz="914139" fontAlgn="auto" latinLnBrk="0">
              <a:lnSpc>
                <a:spcPct val="200000"/>
              </a:lnSpc>
              <a:spcBef>
                <a:spcPts val="700"/>
              </a:spcBef>
              <a:spcAft>
                <a:spcPts val="0"/>
              </a:spcAft>
              <a:defRPr/>
            </a:pPr>
            <a:r>
              <a:rPr lang="en-US" altLang="ko-KR" b="1" kern="0" spc="-50" dirty="0">
                <a:ln>
                  <a:solidFill>
                    <a:srgbClr val="DDDDDD">
                      <a:alpha val="0"/>
                    </a:srgbClr>
                  </a:solidFill>
                </a:ln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  <a:cs typeface="Arial" panose="020B0604020202020204" pitchFamily="34" charset="0"/>
              </a:rPr>
              <a:t> </a:t>
            </a:r>
            <a:r>
              <a:rPr lang="ko-KR" altLang="en-US" b="1" kern="0" spc="-50" dirty="0">
                <a:ln>
                  <a:solidFill>
                    <a:srgbClr val="DDDDDD">
                      <a:alpha val="0"/>
                    </a:srgbClr>
                  </a:solidFill>
                </a:ln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  <a:cs typeface="Arial" panose="020B0604020202020204" pitchFamily="34" charset="0"/>
              </a:rPr>
              <a:t>별첨</a:t>
            </a:r>
            <a:r>
              <a:rPr lang="en-US" altLang="ko-KR" b="1" kern="0" spc="-50" dirty="0">
                <a:ln>
                  <a:solidFill>
                    <a:srgbClr val="DDDDDD">
                      <a:alpha val="0"/>
                    </a:srgbClr>
                  </a:solidFill>
                </a:ln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  <a:cs typeface="Arial" panose="020B0604020202020204" pitchFamily="34" charset="0"/>
              </a:rPr>
              <a:t>. </a:t>
            </a:r>
            <a:r>
              <a:rPr lang="ko-KR" altLang="en-US" b="1" kern="0" spc="-50" dirty="0">
                <a:ln>
                  <a:solidFill>
                    <a:srgbClr val="DDDDDD">
                      <a:alpha val="0"/>
                    </a:srgbClr>
                  </a:solidFill>
                </a:ln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  <a:cs typeface="Arial" panose="020B0604020202020204" pitchFamily="34" charset="0"/>
              </a:rPr>
              <a:t>수행 실적 </a:t>
            </a:r>
            <a:r>
              <a:rPr lang="en-US" altLang="ko-KR" b="1" kern="0" spc="-50" dirty="0">
                <a:ln>
                  <a:solidFill>
                    <a:srgbClr val="DDDDDD">
                      <a:alpha val="0"/>
                    </a:srgbClr>
                  </a:solidFill>
                </a:ln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  <a:cs typeface="Arial" panose="020B0604020202020204" pitchFamily="34" charset="0"/>
              </a:rPr>
              <a:t>List</a:t>
            </a:r>
            <a:endParaRPr lang="ko-KR" altLang="en-US" dirty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" name="슬라이드 번호 개체 틀 1"/>
          <p:cNvSpPr txBox="1">
            <a:spLocks/>
          </p:cNvSpPr>
          <p:nvPr/>
        </p:nvSpPr>
        <p:spPr bwMode="auto">
          <a:xfrm>
            <a:off x="3659066" y="6570676"/>
            <a:ext cx="2057400" cy="28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kumimoji="1" sz="1100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1pPr>
            <a:lvl2pPr marL="742950" indent="-28575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2pPr>
            <a:lvl3pPr marL="1143000" indent="-228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3pPr>
            <a:lvl4pPr marL="1600200" indent="-228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4pPr>
            <a:lvl5pPr marL="2057400" indent="-228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5pPr>
            <a:lvl6pPr marL="25146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6pPr>
            <a:lvl7pPr marL="29718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7pPr>
            <a:lvl8pPr marL="34290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8pPr>
            <a:lvl9pPr marL="38862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9pPr>
          </a:lstStyle>
          <a:p>
            <a:fld id="{D5690BA9-808E-4707-825D-E02E62666EE2}" type="slidenum">
              <a:rPr kumimoji="0" lang="ko-KR" altLang="en-US" smtClean="0">
                <a:solidFill>
                  <a:srgbClr val="898989"/>
                </a:solidFill>
                <a:ea typeface="맑은 고딕" pitchFamily="50" charset="-127"/>
              </a:rPr>
              <a:pPr/>
              <a:t>2</a:t>
            </a:fld>
            <a:endParaRPr kumimoji="0" lang="ko-KR" altLang="en-US" dirty="0" smtClean="0">
              <a:solidFill>
                <a:srgbClr val="898989"/>
              </a:solidFill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2241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슬라이드 번호 개체 틀 1"/>
          <p:cNvSpPr txBox="1">
            <a:spLocks/>
          </p:cNvSpPr>
          <p:nvPr/>
        </p:nvSpPr>
        <p:spPr bwMode="auto">
          <a:xfrm>
            <a:off x="3659066" y="6570676"/>
            <a:ext cx="2057400" cy="28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kumimoji="1" sz="1100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1pPr>
            <a:lvl2pPr marL="742950" indent="-28575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2pPr>
            <a:lvl3pPr marL="1143000" indent="-228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3pPr>
            <a:lvl4pPr marL="1600200" indent="-228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4pPr>
            <a:lvl5pPr marL="2057400" indent="-228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5pPr>
            <a:lvl6pPr marL="25146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6pPr>
            <a:lvl7pPr marL="29718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7pPr>
            <a:lvl8pPr marL="34290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8pPr>
            <a:lvl9pPr marL="38862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9pPr>
          </a:lstStyle>
          <a:p>
            <a:fld id="{D5690BA9-808E-4707-825D-E02E62666EE2}" type="slidenum">
              <a:rPr kumimoji="0" lang="ko-KR" altLang="en-US" smtClean="0">
                <a:solidFill>
                  <a:srgbClr val="898989"/>
                </a:solidFill>
                <a:ea typeface="맑은 고딕" pitchFamily="50" charset="-127"/>
              </a:rPr>
              <a:pPr/>
              <a:t>20</a:t>
            </a:fld>
            <a:endParaRPr kumimoji="0" lang="ko-KR" altLang="en-US" dirty="0" smtClean="0">
              <a:solidFill>
                <a:srgbClr val="898989"/>
              </a:solidFill>
              <a:ea typeface="맑은 고딕" pitchFamily="50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9750" y="247951"/>
            <a:ext cx="3650763" cy="461651"/>
          </a:xfrm>
          <a:prstGeom prst="rect">
            <a:avLst/>
          </a:prstGeom>
          <a:ln>
            <a:noFill/>
          </a:ln>
        </p:spPr>
        <p:txBody>
          <a:bodyPr lIns="91427" tIns="45713" rIns="91427" bIns="45713">
            <a:spAutoFit/>
          </a:bodyPr>
          <a:lstStyle>
            <a:defPPr>
              <a:defRPr lang="ko-KR"/>
            </a:defPPr>
            <a:lvl1pPr marL="90488" indent="-90488" latinLnBrk="0">
              <a:lnSpc>
                <a:spcPct val="120000"/>
              </a:lnSpc>
              <a:spcBef>
                <a:spcPts val="300"/>
              </a:spcBef>
              <a:buFont typeface="Wingdings" pitchFamily="2" charset="2"/>
              <a:buChar char="§"/>
              <a:defRPr sz="1300" b="1" spc="-5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kumimoji="0" lang="ko-KR" alt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맑은 고딕" pitchFamily="50" charset="-127"/>
              </a:rPr>
              <a:t>주요 실적 현황</a:t>
            </a:r>
            <a:endParaRPr kumimoji="0" lang="ko-KR" altLang="en-US" sz="2400" dirty="0">
              <a:solidFill>
                <a:prstClr val="black">
                  <a:lumMod val="85000"/>
                  <a:lumOff val="15000"/>
                </a:prstClr>
              </a:solidFill>
              <a:ea typeface="맑은 고딕" pitchFamily="50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5051" y="783754"/>
            <a:ext cx="4344770" cy="424718"/>
          </a:xfrm>
          <a:prstGeom prst="rect">
            <a:avLst/>
          </a:prstGeom>
          <a:ln>
            <a:noFill/>
          </a:ln>
        </p:spPr>
        <p:txBody>
          <a:bodyPr lIns="91427" tIns="45713" rIns="91427" bIns="45713">
            <a:spAutoFit/>
          </a:bodyPr>
          <a:lstStyle>
            <a:defPPr>
              <a:defRPr lang="ko-KR"/>
            </a:defPPr>
            <a:lvl1pPr indent="0" latinLnBrk="0">
              <a:lnSpc>
                <a:spcPct val="120000"/>
              </a:lnSpc>
              <a:spcBef>
                <a:spcPts val="300"/>
              </a:spcBef>
              <a:buFont typeface="Wingdings" pitchFamily="2" charset="2"/>
              <a:buNone/>
              <a:defRPr sz="1600" b="1" spc="-5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</a:defRPr>
            </a:lvl1pPr>
          </a:lstStyle>
          <a:p>
            <a:pPr fontAlgn="auto" latinLnBrk="1">
              <a:spcBef>
                <a:spcPct val="4000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kumimoji="0" lang="en-US" altLang="ko-KR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 pitchFamily="50" charset="-127"/>
              </a:rPr>
              <a:t> </a:t>
            </a:r>
            <a:r>
              <a:rPr kumimoji="0" lang="ko-KR" altLang="en-US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 pitchFamily="50" charset="-127"/>
              </a:rPr>
              <a:t>산업플랜트</a:t>
            </a:r>
            <a:r>
              <a:rPr kumimoji="0" lang="en-US" altLang="ko-KR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 pitchFamily="50" charset="-127"/>
              </a:rPr>
              <a:t>(</a:t>
            </a:r>
            <a:r>
              <a:rPr kumimoji="0" lang="ko-KR" altLang="en-US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 pitchFamily="50" charset="-127"/>
              </a:rPr>
              <a:t>섬</a:t>
            </a:r>
            <a:r>
              <a:rPr kumimoji="0" lang="ko-KR" altLang="en-US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 pitchFamily="50" charset="-127"/>
              </a:rPr>
              <a:t>유</a:t>
            </a:r>
            <a:r>
              <a:rPr kumimoji="0" lang="en-US" altLang="ko-KR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 pitchFamily="50" charset="-127"/>
              </a:rPr>
              <a:t>/</a:t>
            </a:r>
            <a:r>
              <a:rPr kumimoji="0" lang="ko-KR" altLang="en-US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 pitchFamily="50" charset="-127"/>
              </a:rPr>
              <a:t>물류센터</a:t>
            </a:r>
            <a:r>
              <a:rPr kumimoji="0" lang="en-US" altLang="ko-KR" sz="180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 pitchFamily="50" charset="-127"/>
              </a:rPr>
              <a:t>)</a:t>
            </a:r>
            <a:endParaRPr kumimoji="0" lang="en-US" altLang="ko-KR" sz="1800" spc="0" dirty="0">
              <a:ln>
                <a:noFill/>
              </a:ln>
              <a:solidFill>
                <a:srgbClr val="000000"/>
              </a:solidFill>
              <a:ea typeface="맑은 고딕" pitchFamily="50" charset="-127"/>
            </a:endParaRPr>
          </a:p>
        </p:txBody>
      </p:sp>
      <p:sp>
        <p:nvSpPr>
          <p:cNvPr id="12" name="AutoShape 33" descr="ob-21"/>
          <p:cNvSpPr>
            <a:spLocks noChangeArrowheads="1"/>
          </p:cNvSpPr>
          <p:nvPr/>
        </p:nvSpPr>
        <p:spPr bwMode="auto">
          <a:xfrm>
            <a:off x="6134326" y="1239256"/>
            <a:ext cx="2758154" cy="360000"/>
          </a:xfrm>
          <a:prstGeom prst="roundRect">
            <a:avLst>
              <a:gd name="adj" fmla="val 9944"/>
            </a:avLst>
          </a:prstGeom>
          <a:gradFill>
            <a:gsLst>
              <a:gs pos="33000">
                <a:srgbClr val="00B0F0"/>
              </a:gs>
              <a:gs pos="55000">
                <a:srgbClr val="85C2FF"/>
              </a:gs>
              <a:gs pos="76000">
                <a:srgbClr val="C4D6EB"/>
              </a:gs>
              <a:gs pos="99000">
                <a:srgbClr val="FFEBFA"/>
              </a:gs>
            </a:gsLst>
            <a:lin ang="10800000" scaled="1"/>
          </a:gradFill>
          <a:ln>
            <a:solidFill>
              <a:schemeClr val="tx2">
                <a:lumMod val="60000"/>
                <a:lumOff val="40000"/>
              </a:schemeClr>
            </a:solidFill>
          </a:ln>
          <a:effectLst/>
          <a:extLst/>
        </p:spPr>
        <p:txBody>
          <a:bodyPr wrap="none" lIns="0" tIns="0" rIns="0" bIns="0" anchor="ctr">
            <a:scene3d>
              <a:camera prst="orthographicFront"/>
              <a:lightRig rig="threePt" dir="t"/>
            </a:scene3d>
            <a:sp3d>
              <a:bevelT w="0" h="38100"/>
            </a:sp3d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defRPr/>
            </a:pPr>
            <a:r>
              <a:rPr kumimoji="0" lang="ko-KR" altLang="en-US" sz="1400" b="1" spc="-50" dirty="0" err="1">
                <a:solidFill>
                  <a:srgbClr val="1F497D">
                    <a:lumMod val="75000"/>
                  </a:srgbClr>
                </a:solidFill>
                <a:latin typeface="맑은 고딕" pitchFamily="50" charset="-127"/>
                <a:ea typeface="맑은 고딕" pitchFamily="50" charset="-127"/>
              </a:rPr>
              <a:t>코오롱</a:t>
            </a:r>
            <a:r>
              <a:rPr kumimoji="0" lang="ko-KR" altLang="en-US" sz="1400" b="1" spc="-50" dirty="0">
                <a:solidFill>
                  <a:srgbClr val="1F497D">
                    <a:lumMod val="75000"/>
                  </a:srgb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ko-KR" altLang="en-US" sz="1400" b="1" spc="-50" dirty="0" err="1">
                <a:solidFill>
                  <a:srgbClr val="1F497D">
                    <a:lumMod val="75000"/>
                  </a:srgbClr>
                </a:solidFill>
                <a:latin typeface="맑은 고딕" pitchFamily="50" charset="-127"/>
                <a:ea typeface="맑은 고딕" pitchFamily="50" charset="-127"/>
              </a:rPr>
              <a:t>패션머티리얼</a:t>
            </a:r>
            <a:r>
              <a:rPr kumimoji="0" lang="ko-KR" altLang="en-US" sz="1400" b="1" spc="-50" dirty="0">
                <a:solidFill>
                  <a:srgbClr val="1F497D">
                    <a:lumMod val="75000"/>
                  </a:srgbClr>
                </a:solidFill>
                <a:latin typeface="맑은 고딕" pitchFamily="50" charset="-127"/>
                <a:ea typeface="맑은 고딕" pitchFamily="50" charset="-127"/>
              </a:rPr>
              <a:t> 양주 공장</a:t>
            </a:r>
            <a:endParaRPr kumimoji="0" lang="en-US" altLang="ko-KR" sz="1400" b="1" spc="-50" dirty="0">
              <a:solidFill>
                <a:srgbClr val="1F497D">
                  <a:lumMod val="75000"/>
                </a:srgb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aphicFrame>
        <p:nvGraphicFramePr>
          <p:cNvPr id="13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2193284"/>
              </p:ext>
            </p:extLst>
          </p:nvPr>
        </p:nvGraphicFramePr>
        <p:xfrm>
          <a:off x="6134608" y="4365625"/>
          <a:ext cx="2757853" cy="2101850"/>
        </p:xfrm>
        <a:graphic>
          <a:graphicData uri="http://schemas.openxmlformats.org/drawingml/2006/table">
            <a:tbl>
              <a:tblPr/>
              <a:tblGrid>
                <a:gridCol w="730998"/>
                <a:gridCol w="2026855"/>
              </a:tblGrid>
              <a:tr h="39625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Project</a:t>
                      </a:r>
                    </a:p>
                  </a:txBody>
                  <a:tcPr marL="77905" marR="77905" marT="45722" marB="45722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코오롱패션머티리얼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양주 공장 </a:t>
                      </a: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Project</a:t>
                      </a:r>
                    </a:p>
                  </a:txBody>
                  <a:tcPr marL="77905" marR="77905" marT="45722" marB="45722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712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수행기간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22" marB="45722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2013. 02. ~ 2013. 12.</a:t>
                      </a:r>
                    </a:p>
                  </a:txBody>
                  <a:tcPr marL="77905" marR="77905" marT="45722" marB="45722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712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대지위치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22" marB="45722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경기도 </a:t>
                      </a:r>
                      <a:r>
                        <a:rPr kumimoji="1" lang="ko-KR" altLang="en-US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양주시</a:t>
                      </a:r>
                      <a:endParaRPr kumimoji="1" lang="en-US" altLang="ko-KR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22" marB="45722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58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사업주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발주처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</a:p>
                  </a:txBody>
                  <a:tcPr marL="77905" marR="77905" marT="45722" marB="45722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코오롱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1" lang="ko-KR" altLang="en-US" sz="10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패션머티리얼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endParaRPr kumimoji="1" lang="en-US" altLang="ko-KR" sz="10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22" marB="45722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619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업무내역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22" marB="45722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기본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상세설계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(Utility/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배관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설비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소방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전기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계장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토목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건축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), 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인허가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&amp;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시공감리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22" marB="45722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712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연면적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22" marB="45722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4,500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坪</a:t>
                      </a:r>
                      <a:endParaRPr kumimoji="1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22" marB="45722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9206" name="그림 13" descr="tmk 남향.JPG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8" t="13799" r="2251" b="11342"/>
          <a:stretch/>
        </p:blipFill>
        <p:spPr bwMode="auto">
          <a:xfrm>
            <a:off x="6153651" y="1790700"/>
            <a:ext cx="2738804" cy="2413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AutoShape 33" descr="ob-21"/>
          <p:cNvSpPr>
            <a:spLocks noChangeArrowheads="1"/>
          </p:cNvSpPr>
          <p:nvPr/>
        </p:nvSpPr>
        <p:spPr bwMode="auto">
          <a:xfrm>
            <a:off x="373686" y="1275256"/>
            <a:ext cx="2758154" cy="360000"/>
          </a:xfrm>
          <a:prstGeom prst="roundRect">
            <a:avLst>
              <a:gd name="adj" fmla="val 9944"/>
            </a:avLst>
          </a:prstGeom>
          <a:gradFill>
            <a:gsLst>
              <a:gs pos="33000">
                <a:srgbClr val="00B0F0"/>
              </a:gs>
              <a:gs pos="55000">
                <a:srgbClr val="85C2FF"/>
              </a:gs>
              <a:gs pos="76000">
                <a:srgbClr val="C4D6EB"/>
              </a:gs>
              <a:gs pos="99000">
                <a:srgbClr val="FFEBFA"/>
              </a:gs>
            </a:gsLst>
            <a:lin ang="10800000" scaled="1"/>
          </a:gradFill>
          <a:ln>
            <a:solidFill>
              <a:schemeClr val="tx2">
                <a:lumMod val="60000"/>
                <a:lumOff val="40000"/>
              </a:schemeClr>
            </a:solidFill>
          </a:ln>
          <a:effectLst/>
          <a:extLst/>
        </p:spPr>
        <p:txBody>
          <a:bodyPr wrap="none" lIns="0" tIns="0" rIns="0" bIns="0" anchor="ctr">
            <a:scene3d>
              <a:camera prst="orthographicFront"/>
              <a:lightRig rig="threePt" dir="t"/>
            </a:scene3d>
            <a:sp3d>
              <a:bevelT w="0" h="38100"/>
            </a:sp3d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defRPr/>
            </a:pPr>
            <a:r>
              <a:rPr kumimoji="0" lang="ko-KR" altLang="en-US" sz="1400" b="1" spc="-50" dirty="0" err="1">
                <a:solidFill>
                  <a:srgbClr val="1F497D">
                    <a:lumMod val="75000"/>
                  </a:srgbClr>
                </a:solidFill>
                <a:latin typeface="맑은 고딕" pitchFamily="50" charset="-127"/>
                <a:ea typeface="맑은 고딕" pitchFamily="50" charset="-127"/>
              </a:rPr>
              <a:t>도레이첨단소재</a:t>
            </a:r>
            <a:r>
              <a:rPr kumimoji="0" lang="ko-KR" altLang="en-US" sz="1400" b="1" spc="-50" dirty="0">
                <a:solidFill>
                  <a:srgbClr val="1F497D">
                    <a:lumMod val="75000"/>
                  </a:srgbClr>
                </a:solidFill>
                <a:latin typeface="맑은 고딕" pitchFamily="50" charset="-127"/>
                <a:ea typeface="맑은 고딕" pitchFamily="50" charset="-127"/>
              </a:rPr>
              <a:t> 구미공장</a:t>
            </a:r>
            <a:endParaRPr kumimoji="0" lang="en-US" altLang="ko-KR" sz="1400" b="1" spc="-50" dirty="0">
              <a:solidFill>
                <a:srgbClr val="1F497D">
                  <a:lumMod val="75000"/>
                </a:srgb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aphicFrame>
        <p:nvGraphicFramePr>
          <p:cNvPr id="17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337131"/>
              </p:ext>
            </p:extLst>
          </p:nvPr>
        </p:nvGraphicFramePr>
        <p:xfrm>
          <a:off x="347474" y="4365625"/>
          <a:ext cx="2759320" cy="2090738"/>
        </p:xfrm>
        <a:graphic>
          <a:graphicData uri="http://schemas.openxmlformats.org/drawingml/2006/table">
            <a:tbl>
              <a:tblPr/>
              <a:tblGrid>
                <a:gridCol w="731386"/>
                <a:gridCol w="2027934"/>
              </a:tblGrid>
              <a:tr h="41030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Project</a:t>
                      </a:r>
                    </a:p>
                  </a:txBody>
                  <a:tcPr marL="77946" marR="77946" marT="45694" marB="4569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95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KL-10 </a:t>
                      </a:r>
                      <a:r>
                        <a:rPr kumimoji="1" lang="ko-KR" altLang="en-US" sz="95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복합화 개조 설계 용역공사</a:t>
                      </a:r>
                      <a:endParaRPr kumimoji="1" lang="ko-KR" altLang="ko-KR" sz="95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marL="77946" marR="77946" marT="45694" marB="4569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942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수행기간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46" marR="77946" marT="45694" marB="4569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2018. 01. ~ 2019. 01.</a:t>
                      </a:r>
                    </a:p>
                  </a:txBody>
                  <a:tcPr marL="77946" marR="77946" marT="45694" marB="4569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261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대지위치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46" marR="77946" marT="45694" marB="4569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경상북도 구미시</a:t>
                      </a:r>
                      <a:endParaRPr kumimoji="1" lang="en-US" altLang="ko-KR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46" marR="77946" marT="45694" marB="4569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4800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사업주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발주처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</a:p>
                  </a:txBody>
                  <a:tcPr marL="77946" marR="77946" marT="45694" marB="4569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도레이첨단소재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endParaRPr kumimoji="1" lang="en-US" altLang="ko-KR" sz="10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46" marR="77946" marT="45694" marB="4569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966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업무내역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46" marR="77946" marT="45694" marB="4569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상세설계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공정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배관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설비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전기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계장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건축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소방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46" marR="77946" marT="45694" marB="4569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9774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연면적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46" marR="77946" marT="45694" marB="4569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4,360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坪</a:t>
                      </a:r>
                      <a:endParaRPr kumimoji="1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46" marR="77946" marT="45694" marB="4569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118589" y="82861"/>
            <a:ext cx="964239" cy="681083"/>
          </a:xfrm>
          <a:prstGeom prst="rect">
            <a:avLst/>
          </a:prstGeom>
          <a:noFill/>
        </p:spPr>
        <p:txBody>
          <a:bodyPr lIns="80135" tIns="40068" rIns="80135" bIns="40068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900" b="1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white"/>
                </a:solidFill>
                <a:latin typeface="맑은 고딕"/>
                <a:ea typeface="맑은 고딕"/>
                <a:cs typeface="Arial" panose="020B0604020202020204" pitchFamily="34" charset="0"/>
              </a:rPr>
              <a:t>Ⅱ</a:t>
            </a:r>
            <a:endParaRPr kumimoji="0" lang="ko-KR" altLang="en-US" sz="2800" b="1" dirty="0">
              <a:ln>
                <a:solidFill>
                  <a:srgbClr val="4F81BD">
                    <a:alpha val="0"/>
                  </a:srgbClr>
                </a:solidFill>
              </a:ln>
              <a:solidFill>
                <a:prstClr val="white"/>
              </a:solidFill>
              <a:latin typeface="맑은 고딕"/>
              <a:ea typeface="맑은 고딕"/>
              <a:cs typeface="Arial" panose="020B0604020202020204" pitchFamily="34" charset="0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851" y="1790713"/>
            <a:ext cx="2757854" cy="2392363"/>
          </a:xfrm>
          <a:prstGeom prst="rect">
            <a:avLst/>
          </a:prstGeom>
          <a:ln w="15875">
            <a:solidFill>
              <a:schemeClr val="tx1">
                <a:lumMod val="50000"/>
                <a:lumOff val="50000"/>
              </a:schemeClr>
            </a:solidFill>
          </a:ln>
        </p:spPr>
      </p:pic>
      <p:graphicFrame>
        <p:nvGraphicFramePr>
          <p:cNvPr id="15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3065979"/>
              </p:ext>
            </p:extLst>
          </p:nvPr>
        </p:nvGraphicFramePr>
        <p:xfrm>
          <a:off x="3276409" y="4365625"/>
          <a:ext cx="2757853" cy="2087562"/>
        </p:xfrm>
        <a:graphic>
          <a:graphicData uri="http://schemas.openxmlformats.org/drawingml/2006/table">
            <a:tbl>
              <a:tblPr/>
              <a:tblGrid>
                <a:gridCol w="730998"/>
                <a:gridCol w="2026855"/>
              </a:tblGrid>
              <a:tr h="39909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Project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05" marB="4570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비엘인터내셔날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부산 </a:t>
                      </a:r>
                      <a:r>
                        <a:rPr kumimoji="1" lang="ko-KR" altLang="en-US" sz="10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신항만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물류센터 신축공사</a:t>
                      </a: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냉동 창고</a:t>
                      </a: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</a:p>
                  </a:txBody>
                  <a:tcPr marL="77905" marR="77905" marT="45705" marB="4570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5595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수행기간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05" marB="4570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2013. 05. ~ 2015. 05.</a:t>
                      </a:r>
                    </a:p>
                  </a:txBody>
                  <a:tcPr marL="77905" marR="77905" marT="45705" marB="4570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5595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대지위치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05" marB="4570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부산시</a:t>
                      </a:r>
                      <a:endParaRPr kumimoji="1" lang="en-US" altLang="ko-KR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05" marB="4570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9093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사업주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발주처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</a:p>
                  </a:txBody>
                  <a:tcPr marL="77905" marR="77905" marT="45705" marB="4570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비엘인터내셔날</a:t>
                      </a: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주</a:t>
                      </a: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) </a:t>
                      </a:r>
                    </a:p>
                  </a:txBody>
                  <a:tcPr marL="77905" marR="77905" marT="45705" marB="4570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259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업무내역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05" marB="4570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기본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상세설계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(Utility/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배관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설비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소방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전기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토목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건축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), 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인허가</a:t>
                      </a:r>
                      <a:endParaRPr lang="en-US" altLang="ko-KR" sz="1000" b="1" baseline="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05" marB="4570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5595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연면적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05" marB="4570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4,000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坪</a:t>
                      </a:r>
                      <a:endParaRPr kumimoji="1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05" marB="4570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" name="AutoShape 33" descr="ob-21"/>
          <p:cNvSpPr>
            <a:spLocks noChangeArrowheads="1"/>
          </p:cNvSpPr>
          <p:nvPr/>
        </p:nvSpPr>
        <p:spPr bwMode="auto">
          <a:xfrm>
            <a:off x="3275856" y="1237630"/>
            <a:ext cx="2758154" cy="360000"/>
          </a:xfrm>
          <a:prstGeom prst="roundRect">
            <a:avLst>
              <a:gd name="adj" fmla="val 9944"/>
            </a:avLst>
          </a:prstGeom>
          <a:gradFill>
            <a:gsLst>
              <a:gs pos="33000">
                <a:srgbClr val="00B0F0"/>
              </a:gs>
              <a:gs pos="55000">
                <a:srgbClr val="85C2FF"/>
              </a:gs>
              <a:gs pos="76000">
                <a:srgbClr val="C4D6EB"/>
              </a:gs>
              <a:gs pos="99000">
                <a:srgbClr val="FFEBFA"/>
              </a:gs>
            </a:gsLst>
            <a:lin ang="10800000" scaled="1"/>
          </a:gradFill>
          <a:ln>
            <a:solidFill>
              <a:schemeClr val="tx2">
                <a:lumMod val="60000"/>
                <a:lumOff val="40000"/>
              </a:schemeClr>
            </a:solidFill>
          </a:ln>
          <a:effectLst/>
          <a:extLst/>
        </p:spPr>
        <p:txBody>
          <a:bodyPr wrap="none" lIns="0" tIns="0" rIns="0" bIns="0" anchor="ctr">
            <a:scene3d>
              <a:camera prst="orthographicFront"/>
              <a:lightRig rig="threePt" dir="t"/>
            </a:scene3d>
            <a:sp3d>
              <a:bevelT w="0" h="38100"/>
            </a:sp3d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defRPr/>
            </a:pPr>
            <a:r>
              <a:rPr kumimoji="0" lang="ko-KR" altLang="en-US" sz="1300" b="1" spc="-50" dirty="0" err="1">
                <a:solidFill>
                  <a:srgbClr val="1F497D">
                    <a:lumMod val="75000"/>
                  </a:srgbClr>
                </a:solidFill>
                <a:latin typeface="맑은 고딕" pitchFamily="50" charset="-127"/>
                <a:ea typeface="맑은 고딕" pitchFamily="50" charset="-127"/>
              </a:rPr>
              <a:t>비엘인터내셔날</a:t>
            </a:r>
            <a:r>
              <a:rPr kumimoji="0" lang="en-US" altLang="ko-KR" sz="1300" b="1" spc="-50" dirty="0">
                <a:solidFill>
                  <a:srgbClr val="1F497D">
                    <a:lumMod val="75000"/>
                  </a:srgb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ko-KR" altLang="en-US" sz="1300" b="1" spc="-50" dirty="0">
                <a:solidFill>
                  <a:srgbClr val="1F497D">
                    <a:lumMod val="75000"/>
                  </a:srgbClr>
                </a:solidFill>
                <a:latin typeface="맑은 고딕" pitchFamily="50" charset="-127"/>
                <a:ea typeface="맑은 고딕" pitchFamily="50" charset="-127"/>
              </a:rPr>
              <a:t>부산 </a:t>
            </a:r>
            <a:r>
              <a:rPr kumimoji="0" lang="ko-KR" altLang="en-US" sz="1300" b="1" spc="-50" dirty="0" err="1">
                <a:solidFill>
                  <a:srgbClr val="1F497D">
                    <a:lumMod val="75000"/>
                  </a:srgbClr>
                </a:solidFill>
                <a:latin typeface="맑은 고딕" pitchFamily="50" charset="-127"/>
                <a:ea typeface="맑은 고딕" pitchFamily="50" charset="-127"/>
              </a:rPr>
              <a:t>신항만</a:t>
            </a:r>
            <a:r>
              <a:rPr kumimoji="0" lang="ko-KR" altLang="en-US" sz="1300" b="1" spc="-50" dirty="0">
                <a:solidFill>
                  <a:srgbClr val="1F497D">
                    <a:lumMod val="75000"/>
                  </a:srgbClr>
                </a:solidFill>
                <a:latin typeface="맑은 고딕" pitchFamily="50" charset="-127"/>
                <a:ea typeface="맑은 고딕" pitchFamily="50" charset="-127"/>
              </a:rPr>
              <a:t> 물류센터</a:t>
            </a:r>
            <a:endParaRPr kumimoji="0" lang="en-US" altLang="ko-KR" sz="1300" b="1" spc="-50" dirty="0">
              <a:solidFill>
                <a:srgbClr val="1F497D">
                  <a:lumMod val="75000"/>
                </a:srgb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0" name="그림 10" descr="(0830)BL부산신항만물류센터-조감도-2.jpg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6" t="22167" r="3519" b="15018"/>
          <a:stretch/>
        </p:blipFill>
        <p:spPr bwMode="auto">
          <a:xfrm>
            <a:off x="3275856" y="1790713"/>
            <a:ext cx="2757854" cy="24129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460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849750" y="247951"/>
            <a:ext cx="3650763" cy="461651"/>
          </a:xfrm>
          <a:prstGeom prst="rect">
            <a:avLst/>
          </a:prstGeom>
          <a:ln>
            <a:noFill/>
          </a:ln>
        </p:spPr>
        <p:txBody>
          <a:bodyPr lIns="91427" tIns="45713" rIns="91427" bIns="45713">
            <a:spAutoFit/>
          </a:bodyPr>
          <a:lstStyle>
            <a:defPPr>
              <a:defRPr lang="ko-KR"/>
            </a:defPPr>
            <a:lvl1pPr marL="90488" indent="-90488" latinLnBrk="0">
              <a:lnSpc>
                <a:spcPct val="120000"/>
              </a:lnSpc>
              <a:spcBef>
                <a:spcPts val="300"/>
              </a:spcBef>
              <a:buFont typeface="Wingdings" pitchFamily="2" charset="2"/>
              <a:buChar char="§"/>
              <a:defRPr sz="1300" b="1" spc="-5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kumimoji="0" lang="ko-KR" alt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맑은 고딕"/>
              </a:rPr>
              <a:t>주요 실적 현황</a:t>
            </a:r>
            <a:endParaRPr kumimoji="0" lang="ko-KR" altLang="en-US" sz="2400" dirty="0">
              <a:solidFill>
                <a:prstClr val="black">
                  <a:lumMod val="85000"/>
                  <a:lumOff val="15000"/>
                </a:prstClr>
              </a:solidFill>
              <a:ea typeface="맑은 고딕"/>
            </a:endParaRPr>
          </a:p>
        </p:txBody>
      </p:sp>
      <p:sp>
        <p:nvSpPr>
          <p:cNvPr id="44035" name="슬라이드 번호 개체 틀 1"/>
          <p:cNvSpPr>
            <a:spLocks noGrp="1"/>
          </p:cNvSpPr>
          <p:nvPr>
            <p:ph type="sldNum" sz="quarter" idx="10"/>
          </p:nvPr>
        </p:nvSpPr>
        <p:spPr bwMode="auto">
          <a:xfrm>
            <a:off x="3659066" y="6570676"/>
            <a:ext cx="2057400" cy="2873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9pPr>
          </a:lstStyle>
          <a:p>
            <a:fld id="{D5690BA9-808E-4707-825D-E02E62666EE2}" type="slidenum">
              <a:rPr kumimoji="0" lang="ko-KR" altLang="en-US" smtClean="0">
                <a:solidFill>
                  <a:srgbClr val="898989"/>
                </a:solidFill>
                <a:ea typeface="맑은 고딕" pitchFamily="50" charset="-127"/>
              </a:rPr>
              <a:pPr/>
              <a:t>21</a:t>
            </a:fld>
            <a:endParaRPr kumimoji="0" lang="ko-KR" altLang="en-US" dirty="0" smtClean="0">
              <a:solidFill>
                <a:srgbClr val="898989"/>
              </a:solidFill>
              <a:ea typeface="맑은 고딕" pitchFamily="50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0760" y="783754"/>
            <a:ext cx="3979191" cy="387784"/>
          </a:xfrm>
          <a:prstGeom prst="rect">
            <a:avLst/>
          </a:prstGeom>
          <a:ln>
            <a:noFill/>
          </a:ln>
        </p:spPr>
        <p:txBody>
          <a:bodyPr wrap="square" lIns="91427" tIns="45713" rIns="91427" bIns="45713">
            <a:spAutoFit/>
          </a:bodyPr>
          <a:lstStyle>
            <a:defPPr>
              <a:defRPr lang="ko-KR"/>
            </a:defPPr>
            <a:lvl1pPr indent="0" latinLnBrk="0">
              <a:lnSpc>
                <a:spcPct val="120000"/>
              </a:lnSpc>
              <a:spcBef>
                <a:spcPts val="300"/>
              </a:spcBef>
              <a:buFont typeface="Wingdings" pitchFamily="2" charset="2"/>
              <a:buNone/>
              <a:defRPr sz="1600" b="1" spc="-5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</a:defRPr>
            </a:lvl1pPr>
          </a:lstStyle>
          <a:p>
            <a:pPr fontAlgn="auto" latinLnBrk="1">
              <a:spcBef>
                <a:spcPct val="4000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kumimoji="0" lang="en-US" altLang="ko-KR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/>
              </a:rPr>
              <a:t> </a:t>
            </a:r>
            <a:r>
              <a:rPr kumimoji="0" lang="ko-KR" altLang="en-US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/>
              </a:rPr>
              <a:t>산업플랜트</a:t>
            </a:r>
            <a:r>
              <a:rPr kumimoji="0" lang="en-US" altLang="ko-KR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/>
              </a:rPr>
              <a:t>(</a:t>
            </a:r>
            <a:r>
              <a:rPr kumimoji="0" lang="ko-KR" altLang="en-US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/>
              </a:rPr>
              <a:t>식품</a:t>
            </a:r>
            <a:r>
              <a:rPr kumimoji="0" lang="en-US" altLang="ko-KR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/>
              </a:rPr>
              <a:t>, </a:t>
            </a:r>
            <a:r>
              <a:rPr kumimoji="0" lang="ko-KR" altLang="en-US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/>
              </a:rPr>
              <a:t>바이오</a:t>
            </a:r>
            <a:r>
              <a:rPr kumimoji="0" lang="en-US" altLang="ko-KR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/>
              </a:rPr>
              <a:t>, </a:t>
            </a:r>
            <a:r>
              <a:rPr kumimoji="0" lang="ko-KR" altLang="en-US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/>
              </a:rPr>
              <a:t>화장품</a:t>
            </a:r>
            <a:r>
              <a:rPr kumimoji="0" lang="en-US" altLang="ko-KR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/>
              </a:rPr>
              <a:t>)</a:t>
            </a:r>
            <a:endParaRPr kumimoji="0" lang="en-US" altLang="ko-KR" spc="0" dirty="0">
              <a:ln>
                <a:noFill/>
              </a:ln>
              <a:solidFill>
                <a:srgbClr val="000000"/>
              </a:solidFill>
              <a:ea typeface="맑은 고딕"/>
            </a:endParaRPr>
          </a:p>
        </p:txBody>
      </p:sp>
      <p:graphicFrame>
        <p:nvGraphicFramePr>
          <p:cNvPr id="19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1505412"/>
              </p:ext>
            </p:extLst>
          </p:nvPr>
        </p:nvGraphicFramePr>
        <p:xfrm>
          <a:off x="3203848" y="4448188"/>
          <a:ext cx="2756388" cy="2021057"/>
        </p:xfrm>
        <a:graphic>
          <a:graphicData uri="http://schemas.openxmlformats.org/drawingml/2006/table">
            <a:tbl>
              <a:tblPr/>
              <a:tblGrid>
                <a:gridCol w="729299"/>
                <a:gridCol w="2027089"/>
              </a:tblGrid>
              <a:tr h="26424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Project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4" marR="77914" marT="45697" marB="45697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CJ BIO M-Project</a:t>
                      </a:r>
                    </a:p>
                  </a:txBody>
                  <a:tcPr marL="77914" marR="77914" marT="45697" marB="45697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4243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수행기간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4" marR="77914" marT="45697" marB="45697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2012. 03. ~ 2013. 06.</a:t>
                      </a:r>
                    </a:p>
                  </a:txBody>
                  <a:tcPr marL="77914" marR="77914" marT="45697" marB="45697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4243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대지위치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4" marR="77914" marT="45697" marB="45697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말레이지아</a:t>
                      </a:r>
                      <a:endParaRPr kumimoji="1" lang="en-US" altLang="ko-KR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4" marR="77914" marT="45697" marB="45697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5491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사업주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발주처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</a:p>
                  </a:txBody>
                  <a:tcPr marL="77914" marR="77914" marT="45697" marB="45697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CJ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제일제당㈜</a:t>
                      </a:r>
                      <a:endParaRPr kumimoji="1" lang="en-US" altLang="ko-KR" sz="10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4" marR="77914" marT="45697" marB="45697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889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업무내역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4" marR="77914" marT="45697" marB="45697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기본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&amp;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상세설계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공정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기계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배관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전기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계장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설비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건축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소방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),</a:t>
                      </a:r>
                      <a:b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</a:b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인허가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, 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현장 공사지원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4" marR="77914" marT="45697" marB="45697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4243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연면적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4" marR="77914" marT="45697" marB="45697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17,000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坪</a:t>
                      </a:r>
                      <a:endParaRPr kumimoji="1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4" marR="77914" marT="45697" marB="45697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0" name="AutoShape 33" descr="ob-21"/>
          <p:cNvSpPr>
            <a:spLocks noChangeArrowheads="1"/>
          </p:cNvSpPr>
          <p:nvPr/>
        </p:nvSpPr>
        <p:spPr bwMode="auto">
          <a:xfrm>
            <a:off x="3221197" y="1300085"/>
            <a:ext cx="2758154" cy="360000"/>
          </a:xfrm>
          <a:prstGeom prst="roundRect">
            <a:avLst>
              <a:gd name="adj" fmla="val 9944"/>
            </a:avLst>
          </a:prstGeom>
          <a:gradFill>
            <a:gsLst>
              <a:gs pos="33000">
                <a:srgbClr val="00B0F0"/>
              </a:gs>
              <a:gs pos="55000">
                <a:srgbClr val="85C2FF"/>
              </a:gs>
              <a:gs pos="76000">
                <a:srgbClr val="C4D6EB"/>
              </a:gs>
              <a:gs pos="99000">
                <a:srgbClr val="FFEBFA"/>
              </a:gs>
            </a:gsLst>
            <a:lin ang="10800000" scaled="1"/>
          </a:gradFill>
          <a:ln>
            <a:solidFill>
              <a:schemeClr val="tx2">
                <a:lumMod val="60000"/>
                <a:lumOff val="40000"/>
              </a:schemeClr>
            </a:solidFill>
          </a:ln>
          <a:effectLst/>
          <a:extLst/>
        </p:spPr>
        <p:txBody>
          <a:bodyPr wrap="none" lIns="0" tIns="0" rIns="0" bIns="0" anchor="ctr">
            <a:scene3d>
              <a:camera prst="orthographicFront"/>
              <a:lightRig rig="threePt" dir="t"/>
            </a:scene3d>
            <a:sp3d>
              <a:bevelT w="0" h="38100"/>
            </a:sp3d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defRPr/>
            </a:pPr>
            <a:r>
              <a:rPr kumimoji="0" lang="en-US" altLang="ko-KR" sz="1400" b="1" spc="-50" dirty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CJ </a:t>
            </a:r>
            <a:r>
              <a:rPr kumimoji="0" lang="ko-KR" altLang="en-US" sz="1400" b="1" spc="-50" dirty="0" err="1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말레이지아</a:t>
            </a:r>
            <a:r>
              <a:rPr kumimoji="0" lang="ko-KR" altLang="en-US" sz="1400" b="1" spc="-50" dirty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 </a:t>
            </a:r>
            <a:r>
              <a:rPr kumimoji="0" lang="en-US" altLang="ko-KR" sz="1400" b="1" spc="-50" dirty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BIO </a:t>
            </a:r>
            <a:r>
              <a:rPr kumimoji="0" lang="ko-KR" altLang="en-US" sz="1400" b="1" spc="-50" dirty="0" smtClean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공장</a:t>
            </a:r>
            <a:endParaRPr kumimoji="0" lang="en-US" altLang="ko-KR" sz="1400" b="1" spc="-50" dirty="0">
              <a:solidFill>
                <a:srgbClr val="1F497D">
                  <a:lumMod val="75000"/>
                </a:srgbClr>
              </a:solidFill>
              <a:latin typeface="맑은 고딕"/>
              <a:ea typeface="맑은 고딕"/>
            </a:endParaRPr>
          </a:p>
        </p:txBody>
      </p:sp>
      <p:pic>
        <p:nvPicPr>
          <p:cNvPr id="44061" name="그림 21" descr="CJ-MPROJECT조감도copy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9" t="11652" r="17986" b="28403"/>
          <a:stretch>
            <a:fillRect/>
          </a:stretch>
        </p:blipFill>
        <p:spPr bwMode="auto">
          <a:xfrm>
            <a:off x="3203848" y="1844688"/>
            <a:ext cx="2757854" cy="2413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62" name="그림 28" descr="사임당화장품.jp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9" t="8038" r="7491" b="12827"/>
          <a:stretch/>
        </p:blipFill>
        <p:spPr bwMode="auto">
          <a:xfrm>
            <a:off x="6134326" y="1844688"/>
            <a:ext cx="2758154" cy="2413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AutoShape 33" descr="ob-21"/>
          <p:cNvSpPr>
            <a:spLocks noChangeArrowheads="1"/>
          </p:cNvSpPr>
          <p:nvPr/>
        </p:nvSpPr>
        <p:spPr bwMode="auto">
          <a:xfrm>
            <a:off x="6134326" y="1300085"/>
            <a:ext cx="2758154" cy="360000"/>
          </a:xfrm>
          <a:prstGeom prst="roundRect">
            <a:avLst>
              <a:gd name="adj" fmla="val 9944"/>
            </a:avLst>
          </a:prstGeom>
          <a:gradFill>
            <a:gsLst>
              <a:gs pos="33000">
                <a:srgbClr val="00B0F0"/>
              </a:gs>
              <a:gs pos="55000">
                <a:srgbClr val="85C2FF"/>
              </a:gs>
              <a:gs pos="76000">
                <a:srgbClr val="C4D6EB"/>
              </a:gs>
              <a:gs pos="99000">
                <a:srgbClr val="FFEBFA"/>
              </a:gs>
            </a:gsLst>
            <a:lin ang="10800000" scaled="1"/>
          </a:gradFill>
          <a:ln>
            <a:solidFill>
              <a:schemeClr val="tx2">
                <a:lumMod val="60000"/>
                <a:lumOff val="40000"/>
              </a:schemeClr>
            </a:solidFill>
          </a:ln>
          <a:effectLst/>
          <a:extLst/>
        </p:spPr>
        <p:txBody>
          <a:bodyPr wrap="none" lIns="0" tIns="0" rIns="0" bIns="0" anchor="ctr">
            <a:scene3d>
              <a:camera prst="orthographicFront"/>
              <a:lightRig rig="threePt" dir="t"/>
            </a:scene3d>
            <a:sp3d>
              <a:bevelT w="0" h="38100"/>
            </a:sp3d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defRPr/>
            </a:pPr>
            <a:r>
              <a:rPr kumimoji="0" lang="ko-KR" altLang="en-US" sz="1400" b="1" spc="-50" dirty="0" err="1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사임당화장품</a:t>
            </a:r>
            <a:r>
              <a:rPr kumimoji="0" lang="ko-KR" altLang="en-US" sz="1400" b="1" spc="-50" dirty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 </a:t>
            </a:r>
            <a:r>
              <a:rPr kumimoji="0" lang="ko-KR" altLang="en-US" sz="1400" b="1" spc="-50" dirty="0" err="1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오창</a:t>
            </a:r>
            <a:r>
              <a:rPr kumimoji="0" lang="ko-KR" altLang="en-US" sz="1400" b="1" spc="-50" dirty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 </a:t>
            </a:r>
            <a:r>
              <a:rPr kumimoji="0" lang="ko-KR" altLang="en-US" sz="1400" b="1" spc="-50" dirty="0" smtClean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공장 신축공사</a:t>
            </a:r>
            <a:endParaRPr kumimoji="0" lang="en-US" altLang="ko-KR" sz="1400" b="1" spc="-50" dirty="0">
              <a:solidFill>
                <a:srgbClr val="1F497D">
                  <a:lumMod val="75000"/>
                </a:srgbClr>
              </a:solidFill>
              <a:latin typeface="맑은 고딕"/>
              <a:ea typeface="맑은 고딕"/>
            </a:endParaRPr>
          </a:p>
        </p:txBody>
      </p:sp>
      <p:graphicFrame>
        <p:nvGraphicFramePr>
          <p:cNvPr id="31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4090956"/>
              </p:ext>
            </p:extLst>
          </p:nvPr>
        </p:nvGraphicFramePr>
        <p:xfrm>
          <a:off x="6108411" y="4437063"/>
          <a:ext cx="2757853" cy="2038278"/>
        </p:xfrm>
        <a:graphic>
          <a:graphicData uri="http://schemas.openxmlformats.org/drawingml/2006/table">
            <a:tbl>
              <a:tblPr/>
              <a:tblGrid>
                <a:gridCol w="730998"/>
                <a:gridCol w="2026855"/>
              </a:tblGrid>
              <a:tr h="41521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Project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05" marB="4570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사임당화장품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1" lang="ko-KR" altLang="en-US" sz="10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오창공장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신축공사 </a:t>
                      </a: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Project </a:t>
                      </a:r>
                    </a:p>
                  </a:txBody>
                  <a:tcPr marL="77905" marR="77905" marT="45705" marB="4570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516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수행기간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05" marB="4570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2010. 03. ~ 2010. 12.</a:t>
                      </a:r>
                    </a:p>
                  </a:txBody>
                  <a:tcPr marL="77905" marR="77905" marT="45705" marB="4570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516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대지위치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05" marB="4570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충북 청주시 </a:t>
                      </a:r>
                      <a:r>
                        <a:rPr kumimoji="1" lang="ko-KR" altLang="en-US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오창면</a:t>
                      </a:r>
                      <a:endParaRPr kumimoji="1" lang="en-US" altLang="ko-KR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05" marB="4570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9806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사업주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/>
                      </a:r>
                      <a:b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</a:b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발주처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</a:p>
                  </a:txBody>
                  <a:tcPr marL="77905" marR="77905" marT="45705" marB="4570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kumimoji="1" lang="ko-KR" altLang="en-US" sz="10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사임당화장품</a:t>
                      </a:r>
                      <a:endParaRPr kumimoji="1" lang="en-US" altLang="ko-KR" sz="10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05" marB="4570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670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업무내역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05" marB="4570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기본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&amp;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상세설계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(Utility/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배관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설비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소방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전기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05" marB="4570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516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연면적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05" marB="4570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1,500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坪</a:t>
                      </a:r>
                      <a:endParaRPr kumimoji="1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05" marB="4570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118589" y="82861"/>
            <a:ext cx="964239" cy="681083"/>
          </a:xfrm>
          <a:prstGeom prst="rect">
            <a:avLst/>
          </a:prstGeom>
          <a:noFill/>
        </p:spPr>
        <p:txBody>
          <a:bodyPr lIns="80135" tIns="40068" rIns="80135" bIns="40068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900" b="1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white"/>
                </a:solidFill>
                <a:latin typeface="맑은 고딕"/>
                <a:ea typeface="맑은 고딕"/>
                <a:cs typeface="Arial" panose="020B0604020202020204" pitchFamily="34" charset="0"/>
              </a:rPr>
              <a:t>Ⅱ</a:t>
            </a:r>
            <a:endParaRPr kumimoji="0" lang="ko-KR" altLang="en-US" sz="2800" b="1" dirty="0">
              <a:ln>
                <a:solidFill>
                  <a:srgbClr val="4F81BD">
                    <a:alpha val="0"/>
                  </a:srgbClr>
                </a:solidFill>
              </a:ln>
              <a:solidFill>
                <a:prstClr val="white"/>
              </a:solidFill>
              <a:latin typeface="맑은 고딕"/>
              <a:ea typeface="맑은 고딕"/>
              <a:cs typeface="Arial" panose="020B0604020202020204" pitchFamily="34" charset="0"/>
            </a:endParaRPr>
          </a:p>
        </p:txBody>
      </p:sp>
      <p:sp>
        <p:nvSpPr>
          <p:cNvPr id="13" name="AutoShape 33" descr="ob-21"/>
          <p:cNvSpPr>
            <a:spLocks noChangeArrowheads="1"/>
          </p:cNvSpPr>
          <p:nvPr/>
        </p:nvSpPr>
        <p:spPr bwMode="auto">
          <a:xfrm>
            <a:off x="251520" y="1300085"/>
            <a:ext cx="2758154" cy="360000"/>
          </a:xfrm>
          <a:prstGeom prst="roundRect">
            <a:avLst>
              <a:gd name="adj" fmla="val 9944"/>
            </a:avLst>
          </a:prstGeom>
          <a:gradFill>
            <a:gsLst>
              <a:gs pos="33000">
                <a:srgbClr val="00B0F0"/>
              </a:gs>
              <a:gs pos="55000">
                <a:srgbClr val="85C2FF"/>
              </a:gs>
              <a:gs pos="76000">
                <a:srgbClr val="C4D6EB"/>
              </a:gs>
              <a:gs pos="99000">
                <a:srgbClr val="FFEBFA"/>
              </a:gs>
            </a:gsLst>
            <a:lin ang="10800000" scaled="1"/>
          </a:gradFill>
          <a:ln>
            <a:solidFill>
              <a:schemeClr val="tx2">
                <a:lumMod val="60000"/>
                <a:lumOff val="40000"/>
              </a:schemeClr>
            </a:solidFill>
          </a:ln>
          <a:effectLst/>
          <a:extLst/>
        </p:spPr>
        <p:txBody>
          <a:bodyPr wrap="none" lIns="0" tIns="0" rIns="0" bIns="0" anchor="ctr">
            <a:scene3d>
              <a:camera prst="orthographicFront"/>
              <a:lightRig rig="threePt" dir="t"/>
            </a:scene3d>
            <a:sp3d>
              <a:bevelT w="0" h="38100"/>
            </a:sp3d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defRPr/>
            </a:pPr>
            <a:r>
              <a:rPr kumimoji="0" lang="en-US" altLang="ko-KR" sz="1400" b="1" spc="-50" dirty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 panose="020B0503020000020004" pitchFamily="50" charset="-127"/>
              </a:rPr>
              <a:t>CJ</a:t>
            </a:r>
            <a:r>
              <a:rPr kumimoji="0" lang="ko-KR" altLang="en-US" sz="1400" b="1" spc="-50" dirty="0" err="1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 panose="020B0503020000020004" pitchFamily="50" charset="-127"/>
              </a:rPr>
              <a:t>씨푸드</a:t>
            </a:r>
            <a:r>
              <a:rPr kumimoji="0" lang="ko-KR" altLang="en-US" sz="1400" b="1" spc="-50" dirty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 panose="020B0503020000020004" pitchFamily="50" charset="-127"/>
              </a:rPr>
              <a:t> 음성공장</a:t>
            </a:r>
            <a:endParaRPr kumimoji="0" lang="en-US" altLang="ko-KR" sz="1400" b="1" spc="-50" dirty="0">
              <a:solidFill>
                <a:srgbClr val="1F497D">
                  <a:lumMod val="75000"/>
                </a:srgbClr>
              </a:solidFill>
              <a:latin typeface="맑은 고딕"/>
              <a:ea typeface="맑은 고딕" panose="020B0503020000020004" pitchFamily="50" charset="-127"/>
            </a:endParaRPr>
          </a:p>
        </p:txBody>
      </p:sp>
      <p:graphicFrame>
        <p:nvGraphicFramePr>
          <p:cNvPr id="14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8596279"/>
              </p:ext>
            </p:extLst>
          </p:nvPr>
        </p:nvGraphicFramePr>
        <p:xfrm>
          <a:off x="252047" y="4462463"/>
          <a:ext cx="2757853" cy="1990873"/>
        </p:xfrm>
        <a:graphic>
          <a:graphicData uri="http://schemas.openxmlformats.org/drawingml/2006/table">
            <a:tbl>
              <a:tblPr/>
              <a:tblGrid>
                <a:gridCol w="697531"/>
                <a:gridCol w="2060322"/>
              </a:tblGrid>
              <a:tr h="26268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Project</a:t>
                      </a:r>
                    </a:p>
                  </a:txBody>
                  <a:tcPr marL="77905" marR="77905" marT="45741" marB="45741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altLang="ko-KR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CJ</a:t>
                      </a:r>
                      <a:r>
                        <a:rPr lang="ko-KR" altLang="en-US" sz="1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씨푸드</a:t>
                      </a:r>
                      <a:r>
                        <a:rPr lang="ko-KR" alt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음성공장 증축공사</a:t>
                      </a:r>
                      <a:endParaRPr lang="en-US" altLang="ko-KR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7905" marR="77905" marT="45741" marB="45741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1669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수행기간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41" marB="45741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2015. 04. ~ 2015. 12.</a:t>
                      </a:r>
                    </a:p>
                  </a:txBody>
                  <a:tcPr marL="77905" marR="77905" marT="45741" marB="45741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1669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대지위치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41" marB="45741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충북 음성군</a:t>
                      </a:r>
                      <a:endParaRPr kumimoji="1" lang="en-US" altLang="ko-KR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41" marB="45741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5212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사업주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발주처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</a:p>
                  </a:txBody>
                  <a:tcPr marL="77905" marR="77905" marT="45741" marB="45741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CJ</a:t>
                      </a:r>
                      <a:r>
                        <a:rPr kumimoji="1" lang="ko-KR" altLang="en-US" sz="10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씨푸드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endParaRPr kumimoji="1" lang="en-US" altLang="ko-KR" sz="10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41" marB="45741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61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업무내역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41" marB="45741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상세설계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건축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설비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전기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계장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소방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41" marB="45741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연면적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41" marB="45741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1,680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坪</a:t>
                      </a:r>
                      <a:endParaRPr kumimoji="1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41" marB="45741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6" name="그림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47" y="1844688"/>
            <a:ext cx="2757854" cy="2447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625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849750" y="247951"/>
            <a:ext cx="3650763" cy="461651"/>
          </a:xfrm>
          <a:prstGeom prst="rect">
            <a:avLst/>
          </a:prstGeom>
          <a:ln>
            <a:noFill/>
          </a:ln>
        </p:spPr>
        <p:txBody>
          <a:bodyPr lIns="91427" tIns="45713" rIns="91427" bIns="45713">
            <a:spAutoFit/>
          </a:bodyPr>
          <a:lstStyle>
            <a:defPPr>
              <a:defRPr lang="ko-KR"/>
            </a:defPPr>
            <a:lvl1pPr marL="90488" indent="-90488" latinLnBrk="0">
              <a:lnSpc>
                <a:spcPct val="120000"/>
              </a:lnSpc>
              <a:spcBef>
                <a:spcPts val="300"/>
              </a:spcBef>
              <a:buFont typeface="Wingdings" pitchFamily="2" charset="2"/>
              <a:buChar char="§"/>
              <a:defRPr sz="1300" b="1" spc="-5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kumimoji="0" lang="ko-KR" alt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맑은 고딕"/>
              </a:rPr>
              <a:t>주요 실적 현황</a:t>
            </a:r>
            <a:endParaRPr kumimoji="0" lang="ko-KR" altLang="en-US" sz="2400" dirty="0">
              <a:solidFill>
                <a:prstClr val="black">
                  <a:lumMod val="85000"/>
                  <a:lumOff val="15000"/>
                </a:prstClr>
              </a:solidFill>
              <a:ea typeface="맑은 고딕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8588" y="783754"/>
            <a:ext cx="4652825" cy="424718"/>
          </a:xfrm>
          <a:prstGeom prst="rect">
            <a:avLst/>
          </a:prstGeom>
          <a:ln>
            <a:noFill/>
          </a:ln>
        </p:spPr>
        <p:txBody>
          <a:bodyPr lIns="91427" tIns="45713" rIns="91427" bIns="45713">
            <a:spAutoFit/>
          </a:bodyPr>
          <a:lstStyle>
            <a:defPPr>
              <a:defRPr lang="ko-KR"/>
            </a:defPPr>
            <a:lvl1pPr indent="0" latinLnBrk="0">
              <a:lnSpc>
                <a:spcPct val="120000"/>
              </a:lnSpc>
              <a:spcBef>
                <a:spcPts val="300"/>
              </a:spcBef>
              <a:buFont typeface="Wingdings" pitchFamily="2" charset="2"/>
              <a:buNone/>
              <a:defRPr sz="1600" b="1" spc="-5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</a:defRPr>
            </a:lvl1pPr>
          </a:lstStyle>
          <a:p>
            <a:pPr fontAlgn="auto" latinLnBrk="1">
              <a:spcBef>
                <a:spcPct val="4000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kumimoji="0" lang="en-US" altLang="ko-KR" sz="180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/>
              </a:rPr>
              <a:t> </a:t>
            </a:r>
            <a:r>
              <a:rPr lang="ko-KR" altLang="en-US" dirty="0" smtClean="0">
                <a:solidFill>
                  <a:srgbClr val="000000"/>
                </a:solidFill>
                <a:ea typeface="맑은 고딕" pitchFamily="50" charset="-127"/>
              </a:rPr>
              <a:t>데이터센터</a:t>
            </a:r>
            <a:r>
              <a:rPr lang="en-US" altLang="ko-KR" dirty="0" smtClean="0">
                <a:solidFill>
                  <a:srgbClr val="000000"/>
                </a:solidFill>
                <a:ea typeface="맑은 고딕" pitchFamily="50" charset="-127"/>
              </a:rPr>
              <a:t> </a:t>
            </a:r>
            <a:r>
              <a:rPr lang="ko-KR" altLang="en-US" dirty="0">
                <a:solidFill>
                  <a:srgbClr val="000000"/>
                </a:solidFill>
                <a:ea typeface="맑은 고딕" pitchFamily="50" charset="-127"/>
              </a:rPr>
              <a:t>및 </a:t>
            </a:r>
            <a:r>
              <a:rPr lang="ko-KR" altLang="en-US" dirty="0" smtClean="0">
                <a:solidFill>
                  <a:srgbClr val="000000"/>
                </a:solidFill>
                <a:ea typeface="맑은 고딕" pitchFamily="50" charset="-127"/>
              </a:rPr>
              <a:t>연구소</a:t>
            </a:r>
            <a:endParaRPr lang="ko-KR" altLang="en-US" dirty="0">
              <a:solidFill>
                <a:srgbClr val="000000"/>
              </a:solidFill>
              <a:ea typeface="맑은 고딕" pitchFamily="50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8589" y="82861"/>
            <a:ext cx="964239" cy="681083"/>
          </a:xfrm>
          <a:prstGeom prst="rect">
            <a:avLst/>
          </a:prstGeom>
          <a:noFill/>
        </p:spPr>
        <p:txBody>
          <a:bodyPr lIns="80135" tIns="40068" rIns="80135" bIns="40068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900" b="1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white"/>
                </a:solidFill>
                <a:latin typeface="맑은 고딕"/>
                <a:ea typeface="맑은 고딕"/>
                <a:cs typeface="Arial" panose="020B0604020202020204" pitchFamily="34" charset="0"/>
              </a:rPr>
              <a:t>Ⅱ</a:t>
            </a:r>
            <a:endParaRPr kumimoji="0" lang="ko-KR" altLang="en-US" sz="2800" b="1" dirty="0">
              <a:ln>
                <a:solidFill>
                  <a:srgbClr val="4F81BD">
                    <a:alpha val="0"/>
                  </a:srgbClr>
                </a:solidFill>
              </a:ln>
              <a:solidFill>
                <a:prstClr val="white"/>
              </a:solidFill>
              <a:latin typeface="맑은 고딕"/>
              <a:ea typeface="맑은 고딕"/>
              <a:cs typeface="Arial" panose="020B0604020202020204" pitchFamily="34" charset="0"/>
            </a:endParaRPr>
          </a:p>
        </p:txBody>
      </p:sp>
      <p:pic>
        <p:nvPicPr>
          <p:cNvPr id="24" name="Picture 2" descr="C:\Users\오청준\Desktop\제목 없음-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0" t="22444" r="16840" b="34061"/>
          <a:stretch/>
        </p:blipFill>
        <p:spPr bwMode="auto">
          <a:xfrm>
            <a:off x="257269" y="1718951"/>
            <a:ext cx="2767959" cy="252028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6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4568769"/>
              </p:ext>
            </p:extLst>
          </p:nvPr>
        </p:nvGraphicFramePr>
        <p:xfrm>
          <a:off x="241995" y="4437112"/>
          <a:ext cx="2808312" cy="1970635"/>
        </p:xfrm>
        <a:graphic>
          <a:graphicData uri="http://schemas.openxmlformats.org/drawingml/2006/table">
            <a:tbl>
              <a:tblPr/>
              <a:tblGrid>
                <a:gridCol w="720080"/>
                <a:gridCol w="2088232"/>
              </a:tblGrid>
              <a:tr h="25709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Project</a:t>
                      </a:r>
                    </a:p>
                  </a:txBody>
                  <a:tcPr marL="77895" marR="77895" marT="45728" marB="4572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삼화페인트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데이터센터 및 연구소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895" marR="77895" marT="45728" marB="4572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7093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수행기간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895" marR="77895" marT="45728" marB="4572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2020. 05. ~ 2021. 03.</a:t>
                      </a:r>
                    </a:p>
                  </a:txBody>
                  <a:tcPr marL="77895" marR="77895" marT="45728" marB="4572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7093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대지위치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895" marR="77895" marT="45728" marB="4572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경기도 안산</a:t>
                      </a:r>
                      <a:endParaRPr kumimoji="1" lang="en-US" altLang="ko-KR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895" marR="77895" marT="45728" marB="4572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311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사업주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발주처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</a:p>
                  </a:txBody>
                  <a:tcPr marL="77895" marR="77895" marT="45728" marB="4572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삼화페인트</a:t>
                      </a:r>
                      <a:endParaRPr kumimoji="1" lang="en-US" altLang="ko-KR" sz="10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895" marR="77895" marT="45728" marB="4572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873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업무내역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895" marR="77895" marT="45728" marB="4572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기본 및 상세설계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(Utility/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설비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소방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전기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계장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토목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건축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),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인허가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895" marR="77895" marT="45728" marB="4572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306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연면적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895" marR="77895" marT="45728" marB="4572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3,740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坪</a:t>
                      </a:r>
                      <a:endParaRPr kumimoji="1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895" marR="77895" marT="45728" marB="4572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8" name="AutoShape 33" descr="ob-21"/>
          <p:cNvSpPr>
            <a:spLocks noChangeArrowheads="1"/>
          </p:cNvSpPr>
          <p:nvPr/>
        </p:nvSpPr>
        <p:spPr bwMode="auto">
          <a:xfrm>
            <a:off x="267074" y="1241200"/>
            <a:ext cx="2758154" cy="360000"/>
          </a:xfrm>
          <a:prstGeom prst="roundRect">
            <a:avLst>
              <a:gd name="adj" fmla="val 9944"/>
            </a:avLst>
          </a:prstGeom>
          <a:gradFill>
            <a:gsLst>
              <a:gs pos="33000">
                <a:srgbClr val="00B0F0"/>
              </a:gs>
              <a:gs pos="55000">
                <a:srgbClr val="85C2FF"/>
              </a:gs>
              <a:gs pos="76000">
                <a:srgbClr val="C4D6EB"/>
              </a:gs>
              <a:gs pos="99000">
                <a:srgbClr val="FFEBFA"/>
              </a:gs>
            </a:gsLst>
            <a:lin ang="10800000" scaled="1"/>
          </a:gradFill>
          <a:ln>
            <a:solidFill>
              <a:schemeClr val="tx2">
                <a:lumMod val="60000"/>
                <a:lumOff val="40000"/>
              </a:schemeClr>
            </a:solidFill>
          </a:ln>
          <a:effectLst/>
          <a:extLst/>
        </p:spPr>
        <p:txBody>
          <a:bodyPr wrap="none" lIns="0" tIns="0" rIns="0" bIns="0" anchor="ctr">
            <a:scene3d>
              <a:camera prst="orthographicFront"/>
              <a:lightRig rig="threePt" dir="t"/>
            </a:scene3d>
            <a:sp3d>
              <a:bevelT w="0" h="38100"/>
            </a:sp3d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defRPr/>
            </a:pPr>
            <a:r>
              <a:rPr kumimoji="0" lang="ko-KR" altLang="en-US" sz="1400" b="1" spc="-50" dirty="0" err="1" smtClean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삼화페인트</a:t>
            </a:r>
            <a:r>
              <a:rPr kumimoji="0" lang="ko-KR" altLang="en-US" sz="1400" b="1" spc="-50" dirty="0" smtClean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 데이터센터 및 연구소</a:t>
            </a:r>
            <a:endParaRPr kumimoji="0" lang="en-US" altLang="ko-KR" sz="1400" b="1" spc="-50" dirty="0">
              <a:solidFill>
                <a:srgbClr val="1F497D">
                  <a:lumMod val="75000"/>
                </a:srgbClr>
              </a:solidFill>
              <a:latin typeface="맑은 고딕"/>
              <a:ea typeface="맑은 고딕"/>
            </a:endParaRPr>
          </a:p>
        </p:txBody>
      </p:sp>
      <p:sp>
        <p:nvSpPr>
          <p:cNvPr id="31" name="AutoShape 33" descr="ob-21"/>
          <p:cNvSpPr>
            <a:spLocks noChangeArrowheads="1"/>
          </p:cNvSpPr>
          <p:nvPr/>
        </p:nvSpPr>
        <p:spPr bwMode="auto">
          <a:xfrm>
            <a:off x="6078173" y="1241200"/>
            <a:ext cx="2758154" cy="360000"/>
          </a:xfrm>
          <a:prstGeom prst="roundRect">
            <a:avLst>
              <a:gd name="adj" fmla="val 9944"/>
            </a:avLst>
          </a:prstGeom>
          <a:gradFill>
            <a:gsLst>
              <a:gs pos="33000">
                <a:srgbClr val="00B0F0"/>
              </a:gs>
              <a:gs pos="55000">
                <a:srgbClr val="85C2FF"/>
              </a:gs>
              <a:gs pos="76000">
                <a:srgbClr val="C4D6EB"/>
              </a:gs>
              <a:gs pos="99000">
                <a:srgbClr val="FFEBFA"/>
              </a:gs>
            </a:gsLst>
            <a:lin ang="10800000" scaled="1"/>
          </a:gradFill>
          <a:ln>
            <a:solidFill>
              <a:schemeClr val="tx2">
                <a:lumMod val="60000"/>
                <a:lumOff val="40000"/>
              </a:schemeClr>
            </a:solidFill>
          </a:ln>
          <a:effectLst/>
          <a:extLst/>
        </p:spPr>
        <p:txBody>
          <a:bodyPr wrap="none" lIns="0" tIns="0" rIns="0" bIns="0" anchor="ctr">
            <a:scene3d>
              <a:camera prst="orthographicFront"/>
              <a:lightRig rig="threePt" dir="t"/>
            </a:scene3d>
            <a:sp3d>
              <a:bevelT w="0" h="38100"/>
            </a:sp3d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defRPr/>
            </a:pPr>
            <a:r>
              <a:rPr kumimoji="0" lang="en-US" altLang="ko-KR" sz="1400" b="1" spc="-50" dirty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 panose="020B0503020000020004" pitchFamily="50" charset="-127"/>
              </a:rPr>
              <a:t>CJ Only One R&amp;D Center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699" y="1718951"/>
            <a:ext cx="2758154" cy="253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2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3252922"/>
              </p:ext>
            </p:extLst>
          </p:nvPr>
        </p:nvGraphicFramePr>
        <p:xfrm>
          <a:off x="6109548" y="4455691"/>
          <a:ext cx="2757853" cy="1953541"/>
        </p:xfrm>
        <a:graphic>
          <a:graphicData uri="http://schemas.openxmlformats.org/drawingml/2006/table">
            <a:tbl>
              <a:tblPr/>
              <a:tblGrid>
                <a:gridCol w="730998"/>
                <a:gridCol w="2026855"/>
              </a:tblGrid>
              <a:tr h="26945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Project</a:t>
                      </a:r>
                    </a:p>
                  </a:txBody>
                  <a:tcPr marL="77905" marR="77905" marT="45737" marB="45737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CJ Only One R&amp;D Center </a:t>
                      </a:r>
                    </a:p>
                  </a:txBody>
                  <a:tcPr marL="77905" marR="77905" marT="45737" marB="45737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3928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수행기간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37" marB="45737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2014. 12. ~ 2015. 11.</a:t>
                      </a:r>
                    </a:p>
                  </a:txBody>
                  <a:tcPr marL="77905" marR="77905" marT="45737" marB="45737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3928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대지위치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37" marB="45737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경기도 </a:t>
                      </a:r>
                      <a:r>
                        <a:rPr kumimoji="1" lang="ko-KR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수원시 </a:t>
                      </a:r>
                      <a:endParaRPr kumimoji="1" lang="en-US" altLang="ko-KR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37" marB="45737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383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사업주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발주처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</a:p>
                  </a:txBody>
                  <a:tcPr marL="77905" marR="77905" marT="45737" marB="45737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CJ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제일제당㈜</a:t>
                      </a:r>
                      <a:endParaRPr kumimoji="1" lang="en-US" altLang="ko-KR" sz="10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37" marB="45737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592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업무내역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37" marB="45737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기본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&amp;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상세설계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공정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기계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배관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전기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37" marB="45737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3928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연면적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37" marB="45737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40,800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坪</a:t>
                      </a:r>
                      <a:endParaRPr kumimoji="1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37" marB="45737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3" name="AutoShape 33" descr="ob-21"/>
          <p:cNvSpPr>
            <a:spLocks noChangeArrowheads="1"/>
          </p:cNvSpPr>
          <p:nvPr/>
        </p:nvSpPr>
        <p:spPr bwMode="auto">
          <a:xfrm>
            <a:off x="3190827" y="1240225"/>
            <a:ext cx="2758154" cy="360000"/>
          </a:xfrm>
          <a:prstGeom prst="roundRect">
            <a:avLst>
              <a:gd name="adj" fmla="val 9944"/>
            </a:avLst>
          </a:prstGeom>
          <a:gradFill>
            <a:gsLst>
              <a:gs pos="33000">
                <a:srgbClr val="00B0F0"/>
              </a:gs>
              <a:gs pos="55000">
                <a:srgbClr val="85C2FF"/>
              </a:gs>
              <a:gs pos="76000">
                <a:srgbClr val="C4D6EB"/>
              </a:gs>
              <a:gs pos="99000">
                <a:srgbClr val="FFEBFA"/>
              </a:gs>
            </a:gsLst>
            <a:lin ang="10800000" scaled="1"/>
          </a:gradFill>
          <a:ln>
            <a:solidFill>
              <a:schemeClr val="tx2">
                <a:lumMod val="60000"/>
                <a:lumOff val="40000"/>
              </a:schemeClr>
            </a:solidFill>
          </a:ln>
          <a:effectLst/>
          <a:extLst/>
        </p:spPr>
        <p:txBody>
          <a:bodyPr wrap="none" lIns="0" tIns="0" rIns="0" bIns="0" anchor="ctr">
            <a:scene3d>
              <a:camera prst="orthographicFront"/>
              <a:lightRig rig="threePt" dir="t"/>
            </a:scene3d>
            <a:sp3d>
              <a:bevelT w="0" h="38100"/>
            </a:sp3d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defRPr/>
            </a:pPr>
            <a:r>
              <a:rPr kumimoji="0" lang="ko-KR" altLang="en-US" sz="1400" b="1" spc="-50" dirty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원익</a:t>
            </a:r>
            <a:r>
              <a:rPr kumimoji="0" lang="en-US" altLang="ko-KR" sz="1400" b="1" spc="-50" dirty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IPS </a:t>
            </a:r>
            <a:r>
              <a:rPr kumimoji="0" lang="ko-KR" altLang="en-US" sz="1400" b="1" spc="-50" dirty="0" smtClean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데이터센</a:t>
            </a:r>
            <a:r>
              <a:rPr kumimoji="0" lang="ko-KR" altLang="en-US" sz="1400" b="1" spc="-50" dirty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터</a:t>
            </a:r>
            <a:r>
              <a:rPr kumimoji="0" lang="ko-KR" altLang="en-US" sz="1400" b="1" spc="-50" dirty="0" smtClean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 및 연구소</a:t>
            </a:r>
            <a:endParaRPr kumimoji="0" lang="en-US" altLang="ko-KR" sz="1400" b="1" spc="-50" dirty="0">
              <a:solidFill>
                <a:srgbClr val="1F497D">
                  <a:lumMod val="75000"/>
                </a:srgbClr>
              </a:solidFill>
              <a:latin typeface="맑은 고딕"/>
              <a:ea typeface="맑은 고딕"/>
            </a:endParaRPr>
          </a:p>
        </p:txBody>
      </p:sp>
      <p:graphicFrame>
        <p:nvGraphicFramePr>
          <p:cNvPr id="34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3501805"/>
              </p:ext>
            </p:extLst>
          </p:nvPr>
        </p:nvGraphicFramePr>
        <p:xfrm>
          <a:off x="3209627" y="4437112"/>
          <a:ext cx="2738804" cy="1989805"/>
        </p:xfrm>
        <a:graphic>
          <a:graphicData uri="http://schemas.openxmlformats.org/drawingml/2006/table">
            <a:tbl>
              <a:tblPr/>
              <a:tblGrid>
                <a:gridCol w="806216"/>
                <a:gridCol w="1932588"/>
              </a:tblGrid>
              <a:tr h="25709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Project</a:t>
                      </a:r>
                    </a:p>
                  </a:txBody>
                  <a:tcPr marL="77895" marR="77895" marT="45728" marB="4572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원익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IPS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데이터센터 및 연구소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895" marR="77895" marT="45728" marB="4572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7093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수행기간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895" marR="77895" marT="45728" marB="4572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2017. 05. ~ 2018. 03.</a:t>
                      </a:r>
                    </a:p>
                  </a:txBody>
                  <a:tcPr marL="77895" marR="77895" marT="45728" marB="4572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7093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대지위치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895" marR="77895" marT="45728" marB="4572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경기도 평택시</a:t>
                      </a:r>
                      <a:endParaRPr kumimoji="1" lang="en-US" altLang="ko-KR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895" marR="77895" marT="45728" marB="4572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311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사업주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발주처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</a:p>
                  </a:txBody>
                  <a:tcPr marL="77895" marR="77895" marT="45728" marB="4572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㈜원익</a:t>
                      </a: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IPS</a:t>
                      </a:r>
                    </a:p>
                  </a:txBody>
                  <a:tcPr marL="77895" marR="77895" marT="45728" marB="4572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060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업무내역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895" marR="77895" marT="45728" marB="4572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상세설계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(Utility/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설비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소방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전기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토목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건축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),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인허가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,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시공감리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895" marR="77895" marT="45728" marB="4572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1613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연면적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895" marR="77895" marT="45728" marB="4572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1,580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坪</a:t>
                      </a:r>
                      <a:endParaRPr kumimoji="1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895" marR="77895" marT="45728" marB="4572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5" name="Picture 2" descr="C:\Users\PC85\Desktop\(0511)원익IPS(3)-조감도-01-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578" y="1746263"/>
            <a:ext cx="2757854" cy="25095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슬라이드 번호 개체 틀 1"/>
          <p:cNvSpPr txBox="1">
            <a:spLocks/>
          </p:cNvSpPr>
          <p:nvPr/>
        </p:nvSpPr>
        <p:spPr bwMode="auto">
          <a:xfrm>
            <a:off x="3685778" y="6559550"/>
            <a:ext cx="2057400" cy="28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kumimoji="1" sz="1100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1pPr>
            <a:lvl2pPr marL="742950" indent="-28575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2pPr>
            <a:lvl3pPr marL="1143000" indent="-228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3pPr>
            <a:lvl4pPr marL="1600200" indent="-228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4pPr>
            <a:lvl5pPr marL="2057400" indent="-228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5pPr>
            <a:lvl6pPr marL="25146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6pPr>
            <a:lvl7pPr marL="29718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7pPr>
            <a:lvl8pPr marL="34290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8pPr>
            <a:lvl9pPr marL="38862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9pPr>
          </a:lstStyle>
          <a:p>
            <a:fld id="{3E1476DC-7947-47B6-A3EB-1CB04EFF9AB8}" type="slidenum">
              <a:rPr kumimoji="0" lang="ko-KR" altLang="en-US" smtClean="0">
                <a:solidFill>
                  <a:srgbClr val="898989"/>
                </a:solidFill>
                <a:ea typeface="맑은 고딕" pitchFamily="50" charset="-127"/>
              </a:rPr>
              <a:pPr/>
              <a:t>22</a:t>
            </a:fld>
            <a:endParaRPr kumimoji="0" lang="ko-KR" altLang="en-US" dirty="0" smtClean="0">
              <a:solidFill>
                <a:srgbClr val="898989"/>
              </a:solidFill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4585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849750" y="247951"/>
            <a:ext cx="3650763" cy="461651"/>
          </a:xfrm>
          <a:prstGeom prst="rect">
            <a:avLst/>
          </a:prstGeom>
          <a:ln>
            <a:noFill/>
          </a:ln>
        </p:spPr>
        <p:txBody>
          <a:bodyPr lIns="91427" tIns="45713" rIns="91427" bIns="45713">
            <a:spAutoFit/>
          </a:bodyPr>
          <a:lstStyle>
            <a:defPPr>
              <a:defRPr lang="ko-KR"/>
            </a:defPPr>
            <a:lvl1pPr marL="90488" indent="-90488" latinLnBrk="0">
              <a:lnSpc>
                <a:spcPct val="120000"/>
              </a:lnSpc>
              <a:spcBef>
                <a:spcPts val="300"/>
              </a:spcBef>
              <a:buFont typeface="Wingdings" pitchFamily="2" charset="2"/>
              <a:buChar char="§"/>
              <a:defRPr sz="1300" b="1" spc="-5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kumimoji="0" lang="ko-KR" alt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맑은 고딕"/>
              </a:rPr>
              <a:t>주요 실적 현황</a:t>
            </a:r>
            <a:endParaRPr kumimoji="0" lang="ko-KR" altLang="en-US" sz="2400" dirty="0">
              <a:solidFill>
                <a:prstClr val="black">
                  <a:lumMod val="85000"/>
                  <a:lumOff val="15000"/>
                </a:prstClr>
              </a:solidFill>
              <a:ea typeface="맑은 고딕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8589" y="794592"/>
            <a:ext cx="4652825" cy="424718"/>
          </a:xfrm>
          <a:prstGeom prst="rect">
            <a:avLst/>
          </a:prstGeom>
          <a:ln>
            <a:noFill/>
          </a:ln>
        </p:spPr>
        <p:txBody>
          <a:bodyPr lIns="91427" tIns="45713" rIns="91427" bIns="45713">
            <a:spAutoFit/>
          </a:bodyPr>
          <a:lstStyle>
            <a:defPPr>
              <a:defRPr lang="ko-KR"/>
            </a:defPPr>
            <a:lvl1pPr indent="0" latinLnBrk="0">
              <a:lnSpc>
                <a:spcPct val="120000"/>
              </a:lnSpc>
              <a:spcBef>
                <a:spcPts val="300"/>
              </a:spcBef>
              <a:buFont typeface="Wingdings" pitchFamily="2" charset="2"/>
              <a:buNone/>
              <a:defRPr sz="1600" b="1" spc="-5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</a:defRPr>
            </a:lvl1pPr>
          </a:lstStyle>
          <a:p>
            <a:pPr fontAlgn="auto" latinLnBrk="1">
              <a:spcBef>
                <a:spcPct val="4000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kumimoji="0" lang="en-US" altLang="ko-KR" sz="180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/>
              </a:rPr>
              <a:t> </a:t>
            </a:r>
            <a:r>
              <a:rPr lang="ko-KR" altLang="en-US" dirty="0" smtClean="0">
                <a:solidFill>
                  <a:srgbClr val="000000"/>
                </a:solidFill>
                <a:ea typeface="맑은 고딕" pitchFamily="50" charset="-127"/>
              </a:rPr>
              <a:t>데이터센터</a:t>
            </a:r>
            <a:r>
              <a:rPr lang="en-US" altLang="ko-KR" dirty="0" smtClean="0">
                <a:solidFill>
                  <a:srgbClr val="000000"/>
                </a:solidFill>
                <a:ea typeface="맑은 고딕" pitchFamily="50" charset="-127"/>
              </a:rPr>
              <a:t> </a:t>
            </a:r>
            <a:r>
              <a:rPr lang="ko-KR" altLang="en-US" dirty="0">
                <a:solidFill>
                  <a:srgbClr val="000000"/>
                </a:solidFill>
                <a:ea typeface="맑은 고딕" pitchFamily="50" charset="-127"/>
              </a:rPr>
              <a:t>및 </a:t>
            </a:r>
            <a:r>
              <a:rPr lang="ko-KR" altLang="en-US" dirty="0" smtClean="0">
                <a:solidFill>
                  <a:srgbClr val="000000"/>
                </a:solidFill>
                <a:ea typeface="맑은 고딕" pitchFamily="50" charset="-127"/>
              </a:rPr>
              <a:t>연구소</a:t>
            </a:r>
            <a:endParaRPr lang="ko-KR" altLang="en-US" dirty="0">
              <a:solidFill>
                <a:srgbClr val="000000"/>
              </a:solidFill>
              <a:ea typeface="맑은 고딕" pitchFamily="50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8589" y="82861"/>
            <a:ext cx="964239" cy="681083"/>
          </a:xfrm>
          <a:prstGeom prst="rect">
            <a:avLst/>
          </a:prstGeom>
          <a:noFill/>
        </p:spPr>
        <p:txBody>
          <a:bodyPr lIns="80135" tIns="40068" rIns="80135" bIns="40068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900" b="1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white"/>
                </a:solidFill>
                <a:latin typeface="맑은 고딕"/>
                <a:ea typeface="맑은 고딕"/>
                <a:cs typeface="Arial" panose="020B0604020202020204" pitchFamily="34" charset="0"/>
              </a:rPr>
              <a:t>Ⅱ</a:t>
            </a:r>
            <a:endParaRPr kumimoji="0" lang="ko-KR" altLang="en-US" sz="2800" b="1" dirty="0">
              <a:ln>
                <a:solidFill>
                  <a:srgbClr val="4F81BD">
                    <a:alpha val="0"/>
                  </a:srgbClr>
                </a:solidFill>
              </a:ln>
              <a:solidFill>
                <a:prstClr val="white"/>
              </a:solidFill>
              <a:latin typeface="맑은 고딕"/>
              <a:ea typeface="맑은 고딕"/>
              <a:cs typeface="Arial" panose="020B0604020202020204" pitchFamily="34" charset="0"/>
            </a:endParaRPr>
          </a:p>
        </p:txBody>
      </p:sp>
      <p:graphicFrame>
        <p:nvGraphicFramePr>
          <p:cNvPr id="22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6903102"/>
              </p:ext>
            </p:extLst>
          </p:nvPr>
        </p:nvGraphicFramePr>
        <p:xfrm>
          <a:off x="3059832" y="4457074"/>
          <a:ext cx="2736304" cy="1957260"/>
        </p:xfrm>
        <a:graphic>
          <a:graphicData uri="http://schemas.openxmlformats.org/drawingml/2006/table">
            <a:tbl>
              <a:tblPr/>
              <a:tblGrid>
                <a:gridCol w="669372"/>
                <a:gridCol w="2066932"/>
              </a:tblGrid>
              <a:tr h="34007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Project</a:t>
                      </a:r>
                    </a:p>
                  </a:txBody>
                  <a:tcPr marL="77895" marR="77895" marT="45728" marB="4572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 latinLnBrk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69696"/>
                        </a:buClr>
                        <a:defRPr/>
                      </a:pPr>
                      <a:r>
                        <a:rPr kumimoji="0" lang="ko-KR" altLang="en-US" sz="1000" b="1" spc="-50" dirty="0" err="1" smtClean="0">
                          <a:solidFill>
                            <a:srgbClr val="1F497D">
                              <a:lumMod val="75000"/>
                            </a:srgbClr>
                          </a:solidFill>
                          <a:latin typeface="+mn-lt"/>
                          <a:ea typeface="+mn-ea"/>
                        </a:rPr>
                        <a:t>페어차일드</a:t>
                      </a:r>
                      <a:r>
                        <a:rPr kumimoji="0" lang="ko-KR" altLang="en-US" sz="1000" b="1" spc="-50" dirty="0" smtClean="0">
                          <a:solidFill>
                            <a:srgbClr val="1F497D">
                              <a:lumMod val="75000"/>
                            </a:srgbClr>
                          </a:solidFill>
                          <a:latin typeface="+mn-lt"/>
                          <a:ea typeface="+mn-ea"/>
                        </a:rPr>
                        <a:t> 반도체㈜ 데이터센터 및 연구소</a:t>
                      </a:r>
                      <a:endParaRPr kumimoji="0" lang="en-US" altLang="ko-KR" sz="1000" b="1" spc="-50" dirty="0">
                        <a:solidFill>
                          <a:srgbClr val="1F497D">
                            <a:lumMod val="75000"/>
                          </a:srgbClr>
                        </a:solidFill>
                        <a:latin typeface="+mn-lt"/>
                        <a:ea typeface="+mn-ea"/>
                      </a:endParaRPr>
                    </a:p>
                  </a:txBody>
                  <a:tcPr marL="77895" marR="77895" marT="45728" marB="4572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7093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수행기간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895" marR="77895" marT="45728" marB="4572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2014. 01. ~ 2014. 12.</a:t>
                      </a:r>
                    </a:p>
                  </a:txBody>
                  <a:tcPr marL="77895" marR="77895" marT="45728" marB="4572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7093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대지위치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895" marR="77895" marT="45728" marB="4572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경기도 부천시 </a:t>
                      </a:r>
                      <a:endParaRPr kumimoji="1" lang="en-US" altLang="ko-KR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marL="77895" marR="77895" marT="45728" marB="4572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9910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사업주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발주처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</a:p>
                  </a:txBody>
                  <a:tcPr marL="77895" marR="77895" marT="45728" marB="4572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페어차일드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반도체㈜</a:t>
                      </a:r>
                      <a:endParaRPr kumimoji="1" lang="en-US" altLang="ko-KR" sz="10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895" marR="77895" marT="45728" marB="4572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369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업무내역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895" marR="77895" marT="45728" marB="4572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기본 및 상세설계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(Utility/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설비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소방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전기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토목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건축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),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인허가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895" marR="77895" marT="45728" marB="4572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306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연면적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895" marR="77895" marT="45728" marB="4572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5,480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坪</a:t>
                      </a:r>
                      <a:endParaRPr kumimoji="1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895" marR="77895" marT="45728" marB="4572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5" name="AutoShape 33" descr="ob-21"/>
          <p:cNvSpPr>
            <a:spLocks noChangeArrowheads="1"/>
          </p:cNvSpPr>
          <p:nvPr/>
        </p:nvSpPr>
        <p:spPr bwMode="auto">
          <a:xfrm>
            <a:off x="3009900" y="1340808"/>
            <a:ext cx="2808086" cy="360000"/>
          </a:xfrm>
          <a:prstGeom prst="roundRect">
            <a:avLst>
              <a:gd name="adj" fmla="val 9944"/>
            </a:avLst>
          </a:prstGeom>
          <a:gradFill>
            <a:gsLst>
              <a:gs pos="33000">
                <a:srgbClr val="00B0F0"/>
              </a:gs>
              <a:gs pos="55000">
                <a:srgbClr val="85C2FF"/>
              </a:gs>
              <a:gs pos="76000">
                <a:srgbClr val="C4D6EB"/>
              </a:gs>
              <a:gs pos="99000">
                <a:srgbClr val="FFEBFA"/>
              </a:gs>
            </a:gsLst>
            <a:lin ang="10800000" scaled="1"/>
          </a:gradFill>
          <a:ln>
            <a:solidFill>
              <a:schemeClr val="tx2">
                <a:lumMod val="60000"/>
                <a:lumOff val="40000"/>
              </a:schemeClr>
            </a:solidFill>
          </a:ln>
          <a:effectLst/>
          <a:extLst/>
        </p:spPr>
        <p:txBody>
          <a:bodyPr wrap="none" lIns="0" tIns="0" rIns="0" bIns="0" anchor="ctr">
            <a:scene3d>
              <a:camera prst="orthographicFront"/>
              <a:lightRig rig="threePt" dir="t"/>
            </a:scene3d>
            <a:sp3d>
              <a:bevelT w="0" h="38100"/>
            </a:sp3d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defRPr/>
            </a:pPr>
            <a:r>
              <a:rPr kumimoji="0" lang="ko-KR" altLang="en-US" sz="1200" b="1" spc="-50" dirty="0" err="1" smtClean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페어차일드</a:t>
            </a:r>
            <a:r>
              <a:rPr kumimoji="0" lang="ko-KR" altLang="en-US" sz="1200" b="1" spc="-50" dirty="0" smtClean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 반도체㈜ 데이터센터 및 연구소</a:t>
            </a:r>
            <a:endParaRPr kumimoji="0" lang="en-US" altLang="ko-KR" sz="1200" b="1" spc="-50" dirty="0">
              <a:solidFill>
                <a:srgbClr val="1F497D">
                  <a:lumMod val="75000"/>
                </a:srgbClr>
              </a:solidFill>
              <a:latin typeface="맑은 고딕"/>
              <a:ea typeface="맑은 고딕"/>
            </a:endParaRPr>
          </a:p>
        </p:txBody>
      </p:sp>
      <p:pic>
        <p:nvPicPr>
          <p:cNvPr id="6146" name="Picture 2" descr="G:\글로벌이엔지\사진\온세미콘텍터\KakaoTalk_20231026_101926630_0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6" t="36310" r="51728" b="32472"/>
          <a:stretch/>
        </p:blipFill>
        <p:spPr bwMode="auto">
          <a:xfrm>
            <a:off x="3043592" y="1790917"/>
            <a:ext cx="2752544" cy="250217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G:\18. 조감도\도레이첨단소재\(0316)도레이첨단소재-main투시도(alt2)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790917"/>
            <a:ext cx="2758154" cy="250217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1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5432458"/>
              </p:ext>
            </p:extLst>
          </p:nvPr>
        </p:nvGraphicFramePr>
        <p:xfrm>
          <a:off x="5940152" y="4437112"/>
          <a:ext cx="2757604" cy="1957260"/>
        </p:xfrm>
        <a:graphic>
          <a:graphicData uri="http://schemas.openxmlformats.org/drawingml/2006/table">
            <a:tbl>
              <a:tblPr/>
              <a:tblGrid>
                <a:gridCol w="669372"/>
                <a:gridCol w="2088232"/>
              </a:tblGrid>
              <a:tr h="3600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Project</a:t>
                      </a:r>
                    </a:p>
                  </a:txBody>
                  <a:tcPr marL="77895" marR="77895" marT="45728" marB="4572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69696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00" b="1" i="0" u="none" strike="noStrike" kern="1200" cap="none" spc="-50" normalizeH="0" baseline="0" noProof="0" dirty="0" err="1" smtClean="0">
                          <a:ln>
                            <a:noFill/>
                          </a:ln>
                          <a:solidFill>
                            <a:srgbClr val="1F497D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도레이첨단소재</a:t>
                      </a:r>
                      <a:r>
                        <a:rPr kumimoji="0" lang="ko-KR" altLang="en-US" sz="1000" b="1" i="0" u="none" strike="noStrike" kern="1200" cap="none" spc="-5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데이터센터 및 연구소</a:t>
                      </a:r>
                      <a:endParaRPr kumimoji="0" lang="en-US" altLang="ko-KR" sz="1000" b="1" i="0" u="none" strike="noStrike" kern="1200" cap="none" spc="-50" normalizeH="0" baseline="0" noProof="0" dirty="0">
                        <a:ln>
                          <a:noFill/>
                        </a:ln>
                        <a:solidFill>
                          <a:srgbClr val="1F497D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7895" marR="77895" marT="45728" marB="4572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7093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수행기간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895" marR="77895" marT="45728" marB="4572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2012. 06. ~ 2012. 12.</a:t>
                      </a:r>
                    </a:p>
                  </a:txBody>
                  <a:tcPr marL="77895" marR="77895" marT="45728" marB="4572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7093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대지위치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895" marR="77895" marT="45728" marB="4572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경상북도 구미시</a:t>
                      </a:r>
                      <a:endParaRPr kumimoji="1" lang="en-US" altLang="ko-KR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895" marR="77895" marT="45728" marB="4572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60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사업주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발주처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</a:p>
                  </a:txBody>
                  <a:tcPr marL="77895" marR="77895" marT="45728" marB="4572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도레이첨단소재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endParaRPr kumimoji="1" lang="en-US" altLang="ko-KR" sz="10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895" marR="77895" marT="45728" marB="4572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099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업무내역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895" marR="77895" marT="45728" marB="4572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기본 및 상세설계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(Utility/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설비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소방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전기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토목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건축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),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인허가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895" marR="77895" marT="45728" marB="4572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306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연면적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895" marR="77895" marT="45728" marB="4572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3,480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坪</a:t>
                      </a:r>
                      <a:endParaRPr kumimoji="1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895" marR="77895" marT="45728" marB="4572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2" name="AutoShape 33" descr="ob-21"/>
          <p:cNvSpPr>
            <a:spLocks noChangeArrowheads="1"/>
          </p:cNvSpPr>
          <p:nvPr/>
        </p:nvSpPr>
        <p:spPr bwMode="auto">
          <a:xfrm>
            <a:off x="5940152" y="1337616"/>
            <a:ext cx="2758154" cy="360000"/>
          </a:xfrm>
          <a:prstGeom prst="roundRect">
            <a:avLst>
              <a:gd name="adj" fmla="val 9944"/>
            </a:avLst>
          </a:prstGeom>
          <a:gradFill>
            <a:gsLst>
              <a:gs pos="33000">
                <a:srgbClr val="00B0F0"/>
              </a:gs>
              <a:gs pos="55000">
                <a:srgbClr val="85C2FF"/>
              </a:gs>
              <a:gs pos="76000">
                <a:srgbClr val="C4D6EB"/>
              </a:gs>
              <a:gs pos="99000">
                <a:srgbClr val="FFEBFA"/>
              </a:gs>
            </a:gsLst>
            <a:lin ang="10800000" scaled="1"/>
          </a:gradFill>
          <a:ln>
            <a:solidFill>
              <a:schemeClr val="tx2">
                <a:lumMod val="60000"/>
                <a:lumOff val="40000"/>
              </a:schemeClr>
            </a:solidFill>
          </a:ln>
          <a:effectLst/>
          <a:extLst/>
        </p:spPr>
        <p:txBody>
          <a:bodyPr wrap="none" lIns="0" tIns="0" rIns="0" bIns="0" anchor="ctr">
            <a:scene3d>
              <a:camera prst="orthographicFront"/>
              <a:lightRig rig="threePt" dir="t"/>
            </a:scene3d>
            <a:sp3d>
              <a:bevelT w="0" h="38100"/>
            </a:sp3d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defRPr/>
            </a:pPr>
            <a:r>
              <a:rPr kumimoji="0" lang="ko-KR" altLang="en-US" sz="1300" b="1" spc="-50" dirty="0" err="1" smtClean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도레이첨단소재</a:t>
            </a:r>
            <a:r>
              <a:rPr kumimoji="0" lang="ko-KR" altLang="en-US" sz="1300" b="1" spc="-50" dirty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 </a:t>
            </a:r>
            <a:r>
              <a:rPr kumimoji="0" lang="ko-KR" altLang="en-US" sz="1300" b="1" spc="-50" dirty="0" smtClean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데이</a:t>
            </a:r>
            <a:r>
              <a:rPr kumimoji="0" lang="ko-KR" altLang="en-US" sz="1300" b="1" spc="-50" dirty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터</a:t>
            </a:r>
            <a:r>
              <a:rPr kumimoji="0" lang="ko-KR" altLang="en-US" sz="1300" b="1" spc="-50" dirty="0" smtClean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센터 및 연구소</a:t>
            </a:r>
            <a:endParaRPr kumimoji="0" lang="en-US" altLang="ko-KR" sz="1300" b="1" spc="-50" dirty="0">
              <a:solidFill>
                <a:srgbClr val="1F497D">
                  <a:lumMod val="75000"/>
                </a:srgbClr>
              </a:solidFill>
              <a:latin typeface="맑은 고딕"/>
              <a:ea typeface="맑은 고딕"/>
            </a:endParaRPr>
          </a:p>
        </p:txBody>
      </p:sp>
      <p:pic>
        <p:nvPicPr>
          <p:cNvPr id="33" name="그림 15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92" t="41511" r="27581" b="35086"/>
          <a:stretch/>
        </p:blipFill>
        <p:spPr bwMode="auto">
          <a:xfrm>
            <a:off x="251520" y="1790917"/>
            <a:ext cx="2664296" cy="25021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AutoShape 33" descr="ob-21"/>
          <p:cNvSpPr>
            <a:spLocks noChangeArrowheads="1"/>
          </p:cNvSpPr>
          <p:nvPr/>
        </p:nvSpPr>
        <p:spPr bwMode="auto">
          <a:xfrm>
            <a:off x="251519" y="1340808"/>
            <a:ext cx="2664297" cy="360000"/>
          </a:xfrm>
          <a:prstGeom prst="roundRect">
            <a:avLst>
              <a:gd name="adj" fmla="val 9944"/>
            </a:avLst>
          </a:prstGeom>
          <a:gradFill>
            <a:gsLst>
              <a:gs pos="33000">
                <a:srgbClr val="00B0F0"/>
              </a:gs>
              <a:gs pos="55000">
                <a:srgbClr val="85C2FF"/>
              </a:gs>
              <a:gs pos="76000">
                <a:srgbClr val="C4D6EB"/>
              </a:gs>
              <a:gs pos="99000">
                <a:srgbClr val="FFEBFA"/>
              </a:gs>
            </a:gsLst>
            <a:lin ang="10800000" scaled="1"/>
          </a:gradFill>
          <a:ln w="9525">
            <a:solidFill>
              <a:schemeClr val="tx2">
                <a:lumMod val="60000"/>
                <a:lumOff val="40000"/>
              </a:schemeClr>
            </a:solidFill>
          </a:ln>
          <a:effectLst/>
          <a:extLst/>
        </p:spPr>
        <p:txBody>
          <a:bodyPr wrap="none" lIns="0" tIns="0" rIns="0" bIns="0" anchor="ctr">
            <a:scene3d>
              <a:camera prst="orthographicFront"/>
              <a:lightRig rig="threePt" dir="t"/>
            </a:scene3d>
            <a:sp3d>
              <a:bevelT w="0" h="38100"/>
            </a:sp3d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defRPr/>
            </a:pPr>
            <a:r>
              <a:rPr kumimoji="0" lang="ko-KR" altLang="en-US" sz="1400" b="1" spc="-50" dirty="0" err="1" smtClean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셀트리온</a:t>
            </a:r>
            <a:r>
              <a:rPr kumimoji="0" lang="ko-KR" altLang="en-US" sz="1400" b="1" spc="-50" dirty="0" smtClean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㈜ 데이</a:t>
            </a:r>
            <a:r>
              <a:rPr kumimoji="0" lang="ko-KR" altLang="en-US" sz="1400" b="1" spc="-50" dirty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터</a:t>
            </a:r>
            <a:r>
              <a:rPr kumimoji="0" lang="ko-KR" altLang="en-US" sz="1400" b="1" spc="-50" dirty="0" smtClean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센터 및 연구소</a:t>
            </a:r>
            <a:endParaRPr kumimoji="0" lang="en-US" altLang="ko-KR" sz="1400" b="1" spc="-50" dirty="0">
              <a:solidFill>
                <a:srgbClr val="1F497D">
                  <a:lumMod val="75000"/>
                </a:srgbClr>
              </a:solidFill>
              <a:latin typeface="맑은 고딕"/>
              <a:ea typeface="맑은 고딕"/>
            </a:endParaRPr>
          </a:p>
        </p:txBody>
      </p:sp>
      <p:graphicFrame>
        <p:nvGraphicFramePr>
          <p:cNvPr id="35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9901977"/>
              </p:ext>
            </p:extLst>
          </p:nvPr>
        </p:nvGraphicFramePr>
        <p:xfrm>
          <a:off x="179512" y="4438650"/>
          <a:ext cx="2759318" cy="1942678"/>
        </p:xfrm>
        <a:graphic>
          <a:graphicData uri="http://schemas.openxmlformats.org/drawingml/2006/table">
            <a:tbl>
              <a:tblPr/>
              <a:tblGrid>
                <a:gridCol w="720080"/>
                <a:gridCol w="2039238"/>
              </a:tblGrid>
              <a:tr h="35764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Project</a:t>
                      </a:r>
                    </a:p>
                  </a:txBody>
                  <a:tcPr marL="77946" marR="77946" marT="45642" marB="45642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 latinLnBrk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69696"/>
                        </a:buClr>
                        <a:defRPr/>
                      </a:pPr>
                      <a:r>
                        <a:rPr kumimoji="0" lang="ko-KR" altLang="en-US" sz="1000" b="1" spc="-50" dirty="0" err="1" smtClean="0">
                          <a:solidFill>
                            <a:srgbClr val="1F497D">
                              <a:lumMod val="75000"/>
                            </a:srgbClr>
                          </a:solidFill>
                          <a:latin typeface="+mn-lt"/>
                          <a:ea typeface="+mn-ea"/>
                        </a:rPr>
                        <a:t>셀트리온</a:t>
                      </a:r>
                      <a:r>
                        <a:rPr kumimoji="0" lang="ko-KR" altLang="en-US" sz="1000" b="1" spc="-50" dirty="0" smtClean="0">
                          <a:solidFill>
                            <a:srgbClr val="1F497D">
                              <a:lumMod val="75000"/>
                            </a:srgbClr>
                          </a:solidFill>
                          <a:latin typeface="+mn-lt"/>
                          <a:ea typeface="+mn-ea"/>
                        </a:rPr>
                        <a:t>㈜ 데이터센터 및 연구소</a:t>
                      </a:r>
                      <a:endParaRPr kumimoji="0" lang="en-US" altLang="ko-KR" sz="1000" b="1" spc="-50" dirty="0">
                        <a:solidFill>
                          <a:srgbClr val="1F497D">
                            <a:lumMod val="75000"/>
                          </a:srgbClr>
                        </a:solidFill>
                        <a:latin typeface="+mn-lt"/>
                        <a:ea typeface="+mn-ea"/>
                      </a:endParaRPr>
                    </a:p>
                  </a:txBody>
                  <a:tcPr marL="77946" marR="77946" marT="45642" marB="45642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037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수행기간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46" marR="77946" marT="45642" marB="45642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2014. 05. ~ 2014. 12.</a:t>
                      </a:r>
                    </a:p>
                  </a:txBody>
                  <a:tcPr marL="77946" marR="77946" marT="45642" marB="45642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037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대지위치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46" marR="77946" marT="45642" marB="45642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인천시 연수구</a:t>
                      </a:r>
                      <a:endParaRPr kumimoji="1" lang="en-US" altLang="ko-KR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46" marR="77946" marT="45642" marB="45642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649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사업주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발주처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</a:p>
                  </a:txBody>
                  <a:tcPr marL="77946" marR="77946" marT="45642" marB="45642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셀트리온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endParaRPr kumimoji="1" lang="en-US" altLang="ko-KR" sz="10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46" marR="77946" marT="45642" marB="45642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354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업무내역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46" marR="77946" marT="45642" marB="45642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ko-KR" altLang="en-US" sz="95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</a:rPr>
                        <a:t>기본</a:t>
                      </a:r>
                      <a:r>
                        <a:rPr lang="en-US" altLang="ko-KR" sz="95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</a:rPr>
                        <a:t>&amp;</a:t>
                      </a:r>
                      <a:r>
                        <a:rPr lang="ko-KR" altLang="en-US" sz="95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</a:rPr>
                        <a:t>상세설계</a:t>
                      </a:r>
                      <a:r>
                        <a:rPr lang="en-US" altLang="ko-KR" sz="95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</a:rPr>
                        <a:t>(Utility/</a:t>
                      </a:r>
                      <a:r>
                        <a:rPr lang="ko-KR" altLang="en-US" sz="95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</a:rPr>
                        <a:t>전기</a:t>
                      </a:r>
                      <a:r>
                        <a:rPr lang="en-US" altLang="ko-KR" sz="95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</a:rPr>
                        <a:t>/</a:t>
                      </a:r>
                      <a:r>
                        <a:rPr lang="ko-KR" altLang="en-US" sz="95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</a:rPr>
                        <a:t>계장</a:t>
                      </a:r>
                      <a:r>
                        <a:rPr lang="en-US" altLang="ko-KR" sz="95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</a:rPr>
                        <a:t>/</a:t>
                      </a:r>
                      <a:r>
                        <a:rPr lang="ko-KR" altLang="en-US" sz="95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</a:rPr>
                        <a:t>설비</a:t>
                      </a:r>
                      <a:r>
                        <a:rPr lang="en-US" altLang="ko-KR" sz="95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</a:rPr>
                        <a:t>/</a:t>
                      </a:r>
                      <a:r>
                        <a:rPr lang="ko-KR" altLang="en-US" sz="95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</a:rPr>
                        <a:t>건축</a:t>
                      </a:r>
                      <a:r>
                        <a:rPr lang="en-US" altLang="ko-KR" sz="95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</a:rPr>
                        <a:t>/</a:t>
                      </a:r>
                      <a:r>
                        <a:rPr lang="ko-KR" altLang="en-US" sz="95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</a:rPr>
                        <a:t>소방</a:t>
                      </a:r>
                      <a:r>
                        <a:rPr lang="en-US" altLang="ko-KR" sz="95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</a:rPr>
                        <a:t>), </a:t>
                      </a:r>
                      <a:r>
                        <a:rPr lang="ko-KR" altLang="en-US" sz="95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</a:rPr>
                        <a:t>인허가</a:t>
                      </a:r>
                      <a:endParaRPr lang="ko-KR" altLang="en-US" sz="95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46" marR="77946" marT="45642" marB="45642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연면적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46" marR="77946" marT="45642" marB="45642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3,500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坪</a:t>
                      </a:r>
                      <a:endParaRPr kumimoji="1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46" marR="77946" marT="45642" marB="45642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5" name="슬라이드 번호 개체 틀 1"/>
          <p:cNvSpPr txBox="1">
            <a:spLocks/>
          </p:cNvSpPr>
          <p:nvPr/>
        </p:nvSpPr>
        <p:spPr bwMode="auto">
          <a:xfrm>
            <a:off x="3685778" y="6559550"/>
            <a:ext cx="2057400" cy="28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kumimoji="1" sz="1100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1pPr>
            <a:lvl2pPr marL="742950" indent="-28575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2pPr>
            <a:lvl3pPr marL="1143000" indent="-228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3pPr>
            <a:lvl4pPr marL="1600200" indent="-228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4pPr>
            <a:lvl5pPr marL="2057400" indent="-228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5pPr>
            <a:lvl6pPr marL="25146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6pPr>
            <a:lvl7pPr marL="29718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7pPr>
            <a:lvl8pPr marL="34290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8pPr>
            <a:lvl9pPr marL="38862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9pPr>
          </a:lstStyle>
          <a:p>
            <a:fld id="{3E1476DC-7947-47B6-A3EB-1CB04EFF9AB8}" type="slidenum">
              <a:rPr kumimoji="0" lang="ko-KR" altLang="en-US" smtClean="0">
                <a:solidFill>
                  <a:srgbClr val="898989"/>
                </a:solidFill>
                <a:ea typeface="맑은 고딕" pitchFamily="50" charset="-127"/>
              </a:rPr>
              <a:pPr/>
              <a:t>23</a:t>
            </a:fld>
            <a:endParaRPr kumimoji="0" lang="ko-KR" altLang="en-US" dirty="0" smtClean="0">
              <a:solidFill>
                <a:srgbClr val="898989"/>
              </a:solidFill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4911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849750" y="247951"/>
            <a:ext cx="3650763" cy="461651"/>
          </a:xfrm>
          <a:prstGeom prst="rect">
            <a:avLst/>
          </a:prstGeom>
          <a:ln>
            <a:noFill/>
          </a:ln>
        </p:spPr>
        <p:txBody>
          <a:bodyPr lIns="91427" tIns="45713" rIns="91427" bIns="45713">
            <a:spAutoFit/>
          </a:bodyPr>
          <a:lstStyle>
            <a:defPPr>
              <a:defRPr lang="ko-KR"/>
            </a:defPPr>
            <a:lvl1pPr marL="90488" indent="-90488" latinLnBrk="0">
              <a:lnSpc>
                <a:spcPct val="120000"/>
              </a:lnSpc>
              <a:spcBef>
                <a:spcPts val="300"/>
              </a:spcBef>
              <a:buFont typeface="Wingdings" pitchFamily="2" charset="2"/>
              <a:buChar char="§"/>
              <a:defRPr sz="1300" b="1" spc="-5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kumimoji="0" lang="ko-KR" alt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맑은 고딕" pitchFamily="50" charset="-127"/>
              </a:rPr>
              <a:t>주요 실적 현황</a:t>
            </a:r>
            <a:endParaRPr kumimoji="0" lang="ko-KR" altLang="en-US" sz="2400" dirty="0">
              <a:solidFill>
                <a:prstClr val="black">
                  <a:lumMod val="85000"/>
                  <a:lumOff val="15000"/>
                </a:prstClr>
              </a:solidFill>
              <a:ea typeface="맑은 고딕" pitchFamily="50" charset="-127"/>
            </a:endParaRPr>
          </a:p>
        </p:txBody>
      </p:sp>
      <p:sp>
        <p:nvSpPr>
          <p:cNvPr id="31747" name="슬라이드 번호 개체 틀 1"/>
          <p:cNvSpPr>
            <a:spLocks noGrp="1"/>
          </p:cNvSpPr>
          <p:nvPr>
            <p:ph type="sldNum" sz="quarter" idx="10"/>
          </p:nvPr>
        </p:nvSpPr>
        <p:spPr bwMode="auto">
          <a:xfrm>
            <a:off x="6567636" y="6559550"/>
            <a:ext cx="2057400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9pPr>
          </a:lstStyle>
          <a:p>
            <a:fld id="{25F6373D-6EE9-42F0-B05D-F81295E72C40}" type="slidenum">
              <a:rPr kumimoji="0" lang="ko-KR" altLang="en-US" smtClean="0">
                <a:solidFill>
                  <a:srgbClr val="898989"/>
                </a:solidFill>
                <a:ea typeface="맑은 고딕" pitchFamily="50" charset="-127"/>
              </a:rPr>
              <a:pPr/>
              <a:t>24</a:t>
            </a:fld>
            <a:endParaRPr kumimoji="0" lang="ko-KR" altLang="en-US" smtClean="0">
              <a:solidFill>
                <a:srgbClr val="898989"/>
              </a:solidFill>
              <a:ea typeface="맑은 고딕" pitchFamily="50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8589" y="82861"/>
            <a:ext cx="964239" cy="681083"/>
          </a:xfrm>
          <a:prstGeom prst="rect">
            <a:avLst/>
          </a:prstGeom>
          <a:noFill/>
        </p:spPr>
        <p:txBody>
          <a:bodyPr lIns="80135" tIns="40068" rIns="80135" bIns="40068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900" b="1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white"/>
                </a:solidFill>
                <a:latin typeface="맑은 고딕"/>
                <a:ea typeface="맑은 고딕"/>
                <a:cs typeface="Arial" panose="020B0604020202020204" pitchFamily="34" charset="0"/>
              </a:rPr>
              <a:t>Ⅱ</a:t>
            </a:r>
            <a:endParaRPr kumimoji="0" lang="ko-KR" altLang="en-US" sz="2800" b="1" dirty="0">
              <a:ln>
                <a:solidFill>
                  <a:srgbClr val="4F81BD">
                    <a:alpha val="0"/>
                  </a:srgbClr>
                </a:solidFill>
              </a:ln>
              <a:solidFill>
                <a:prstClr val="white"/>
              </a:solidFill>
              <a:latin typeface="맑은 고딕"/>
              <a:ea typeface="맑은 고딕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34530" y="795359"/>
            <a:ext cx="4344770" cy="387784"/>
          </a:xfrm>
          <a:prstGeom prst="rect">
            <a:avLst/>
          </a:prstGeom>
          <a:ln>
            <a:noFill/>
          </a:ln>
        </p:spPr>
        <p:txBody>
          <a:bodyPr lIns="91427" tIns="45713" rIns="91427" bIns="45713">
            <a:spAutoFit/>
          </a:bodyPr>
          <a:lstStyle>
            <a:defPPr>
              <a:defRPr lang="ko-KR"/>
            </a:defPPr>
            <a:lvl1pPr indent="0" latinLnBrk="0">
              <a:lnSpc>
                <a:spcPct val="120000"/>
              </a:lnSpc>
              <a:spcBef>
                <a:spcPts val="300"/>
              </a:spcBef>
              <a:buFont typeface="Wingdings" pitchFamily="2" charset="2"/>
              <a:buNone/>
              <a:defRPr sz="1600" b="1" spc="-5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</a:defRPr>
            </a:lvl1pPr>
          </a:lstStyle>
          <a:p>
            <a:pPr fontAlgn="auto" latinLnBrk="1">
              <a:spcBef>
                <a:spcPct val="4000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kumimoji="0" lang="en-US" altLang="ko-KR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 pitchFamily="50" charset="-127"/>
              </a:rPr>
              <a:t> </a:t>
            </a:r>
            <a:r>
              <a:rPr kumimoji="0" lang="ko-KR" altLang="en-US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 pitchFamily="50" charset="-127"/>
              </a:rPr>
              <a:t>정밀화학 및 화공 플랜트</a:t>
            </a:r>
            <a:endParaRPr kumimoji="0" lang="en-US" altLang="ko-KR" spc="0" dirty="0">
              <a:ln>
                <a:noFill/>
              </a:ln>
              <a:solidFill>
                <a:srgbClr val="000000"/>
              </a:solidFill>
              <a:ea typeface="맑은 고딕" pitchFamily="50" charset="-127"/>
            </a:endParaRPr>
          </a:p>
        </p:txBody>
      </p:sp>
      <p:sp>
        <p:nvSpPr>
          <p:cNvPr id="16" name="AutoShape 33" descr="ob-21"/>
          <p:cNvSpPr>
            <a:spLocks noChangeArrowheads="1"/>
          </p:cNvSpPr>
          <p:nvPr/>
        </p:nvSpPr>
        <p:spPr bwMode="auto">
          <a:xfrm>
            <a:off x="3162145" y="1329205"/>
            <a:ext cx="2666573" cy="379552"/>
          </a:xfrm>
          <a:prstGeom prst="roundRect">
            <a:avLst>
              <a:gd name="adj" fmla="val 9944"/>
            </a:avLst>
          </a:prstGeom>
          <a:gradFill>
            <a:gsLst>
              <a:gs pos="33000">
                <a:srgbClr val="00B0F0"/>
              </a:gs>
              <a:gs pos="55000">
                <a:srgbClr val="85C2FF"/>
              </a:gs>
              <a:gs pos="76000">
                <a:srgbClr val="C4D6EB"/>
              </a:gs>
              <a:gs pos="99000">
                <a:srgbClr val="FFEBFA"/>
              </a:gs>
            </a:gsLst>
            <a:lin ang="10800000" scaled="1"/>
          </a:gradFill>
          <a:ln>
            <a:solidFill>
              <a:schemeClr val="tx2">
                <a:lumMod val="60000"/>
                <a:lumOff val="40000"/>
              </a:schemeClr>
            </a:solidFill>
          </a:ln>
          <a:effectLst/>
        </p:spPr>
        <p:txBody>
          <a:bodyPr wrap="none" lIns="0" tIns="0" rIns="0" bIns="0" anchor="ctr">
            <a:scene3d>
              <a:camera prst="orthographicFront"/>
              <a:lightRig rig="threePt" dir="t"/>
            </a:scene3d>
            <a:sp3d>
              <a:bevelT w="0" h="38100"/>
            </a:sp3d>
          </a:bodyPr>
          <a:lstStyle/>
          <a:p>
            <a:pPr algn="ctr" latinLnBrk="0">
              <a:buClr>
                <a:srgbClr val="969696"/>
              </a:buClr>
              <a:defRPr/>
            </a:pPr>
            <a:r>
              <a:rPr lang="en-US" altLang="ko-KR" sz="1400" b="1" spc="-55" dirty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SK</a:t>
            </a:r>
            <a:r>
              <a:rPr lang="ko-KR" altLang="en-US" sz="1400" b="1" spc="-55" dirty="0" err="1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스페셜티</a:t>
            </a:r>
            <a:r>
              <a:rPr lang="ko-KR" altLang="en-US" sz="1400" b="1" spc="-55" dirty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 </a:t>
            </a:r>
            <a:r>
              <a:rPr lang="en-US" altLang="ko-KR" sz="1400" b="1" spc="-55" dirty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S-3 Project</a:t>
            </a:r>
            <a:endParaRPr lang="ko-KR" altLang="en-US" sz="1400" b="1" spc="-55" dirty="0">
              <a:solidFill>
                <a:srgbClr val="1F497D">
                  <a:lumMod val="75000"/>
                </a:srgbClr>
              </a:solidFill>
              <a:latin typeface="맑은 고딕"/>
              <a:ea typeface="맑은 고딕"/>
            </a:endParaRPr>
          </a:p>
        </p:txBody>
      </p:sp>
      <p:graphicFrame>
        <p:nvGraphicFramePr>
          <p:cNvPr id="17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2172313"/>
              </p:ext>
            </p:extLst>
          </p:nvPr>
        </p:nvGraphicFramePr>
        <p:xfrm>
          <a:off x="3161350" y="4365625"/>
          <a:ext cx="2667000" cy="2185106"/>
        </p:xfrm>
        <a:graphic>
          <a:graphicData uri="http://schemas.openxmlformats.org/drawingml/2006/table">
            <a:tbl>
              <a:tblPr/>
              <a:tblGrid>
                <a:gridCol w="801819">
                  <a:extLst>
                    <a:ext uri="{9D8B030D-6E8A-4147-A177-3AD203B41FA5}"/>
                  </a:extLst>
                </a:gridCol>
                <a:gridCol w="1865181">
                  <a:extLst>
                    <a:ext uri="{9D8B030D-6E8A-4147-A177-3AD203B41FA5}"/>
                  </a:extLst>
                </a:gridCol>
              </a:tblGrid>
              <a:tr h="29660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+mj-lt"/>
                          <a:ea typeface="맑은 고딕" pitchFamily="50" charset="-127"/>
                        </a:rPr>
                        <a:t>Project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+mj-lt"/>
                        <a:ea typeface="맑은 고딕" pitchFamily="50" charset="-127"/>
                      </a:endParaRPr>
                    </a:p>
                  </a:txBody>
                  <a:tcPr marL="85900" marR="85900" marT="50350" marB="50350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ko-KR" altLang="en-US" sz="1000" b="1" spc="-50" dirty="0">
                          <a:solidFill>
                            <a:schemeClr val="tx1"/>
                          </a:solidFill>
                          <a:latin typeface="+mj-lt"/>
                          <a:ea typeface="맑은 고딕" pitchFamily="50" charset="-127"/>
                        </a:rPr>
                        <a:t>상주 </a:t>
                      </a:r>
                      <a:r>
                        <a:rPr kumimoji="0" lang="en-US" altLang="ko-KR" sz="1000" b="1" spc="-50" dirty="0">
                          <a:solidFill>
                            <a:schemeClr val="tx1"/>
                          </a:solidFill>
                          <a:latin typeface="+mj-lt"/>
                          <a:ea typeface="맑은 고딕" pitchFamily="50" charset="-127"/>
                        </a:rPr>
                        <a:t>S-3</a:t>
                      </a:r>
                      <a:r>
                        <a:rPr kumimoji="0" lang="en-US" altLang="ko-KR" sz="1000" b="1" spc="-50" baseline="0" dirty="0">
                          <a:solidFill>
                            <a:schemeClr val="tx1"/>
                          </a:solidFill>
                          <a:latin typeface="+mj-lt"/>
                          <a:ea typeface="맑은 고딕" pitchFamily="50" charset="-127"/>
                        </a:rPr>
                        <a:t> Project</a:t>
                      </a:r>
                      <a:endParaRPr kumimoji="0" lang="ko-KR" altLang="en-US" sz="1000" b="1" spc="-50" dirty="0">
                        <a:solidFill>
                          <a:schemeClr val="tx1"/>
                        </a:solidFill>
                        <a:latin typeface="+mj-lt"/>
                        <a:ea typeface="맑은 고딕" pitchFamily="50" charset="-127"/>
                      </a:endParaRPr>
                    </a:p>
                  </a:txBody>
                  <a:tcPr marL="85900" marR="85900" marT="50350" marB="50350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96601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j-lt"/>
                          <a:ea typeface="맑은 고딕" pitchFamily="50" charset="-127"/>
                        </a:rPr>
                        <a:t>수행기간</a:t>
                      </a:r>
                    </a:p>
                  </a:txBody>
                  <a:tcPr marL="85900" marR="85900" marT="50350" marB="50350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맑은 고딕" pitchFamily="50" charset="-127"/>
                        </a:rPr>
                        <a:t>2022. 08. ~ 2023. </a:t>
                      </a: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맑은 고딕" pitchFamily="50" charset="-127"/>
                        </a:rPr>
                        <a:t>07.</a:t>
                      </a:r>
                      <a:endParaRPr kumimoji="1" lang="en-US" altLang="ko-KR" sz="1000" b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맑은 고딕" pitchFamily="50" charset="-127"/>
                      </a:endParaRPr>
                    </a:p>
                  </a:txBody>
                  <a:tcPr marL="85900" marR="85900" marT="50350" marB="50350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96601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j-lt"/>
                          <a:ea typeface="맑은 고딕" pitchFamily="50" charset="-127"/>
                        </a:rPr>
                        <a:t>대지위치</a:t>
                      </a:r>
                    </a:p>
                  </a:txBody>
                  <a:tcPr marL="85900" marR="85900" marT="50350" marB="50350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맑은 고딕" pitchFamily="50" charset="-127"/>
                        </a:rPr>
                        <a:t>경북 상주</a:t>
                      </a:r>
                      <a:endParaRPr kumimoji="1" lang="en-US" altLang="ko-KR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맑은 고딕" pitchFamily="50" charset="-127"/>
                      </a:endParaRPr>
                    </a:p>
                  </a:txBody>
                  <a:tcPr marL="85900" marR="85900" marT="50350" marB="50350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96601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j-lt"/>
                          <a:ea typeface="맑은 고딕" pitchFamily="50" charset="-127"/>
                        </a:rPr>
                        <a:t>사업주</a:t>
                      </a:r>
                      <a:endParaRPr lang="en-US" altLang="ko-KR" sz="1000" b="1" dirty="0">
                        <a:solidFill>
                          <a:schemeClr val="tx1"/>
                        </a:solidFill>
                        <a:latin typeface="+mj-lt"/>
                        <a:ea typeface="맑은 고딕" pitchFamily="50" charset="-127"/>
                      </a:endParaRPr>
                    </a:p>
                  </a:txBody>
                  <a:tcPr marL="85900" marR="85900" marT="50350" marB="50350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맑은 고딕" pitchFamily="50" charset="-127"/>
                        </a:rPr>
                        <a:t>SK</a:t>
                      </a:r>
                      <a:r>
                        <a:rPr kumimoji="1" lang="ko-KR" altLang="en-US" sz="10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맑은 고딕" pitchFamily="50" charset="-127"/>
                        </a:rPr>
                        <a:t>스페셜티</a:t>
                      </a:r>
                      <a:endParaRPr kumimoji="1" lang="en-US" altLang="ko-KR" sz="1000" b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맑은 고딕" pitchFamily="50" charset="-127"/>
                      </a:endParaRPr>
                    </a:p>
                  </a:txBody>
                  <a:tcPr marL="85900" marR="85900" marT="50350" marB="50350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9660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err="1">
                          <a:solidFill>
                            <a:schemeClr val="tx1"/>
                          </a:solidFill>
                          <a:latin typeface="+mj-lt"/>
                          <a:ea typeface="맑은 고딕" pitchFamily="50" charset="-127"/>
                        </a:rPr>
                        <a:t>발주처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+mj-lt"/>
                        <a:ea typeface="맑은 고딕" pitchFamily="50" charset="-127"/>
                      </a:endParaRPr>
                    </a:p>
                  </a:txBody>
                  <a:tcPr marL="85900" marR="85900" marT="50350" marB="50350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맑은 고딕" pitchFamily="50" charset="-127"/>
                        </a:rPr>
                        <a:t>SGC</a:t>
                      </a:r>
                      <a:r>
                        <a:rPr kumimoji="1" lang="ko-KR" altLang="en-US" sz="10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맑은 고딕" pitchFamily="50" charset="-127"/>
                        </a:rPr>
                        <a:t>이테크건설</a:t>
                      </a:r>
                      <a:endParaRPr kumimoji="1" lang="en-US" altLang="ko-KR" sz="1000" b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맑은 고딕" pitchFamily="50" charset="-127"/>
                      </a:endParaRPr>
                    </a:p>
                  </a:txBody>
                  <a:tcPr marL="85900" marR="85900" marT="50350" marB="50350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33335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j-lt"/>
                          <a:ea typeface="맑은 고딕" pitchFamily="50" charset="-127"/>
                        </a:rPr>
                        <a:t>업무내역</a:t>
                      </a:r>
                    </a:p>
                  </a:txBody>
                  <a:tcPr marL="85900" marR="85900" marT="50350" marB="50350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+mj-lt"/>
                          <a:ea typeface="맑은 고딕" pitchFamily="50" charset="-127"/>
                        </a:rPr>
                        <a:t>설계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+mj-lt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+mj-lt"/>
                          <a:ea typeface="맑은 고딕" pitchFamily="50" charset="-127"/>
                        </a:rPr>
                        <a:t>배관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+mj-lt"/>
                          <a:ea typeface="맑은 고딕" pitchFamily="50" charset="-127"/>
                        </a:rPr>
                        <a:t>, </a:t>
                      </a:r>
                      <a:r>
                        <a:rPr lang="ko-KR" altLang="en-US" sz="1000" b="1" baseline="0" dirty="0" err="1" smtClean="0">
                          <a:solidFill>
                            <a:schemeClr val="tx1"/>
                          </a:solidFill>
                          <a:latin typeface="+mj-lt"/>
                          <a:ea typeface="맑은 고딕" pitchFamily="50" charset="-127"/>
                        </a:rPr>
                        <a:t>전공종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+mj-lt"/>
                          <a:ea typeface="맑은 고딕" pitchFamily="50" charset="-127"/>
                        </a:rPr>
                        <a:t> 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+mj-lt"/>
                          <a:ea typeface="맑은 고딕" pitchFamily="50" charset="-127"/>
                        </a:rPr>
                        <a:t>3D Modeling-PDMS)</a:t>
                      </a:r>
                      <a:endParaRPr lang="en-US" altLang="ko-KR" sz="1000" b="1" baseline="0" dirty="0">
                        <a:solidFill>
                          <a:schemeClr val="tx1"/>
                        </a:solidFill>
                        <a:latin typeface="+mj-lt"/>
                        <a:ea typeface="맑은 고딕" pitchFamily="50" charset="-127"/>
                      </a:endParaRPr>
                    </a:p>
                  </a:txBody>
                  <a:tcPr marL="85900" marR="85900" marT="50350" marB="50350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96601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j-lt"/>
                          <a:ea typeface="맑은 고딕" pitchFamily="50" charset="-127"/>
                        </a:rPr>
                        <a:t>연면적</a:t>
                      </a:r>
                    </a:p>
                  </a:txBody>
                  <a:tcPr marL="85900" marR="85900" marT="50350" marB="50350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맑은 고딕" pitchFamily="50" charset="-127"/>
                        </a:rPr>
                        <a:t>15,000</a:t>
                      </a:r>
                      <a:r>
                        <a:rPr kumimoji="1" lang="ko-KR" altLang="en-US" sz="1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맑은 고딕" pitchFamily="50" charset="-127"/>
                        </a:rPr>
                        <a:t>坪</a:t>
                      </a:r>
                      <a:endParaRPr kumimoji="1" lang="ko-KR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맑은 고딕" pitchFamily="50" charset="-127"/>
                      </a:endParaRPr>
                    </a:p>
                  </a:txBody>
                  <a:tcPr marL="85900" marR="85900" marT="50350" marB="50350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26" name="AutoShape 33" descr="ob-21"/>
          <p:cNvSpPr>
            <a:spLocks noChangeArrowheads="1"/>
          </p:cNvSpPr>
          <p:nvPr/>
        </p:nvSpPr>
        <p:spPr bwMode="auto">
          <a:xfrm>
            <a:off x="5963278" y="1329205"/>
            <a:ext cx="2934535" cy="379552"/>
          </a:xfrm>
          <a:prstGeom prst="roundRect">
            <a:avLst>
              <a:gd name="adj" fmla="val 9944"/>
            </a:avLst>
          </a:prstGeom>
          <a:gradFill>
            <a:gsLst>
              <a:gs pos="33000">
                <a:srgbClr val="00B0F0"/>
              </a:gs>
              <a:gs pos="55000">
                <a:srgbClr val="85C2FF"/>
              </a:gs>
              <a:gs pos="76000">
                <a:srgbClr val="C4D6EB"/>
              </a:gs>
              <a:gs pos="99000">
                <a:srgbClr val="FFEBFA"/>
              </a:gs>
            </a:gsLst>
            <a:lin ang="10800000" scaled="1"/>
          </a:gradFill>
          <a:ln>
            <a:solidFill>
              <a:schemeClr val="tx2">
                <a:lumMod val="60000"/>
                <a:lumOff val="40000"/>
              </a:schemeClr>
            </a:solidFill>
          </a:ln>
          <a:effectLst/>
        </p:spPr>
        <p:txBody>
          <a:bodyPr wrap="none" lIns="0" tIns="0" rIns="0" bIns="0" anchor="ctr">
            <a:scene3d>
              <a:camera prst="orthographicFront"/>
              <a:lightRig rig="threePt" dir="t"/>
            </a:scene3d>
            <a:sp3d>
              <a:bevelT w="0" h="38100"/>
            </a:sp3d>
          </a:bodyPr>
          <a:lstStyle/>
          <a:p>
            <a:pPr algn="ctr" latinLnBrk="0">
              <a:buClr>
                <a:srgbClr val="969696"/>
              </a:buClr>
              <a:defRPr/>
            </a:pPr>
            <a:r>
              <a:rPr lang="ko-KR" altLang="en-US" sz="1200" b="1" spc="-55" dirty="0" err="1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삼양패키징</a:t>
            </a:r>
            <a:r>
              <a:rPr lang="ko-KR" altLang="en-US" sz="1200" b="1" spc="-55" dirty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 시화공장 재활용 고도화 프로젝트</a:t>
            </a:r>
          </a:p>
        </p:txBody>
      </p:sp>
      <p:graphicFrame>
        <p:nvGraphicFramePr>
          <p:cNvPr id="27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3950937"/>
              </p:ext>
            </p:extLst>
          </p:nvPr>
        </p:nvGraphicFramePr>
        <p:xfrm>
          <a:off x="6005661" y="4365638"/>
          <a:ext cx="2858966" cy="2200275"/>
        </p:xfrm>
        <a:graphic>
          <a:graphicData uri="http://schemas.openxmlformats.org/drawingml/2006/table">
            <a:tbl>
              <a:tblPr/>
              <a:tblGrid>
                <a:gridCol w="757798">
                  <a:extLst>
                    <a:ext uri="{9D8B030D-6E8A-4147-A177-3AD203B41FA5}"/>
                  </a:extLst>
                </a:gridCol>
                <a:gridCol w="2101168">
                  <a:extLst>
                    <a:ext uri="{9D8B030D-6E8A-4147-A177-3AD203B41FA5}"/>
                  </a:extLst>
                </a:gridCol>
              </a:tblGrid>
              <a:tr h="43610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+mn-lt"/>
                          <a:ea typeface="맑은 고딕" pitchFamily="50" charset="-127"/>
                        </a:rPr>
                        <a:t>Project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+mn-lt"/>
                        <a:ea typeface="맑은 고딕" pitchFamily="50" charset="-127"/>
                      </a:endParaRPr>
                    </a:p>
                  </a:txBody>
                  <a:tcPr marL="85946" marR="85946" marT="50368" marB="5036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ko-KR" altLang="en-US" sz="1000" b="1" spc="-50" dirty="0" err="1" smtClean="0">
                          <a:solidFill>
                            <a:schemeClr val="tx1"/>
                          </a:solidFill>
                          <a:latin typeface="+mn-lt"/>
                          <a:ea typeface="맑은 고딕" pitchFamily="50" charset="-127"/>
                        </a:rPr>
                        <a:t>삼양패키징</a:t>
                      </a:r>
                      <a:r>
                        <a:rPr kumimoji="0" lang="ko-KR" altLang="en-US" sz="1000" b="1" spc="-50" dirty="0" smtClean="0">
                          <a:solidFill>
                            <a:schemeClr val="tx1"/>
                          </a:solidFill>
                          <a:latin typeface="+mn-lt"/>
                          <a:ea typeface="맑은 고딕" pitchFamily="50" charset="-127"/>
                        </a:rPr>
                        <a:t> 시화공장 재활용 고도화 프로젝트 설계</a:t>
                      </a:r>
                      <a:endParaRPr kumimoji="0" lang="ko-KR" altLang="en-US" sz="1000" b="1" spc="-50" dirty="0">
                        <a:solidFill>
                          <a:schemeClr val="tx1"/>
                        </a:solidFill>
                        <a:latin typeface="+mn-lt"/>
                        <a:ea typeface="맑은 고딕" pitchFamily="50" charset="-127"/>
                      </a:endParaRPr>
                    </a:p>
                  </a:txBody>
                  <a:tcPr marL="85946" marR="85946" marT="50368" marB="5036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73902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lt"/>
                          <a:ea typeface="맑은 고딕" pitchFamily="50" charset="-127"/>
                        </a:rPr>
                        <a:t>수행기간</a:t>
                      </a:r>
                    </a:p>
                  </a:txBody>
                  <a:tcPr marL="85946" marR="85946" marT="50368" marB="5036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itchFamily="50" charset="-127"/>
                        </a:rPr>
                        <a:t>2022. 03. </a:t>
                      </a:r>
                      <a:r>
                        <a:rPr kumimoji="1" lang="en-US" altLang="ko-KR" sz="1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itchFamily="50" charset="-127"/>
                        </a:rPr>
                        <a:t>~ </a:t>
                      </a: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itchFamily="50" charset="-127"/>
                        </a:rPr>
                        <a:t>2023. 06.</a:t>
                      </a:r>
                      <a:endParaRPr kumimoji="1" lang="en-US" altLang="ko-KR" sz="1000" b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맑은 고딕" pitchFamily="50" charset="-127"/>
                      </a:endParaRPr>
                    </a:p>
                  </a:txBody>
                  <a:tcPr marL="85946" marR="85946" marT="50368" marB="5036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68422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lt"/>
                          <a:ea typeface="맑은 고딕" pitchFamily="50" charset="-127"/>
                        </a:rPr>
                        <a:t>대지위치</a:t>
                      </a:r>
                    </a:p>
                  </a:txBody>
                  <a:tcPr marL="85946" marR="85946" marT="50368" marB="5036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itchFamily="50" charset="-127"/>
                        </a:rPr>
                        <a:t>경기도 시화</a:t>
                      </a:r>
                      <a:endParaRPr kumimoji="1" lang="en-US" altLang="ko-KR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맑은 고딕" pitchFamily="50" charset="-127"/>
                      </a:endParaRPr>
                    </a:p>
                  </a:txBody>
                  <a:tcPr marL="85946" marR="85946" marT="50368" marB="5036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73902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lt"/>
                          <a:ea typeface="맑은 고딕" pitchFamily="50" charset="-127"/>
                        </a:rPr>
                        <a:t>사업주</a:t>
                      </a:r>
                      <a:endParaRPr lang="en-US" altLang="ko-KR" sz="1000" b="1" dirty="0">
                        <a:solidFill>
                          <a:schemeClr val="tx1"/>
                        </a:solidFill>
                        <a:latin typeface="+mn-lt"/>
                        <a:ea typeface="맑은 고딕" pitchFamily="50" charset="-127"/>
                      </a:endParaRPr>
                    </a:p>
                  </a:txBody>
                  <a:tcPr marL="85946" marR="85946" marT="50368" marB="5036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itchFamily="50" charset="-127"/>
                        </a:rPr>
                        <a:t>㈜</a:t>
                      </a:r>
                      <a:r>
                        <a:rPr kumimoji="1" lang="ko-KR" altLang="en-US" sz="10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itchFamily="50" charset="-127"/>
                        </a:rPr>
                        <a:t>삼양패키징</a:t>
                      </a:r>
                      <a:endParaRPr kumimoji="1" lang="en-US" altLang="ko-KR" sz="1000" b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맑은 고딕" pitchFamily="50" charset="-127"/>
                      </a:endParaRPr>
                    </a:p>
                  </a:txBody>
                  <a:tcPr marL="85946" marR="85946" marT="50368" marB="5036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6842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err="1">
                          <a:solidFill>
                            <a:schemeClr val="tx1"/>
                          </a:solidFill>
                          <a:latin typeface="+mn-lt"/>
                          <a:ea typeface="맑은 고딕" pitchFamily="50" charset="-127"/>
                        </a:rPr>
                        <a:t>발주처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+mn-lt"/>
                        <a:ea typeface="맑은 고딕" pitchFamily="50" charset="-127"/>
                      </a:endParaRPr>
                    </a:p>
                  </a:txBody>
                  <a:tcPr marL="85946" marR="85946" marT="50368" marB="5036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itchFamily="50" charset="-127"/>
                        </a:rPr>
                        <a:t>백산엔지니어링</a:t>
                      </a:r>
                      <a:endParaRPr kumimoji="1" lang="en-US" altLang="ko-KR" sz="1000" b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맑은 고딕" pitchFamily="50" charset="-127"/>
                      </a:endParaRPr>
                    </a:p>
                  </a:txBody>
                  <a:tcPr marL="85946" marR="85946" marT="50368" marB="5036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40561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lt"/>
                          <a:ea typeface="맑은 고딕" pitchFamily="50" charset="-127"/>
                        </a:rPr>
                        <a:t>업무내역</a:t>
                      </a:r>
                    </a:p>
                  </a:txBody>
                  <a:tcPr marL="85946" marR="85946" marT="50368" marB="5036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+mn-lt"/>
                          <a:ea typeface="맑은 고딕" pitchFamily="50" charset="-127"/>
                        </a:rPr>
                        <a:t>설계</a:t>
                      </a:r>
                      <a:r>
                        <a:rPr lang="en-US" altLang="ko-KR" sz="1000" b="1" baseline="0" dirty="0">
                          <a:solidFill>
                            <a:schemeClr val="tx1"/>
                          </a:solidFill>
                          <a:latin typeface="+mn-lt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b="1" baseline="0" dirty="0">
                          <a:solidFill>
                            <a:schemeClr val="tx1"/>
                          </a:solidFill>
                          <a:latin typeface="+mn-lt"/>
                          <a:ea typeface="맑은 고딕" pitchFamily="50" charset="-127"/>
                        </a:rPr>
                        <a:t>공정</a:t>
                      </a:r>
                      <a:r>
                        <a:rPr lang="en-US" altLang="ko-KR" sz="1000" b="1" baseline="0" dirty="0">
                          <a:solidFill>
                            <a:schemeClr val="tx1"/>
                          </a:solidFill>
                          <a:latin typeface="+mn-lt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>
                          <a:solidFill>
                            <a:schemeClr val="tx1"/>
                          </a:solidFill>
                          <a:latin typeface="+mn-lt"/>
                          <a:ea typeface="맑은 고딕" pitchFamily="50" charset="-127"/>
                        </a:rPr>
                        <a:t>기계</a:t>
                      </a:r>
                      <a:r>
                        <a:rPr lang="en-US" altLang="ko-KR" sz="1000" b="1" baseline="0" dirty="0">
                          <a:solidFill>
                            <a:schemeClr val="tx1"/>
                          </a:solidFill>
                          <a:latin typeface="+mn-lt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>
                          <a:solidFill>
                            <a:schemeClr val="tx1"/>
                          </a:solidFill>
                          <a:latin typeface="+mn-lt"/>
                          <a:ea typeface="맑은 고딕" pitchFamily="50" charset="-127"/>
                        </a:rPr>
                        <a:t>배관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+mn-lt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+mn-lt"/>
                          <a:ea typeface="맑은 고딕" pitchFamily="50" charset="-127"/>
                        </a:rPr>
                        <a:t>설비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+mn-lt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+mn-lt"/>
                          <a:ea typeface="맑은 고딕" pitchFamily="50" charset="-127"/>
                        </a:rPr>
                        <a:t>전기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+mn-lt"/>
                          <a:ea typeface="맑은 고딕" pitchFamily="50" charset="-127"/>
                        </a:rPr>
                        <a:t>/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+mn-lt"/>
                          <a:ea typeface="맑은 고딕" pitchFamily="50" charset="-127"/>
                        </a:rPr>
                        <a:t>계장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+mn-lt"/>
                          <a:ea typeface="맑은 고딕" pitchFamily="50" charset="-127"/>
                        </a:rPr>
                        <a:t>), 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+mn-lt"/>
                          <a:ea typeface="맑은 고딕" pitchFamily="50" charset="-127"/>
                        </a:rPr>
                        <a:t>각종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+mn-lt"/>
                          <a:ea typeface="맑은 고딕" pitchFamily="50" charset="-127"/>
                        </a:rPr>
                        <a:t> </a:t>
                      </a:r>
                      <a:r>
                        <a:rPr lang="ko-KR" altLang="en-US" sz="1000" b="1" baseline="0" dirty="0">
                          <a:solidFill>
                            <a:schemeClr val="tx1"/>
                          </a:solidFill>
                          <a:latin typeface="+mn-lt"/>
                          <a:ea typeface="맑은 고딕" pitchFamily="50" charset="-127"/>
                        </a:rPr>
                        <a:t>인허가</a:t>
                      </a:r>
                      <a:endParaRPr lang="en-US" altLang="ko-KR" sz="1000" b="1" baseline="0" dirty="0">
                        <a:solidFill>
                          <a:schemeClr val="tx1"/>
                        </a:solidFill>
                        <a:latin typeface="+mn-lt"/>
                        <a:ea typeface="맑은 고딕" pitchFamily="50" charset="-127"/>
                      </a:endParaRPr>
                    </a:p>
                  </a:txBody>
                  <a:tcPr marL="85946" marR="85946" marT="50368" marB="5036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73902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연면적</a:t>
                      </a:r>
                    </a:p>
                  </a:txBody>
                  <a:tcPr marL="85946" marR="85946" marT="50368" marB="5036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4,100</a:t>
                      </a:r>
                      <a:r>
                        <a:rPr kumimoji="1" lang="ko-KR" altLang="en-US" sz="1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坪</a:t>
                      </a:r>
                      <a:endParaRPr kumimoji="1" lang="ko-KR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5946" marR="85946" marT="50368" marB="5036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pic>
        <p:nvPicPr>
          <p:cNvPr id="31833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6" r="5775" b="7806"/>
          <a:stretch>
            <a:fillRect/>
          </a:stretch>
        </p:blipFill>
        <p:spPr bwMode="auto">
          <a:xfrm>
            <a:off x="6001272" y="1885875"/>
            <a:ext cx="2891598" cy="2335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7" t="-384" r="-924" b="384"/>
          <a:stretch/>
        </p:blipFill>
        <p:spPr bwMode="auto">
          <a:xfrm>
            <a:off x="3162145" y="1889373"/>
            <a:ext cx="2673232" cy="23317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0" name="AutoShape 33" descr="ob-21"/>
          <p:cNvSpPr>
            <a:spLocks noChangeArrowheads="1"/>
          </p:cNvSpPr>
          <p:nvPr/>
        </p:nvSpPr>
        <p:spPr bwMode="auto">
          <a:xfrm>
            <a:off x="289643" y="1345346"/>
            <a:ext cx="2711713" cy="379552"/>
          </a:xfrm>
          <a:prstGeom prst="roundRect">
            <a:avLst>
              <a:gd name="adj" fmla="val 9944"/>
            </a:avLst>
          </a:prstGeom>
          <a:gradFill>
            <a:gsLst>
              <a:gs pos="33000">
                <a:srgbClr val="00B0F0"/>
              </a:gs>
              <a:gs pos="55000">
                <a:srgbClr val="85C2FF"/>
              </a:gs>
              <a:gs pos="76000">
                <a:srgbClr val="C4D6EB"/>
              </a:gs>
              <a:gs pos="99000">
                <a:srgbClr val="FFEBFA"/>
              </a:gs>
            </a:gsLst>
            <a:lin ang="10800000" scaled="1"/>
          </a:gradFill>
          <a:ln>
            <a:solidFill>
              <a:schemeClr val="tx2">
                <a:lumMod val="60000"/>
                <a:lumOff val="40000"/>
              </a:schemeClr>
            </a:solidFill>
          </a:ln>
          <a:effectLst/>
        </p:spPr>
        <p:txBody>
          <a:bodyPr wrap="none" lIns="0" tIns="0" rIns="0" bIns="0" anchor="ctr">
            <a:scene3d>
              <a:camera prst="orthographicFront"/>
              <a:lightRig rig="threePt" dir="t"/>
            </a:scene3d>
            <a:sp3d>
              <a:bevelT w="0" h="38100"/>
            </a:sp3d>
          </a:bodyPr>
          <a:lstStyle/>
          <a:p>
            <a:pPr algn="ctr" latinLnBrk="0">
              <a:buClr>
                <a:srgbClr val="969696"/>
              </a:buClr>
              <a:defRPr/>
            </a:pPr>
            <a:r>
              <a:rPr lang="en-US" altLang="ko-KR" sz="1400" b="1" spc="-55" dirty="0" smtClean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PGT LiPF6 </a:t>
            </a:r>
            <a:r>
              <a:rPr lang="en-US" altLang="ko-KR" sz="1400" b="1" spc="-55" dirty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Project</a:t>
            </a:r>
            <a:endParaRPr lang="ko-KR" altLang="en-US" sz="1400" b="1" spc="-55" dirty="0">
              <a:solidFill>
                <a:srgbClr val="1F497D">
                  <a:lumMod val="75000"/>
                </a:srgbClr>
              </a:solidFill>
              <a:latin typeface="맑은 고딕"/>
              <a:ea typeface="맑은 고딕"/>
            </a:endParaRPr>
          </a:p>
        </p:txBody>
      </p:sp>
      <p:graphicFrame>
        <p:nvGraphicFramePr>
          <p:cNvPr id="21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2111066"/>
              </p:ext>
            </p:extLst>
          </p:nvPr>
        </p:nvGraphicFramePr>
        <p:xfrm>
          <a:off x="333988" y="4381766"/>
          <a:ext cx="2667000" cy="2185106"/>
        </p:xfrm>
        <a:graphic>
          <a:graphicData uri="http://schemas.openxmlformats.org/drawingml/2006/table">
            <a:tbl>
              <a:tblPr/>
              <a:tblGrid>
                <a:gridCol w="801819">
                  <a:extLst>
                    <a:ext uri="{9D8B030D-6E8A-4147-A177-3AD203B41FA5}"/>
                  </a:extLst>
                </a:gridCol>
                <a:gridCol w="1865181">
                  <a:extLst>
                    <a:ext uri="{9D8B030D-6E8A-4147-A177-3AD203B41FA5}"/>
                  </a:extLst>
                </a:gridCol>
              </a:tblGrid>
              <a:tr h="29660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+mn-lt"/>
                          <a:ea typeface="맑은 고딕" pitchFamily="50" charset="-127"/>
                        </a:rPr>
                        <a:t>Project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+mn-lt"/>
                        <a:ea typeface="맑은 고딕" pitchFamily="50" charset="-127"/>
                      </a:endParaRPr>
                    </a:p>
                  </a:txBody>
                  <a:tcPr marL="85900" marR="85900" marT="50350" marB="50350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altLang="ko-KR" sz="1000" b="1" spc="-50" baseline="0" dirty="0" smtClean="0">
                          <a:solidFill>
                            <a:schemeClr val="tx1"/>
                          </a:solidFill>
                          <a:latin typeface="+mn-lt"/>
                          <a:ea typeface="맑은 고딕" pitchFamily="50" charset="-127"/>
                        </a:rPr>
                        <a:t>PGT LiPF6 Project</a:t>
                      </a:r>
                      <a:endParaRPr kumimoji="0" lang="ko-KR" altLang="en-US" sz="1000" b="1" spc="-50" dirty="0">
                        <a:solidFill>
                          <a:schemeClr val="tx1"/>
                        </a:solidFill>
                        <a:latin typeface="+mn-lt"/>
                        <a:ea typeface="맑은 고딕" pitchFamily="50" charset="-127"/>
                      </a:endParaRPr>
                    </a:p>
                  </a:txBody>
                  <a:tcPr marL="85900" marR="85900" marT="50350" marB="50350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96601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lt"/>
                          <a:ea typeface="맑은 고딕" pitchFamily="50" charset="-127"/>
                        </a:rPr>
                        <a:t>수행기간</a:t>
                      </a:r>
                    </a:p>
                  </a:txBody>
                  <a:tcPr marL="85900" marR="85900" marT="50350" marB="50350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itchFamily="50" charset="-127"/>
                        </a:rPr>
                        <a:t>2023. 09. </a:t>
                      </a:r>
                      <a:r>
                        <a:rPr kumimoji="1" lang="en-US" altLang="ko-KR" sz="1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itchFamily="50" charset="-127"/>
                        </a:rPr>
                        <a:t>~ </a:t>
                      </a: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itchFamily="50" charset="-127"/>
                        </a:rPr>
                        <a:t>2024. 02.</a:t>
                      </a:r>
                      <a:endParaRPr kumimoji="1" lang="en-US" altLang="ko-KR" sz="1000" b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맑은 고딕" pitchFamily="50" charset="-127"/>
                      </a:endParaRPr>
                    </a:p>
                  </a:txBody>
                  <a:tcPr marL="85900" marR="85900" marT="50350" marB="50350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96601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lt"/>
                          <a:ea typeface="맑은 고딕" pitchFamily="50" charset="-127"/>
                        </a:rPr>
                        <a:t>대지위치</a:t>
                      </a:r>
                    </a:p>
                  </a:txBody>
                  <a:tcPr marL="85900" marR="85900" marT="50350" marB="50350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itchFamily="50" charset="-127"/>
                        </a:rPr>
                        <a:t>전북 군산시</a:t>
                      </a:r>
                      <a:endParaRPr kumimoji="1" lang="en-US" altLang="ko-KR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맑은 고딕" pitchFamily="50" charset="-127"/>
                      </a:endParaRPr>
                    </a:p>
                  </a:txBody>
                  <a:tcPr marL="85900" marR="85900" marT="50350" marB="50350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96601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lt"/>
                          <a:ea typeface="맑은 고딕" pitchFamily="50" charset="-127"/>
                        </a:rPr>
                        <a:t>사업주</a:t>
                      </a:r>
                      <a:endParaRPr lang="en-US" altLang="ko-KR" sz="1000" b="1" dirty="0">
                        <a:solidFill>
                          <a:schemeClr val="tx1"/>
                        </a:solidFill>
                        <a:latin typeface="+mn-lt"/>
                        <a:ea typeface="맑은 고딕" pitchFamily="50" charset="-127"/>
                      </a:endParaRPr>
                    </a:p>
                  </a:txBody>
                  <a:tcPr marL="85900" marR="85900" marT="50350" marB="50350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itchFamily="50" charset="-127"/>
                        </a:rPr>
                        <a:t>㈜</a:t>
                      </a:r>
                      <a:r>
                        <a:rPr kumimoji="1" lang="ko-KR" altLang="en-US" sz="10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itchFamily="50" charset="-127"/>
                        </a:rPr>
                        <a:t>프로그린테크</a:t>
                      </a:r>
                      <a:endParaRPr kumimoji="1" lang="en-US" altLang="ko-KR" sz="1000" b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맑은 고딕" pitchFamily="50" charset="-127"/>
                      </a:endParaRPr>
                    </a:p>
                  </a:txBody>
                  <a:tcPr marL="85900" marR="85900" marT="50350" marB="50350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9660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err="1">
                          <a:solidFill>
                            <a:schemeClr val="tx1"/>
                          </a:solidFill>
                          <a:latin typeface="+mn-lt"/>
                          <a:ea typeface="맑은 고딕" pitchFamily="50" charset="-127"/>
                        </a:rPr>
                        <a:t>발주처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+mn-lt"/>
                        <a:ea typeface="맑은 고딕" pitchFamily="50" charset="-127"/>
                      </a:endParaRPr>
                    </a:p>
                  </a:txBody>
                  <a:tcPr marL="85900" marR="85900" marT="50350" marB="50350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itchFamily="50" charset="-127"/>
                        </a:rPr>
                        <a:t>㈜</a:t>
                      </a:r>
                      <a:r>
                        <a:rPr kumimoji="1" lang="ko-KR" altLang="en-US" sz="10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itchFamily="50" charset="-127"/>
                        </a:rPr>
                        <a:t>프로그린테크</a:t>
                      </a:r>
                      <a:endParaRPr kumimoji="1" lang="en-US" altLang="ko-KR" sz="10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맑은 고딕" pitchFamily="50" charset="-127"/>
                      </a:endParaRPr>
                    </a:p>
                  </a:txBody>
                  <a:tcPr marL="85900" marR="85900" marT="50350" marB="50350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33335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lt"/>
                          <a:ea typeface="맑은 고딕" pitchFamily="50" charset="-127"/>
                        </a:rPr>
                        <a:t>업무내역</a:t>
                      </a:r>
                    </a:p>
                  </a:txBody>
                  <a:tcPr marL="85900" marR="85900" marT="50350" marB="50350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ko-KR" alt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맑은 고딕" pitchFamily="50" charset="-127"/>
                          <a:cs typeface="+mn-cs"/>
                        </a:rPr>
                        <a:t>설계</a:t>
                      </a:r>
                      <a:r>
                        <a:rPr kumimoji="0" lang="en-US" altLang="ko-KR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맑은 고딕" pitchFamily="50" charset="-127"/>
                          <a:cs typeface="+mn-cs"/>
                        </a:rPr>
                        <a:t>(</a:t>
                      </a:r>
                      <a:r>
                        <a:rPr kumimoji="0" lang="ko-KR" alt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맑은 고딕" pitchFamily="50" charset="-127"/>
                          <a:cs typeface="+mn-cs"/>
                        </a:rPr>
                        <a:t>공정</a:t>
                      </a:r>
                      <a:r>
                        <a:rPr kumimoji="0" lang="en-US" altLang="ko-KR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맑은 고딕" pitchFamily="50" charset="-127"/>
                          <a:cs typeface="+mn-cs"/>
                        </a:rPr>
                        <a:t>/</a:t>
                      </a:r>
                      <a:r>
                        <a:rPr kumimoji="0" lang="ko-KR" alt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맑은 고딕" pitchFamily="50" charset="-127"/>
                          <a:cs typeface="+mn-cs"/>
                        </a:rPr>
                        <a:t>기계</a:t>
                      </a:r>
                      <a:r>
                        <a:rPr kumimoji="0" lang="en-US" altLang="ko-KR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맑은 고딕" pitchFamily="50" charset="-127"/>
                          <a:cs typeface="+mn-cs"/>
                        </a:rPr>
                        <a:t>/</a:t>
                      </a:r>
                      <a:r>
                        <a:rPr kumimoji="0" lang="ko-KR" alt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맑은 고딕" pitchFamily="50" charset="-127"/>
                          <a:cs typeface="+mn-cs"/>
                        </a:rPr>
                        <a:t>배관</a:t>
                      </a:r>
                      <a:r>
                        <a:rPr kumimoji="0" lang="en-US" altLang="ko-KR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맑은 고딕" pitchFamily="50" charset="-127"/>
                          <a:cs typeface="+mn-cs"/>
                        </a:rPr>
                        <a:t>/</a:t>
                      </a:r>
                      <a:r>
                        <a:rPr kumimoji="0" lang="ko-KR" alt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맑은 고딕" pitchFamily="50" charset="-127"/>
                          <a:cs typeface="+mn-cs"/>
                        </a:rPr>
                        <a:t>설비</a:t>
                      </a:r>
                      <a:r>
                        <a:rPr kumimoji="0" lang="en-US" altLang="ko-KR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맑은 고딕" pitchFamily="50" charset="-127"/>
                          <a:cs typeface="+mn-cs"/>
                        </a:rPr>
                        <a:t>/</a:t>
                      </a:r>
                      <a:r>
                        <a:rPr kumimoji="0" lang="ko-KR" alt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맑은 고딕" pitchFamily="50" charset="-127"/>
                          <a:cs typeface="+mn-cs"/>
                        </a:rPr>
                        <a:t>전기</a:t>
                      </a:r>
                      <a:r>
                        <a:rPr kumimoji="0" lang="en-US" altLang="ko-KR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맑은 고딕" pitchFamily="50" charset="-127"/>
                          <a:cs typeface="+mn-cs"/>
                        </a:rPr>
                        <a:t>/</a:t>
                      </a:r>
                      <a:r>
                        <a:rPr kumimoji="0" lang="ko-KR" alt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맑은 고딕" pitchFamily="50" charset="-127"/>
                          <a:cs typeface="+mn-cs"/>
                        </a:rPr>
                        <a:t>계장</a:t>
                      </a:r>
                      <a:r>
                        <a:rPr kumimoji="0" lang="en-US" altLang="ko-KR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맑은 고딕" pitchFamily="50" charset="-127"/>
                          <a:cs typeface="+mn-cs"/>
                        </a:rPr>
                        <a:t>/</a:t>
                      </a:r>
                      <a:r>
                        <a:rPr kumimoji="0" lang="ko-KR" alt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맑은 고딕" pitchFamily="50" charset="-127"/>
                          <a:cs typeface="+mn-cs"/>
                        </a:rPr>
                        <a:t>소방</a:t>
                      </a:r>
                      <a:r>
                        <a:rPr kumimoji="0" lang="en-US" altLang="ko-KR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맑은 고딕" pitchFamily="50" charset="-127"/>
                          <a:cs typeface="+mn-cs"/>
                        </a:rPr>
                        <a:t>), </a:t>
                      </a:r>
                      <a:r>
                        <a:rPr kumimoji="0" lang="ko-KR" alt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맑은 고딕" pitchFamily="50" charset="-127"/>
                          <a:cs typeface="+mn-cs"/>
                        </a:rPr>
                        <a:t>인허가</a:t>
                      </a:r>
                      <a:endParaRPr kumimoji="0" lang="en-US" altLang="ko-KR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맑은 고딕" pitchFamily="50" charset="-127"/>
                        <a:cs typeface="+mn-cs"/>
                      </a:endParaRPr>
                    </a:p>
                  </a:txBody>
                  <a:tcPr marL="85900" marR="85900" marT="50350" marB="50350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96601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lt"/>
                          <a:ea typeface="맑은 고딕" pitchFamily="50" charset="-127"/>
                        </a:rPr>
                        <a:t>연면적</a:t>
                      </a:r>
                    </a:p>
                  </a:txBody>
                  <a:tcPr marL="85900" marR="85900" marT="50350" marB="50350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itchFamily="50" charset="-127"/>
                        </a:rPr>
                        <a:t>1,950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itchFamily="50" charset="-127"/>
                        </a:rPr>
                        <a:t>坪</a:t>
                      </a:r>
                      <a:endParaRPr kumimoji="1" lang="ko-KR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맑은 고딕" pitchFamily="50" charset="-127"/>
                      </a:endParaRPr>
                    </a:p>
                  </a:txBody>
                  <a:tcPr marL="85900" marR="85900" marT="50350" marB="50350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44" y="1879525"/>
            <a:ext cx="2711712" cy="23415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슬라이드 번호 개체 틀 1"/>
          <p:cNvSpPr txBox="1">
            <a:spLocks/>
          </p:cNvSpPr>
          <p:nvPr/>
        </p:nvSpPr>
        <p:spPr bwMode="auto">
          <a:xfrm>
            <a:off x="3685778" y="6559550"/>
            <a:ext cx="2057400" cy="28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kumimoji="1" sz="1100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1pPr>
            <a:lvl2pPr marL="742950" indent="-28575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2pPr>
            <a:lvl3pPr marL="1143000" indent="-228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3pPr>
            <a:lvl4pPr marL="1600200" indent="-228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4pPr>
            <a:lvl5pPr marL="2057400" indent="-228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5pPr>
            <a:lvl6pPr marL="25146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6pPr>
            <a:lvl7pPr marL="29718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7pPr>
            <a:lvl8pPr marL="34290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8pPr>
            <a:lvl9pPr marL="38862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9pPr>
          </a:lstStyle>
          <a:p>
            <a:fld id="{3E1476DC-7947-47B6-A3EB-1CB04EFF9AB8}" type="slidenum">
              <a:rPr kumimoji="0" lang="ko-KR" altLang="en-US" smtClean="0">
                <a:solidFill>
                  <a:srgbClr val="898989"/>
                </a:solidFill>
                <a:ea typeface="맑은 고딕" pitchFamily="50" charset="-127"/>
              </a:rPr>
              <a:pPr/>
              <a:t>24</a:t>
            </a:fld>
            <a:endParaRPr kumimoji="0" lang="ko-KR" altLang="en-US" dirty="0" smtClean="0">
              <a:solidFill>
                <a:srgbClr val="898989"/>
              </a:solidFill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4501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849750" y="247951"/>
            <a:ext cx="3650763" cy="461651"/>
          </a:xfrm>
          <a:prstGeom prst="rect">
            <a:avLst/>
          </a:prstGeom>
          <a:ln>
            <a:noFill/>
          </a:ln>
        </p:spPr>
        <p:txBody>
          <a:bodyPr lIns="91427" tIns="45713" rIns="91427" bIns="45713">
            <a:spAutoFit/>
          </a:bodyPr>
          <a:lstStyle>
            <a:defPPr>
              <a:defRPr lang="ko-KR"/>
            </a:defPPr>
            <a:lvl1pPr marL="90488" indent="-90488" latinLnBrk="0">
              <a:lnSpc>
                <a:spcPct val="120000"/>
              </a:lnSpc>
              <a:spcBef>
                <a:spcPts val="300"/>
              </a:spcBef>
              <a:buFont typeface="Wingdings" pitchFamily="2" charset="2"/>
              <a:buChar char="§"/>
              <a:defRPr sz="1300" b="1" spc="-5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kumimoji="0" lang="ko-KR" alt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맑은 고딕" pitchFamily="50" charset="-127"/>
              </a:rPr>
              <a:t>주요 실적 현황</a:t>
            </a:r>
            <a:endParaRPr kumimoji="0" lang="ko-KR" altLang="en-US" sz="2400" dirty="0">
              <a:solidFill>
                <a:prstClr val="black">
                  <a:lumMod val="85000"/>
                  <a:lumOff val="15000"/>
                </a:prstClr>
              </a:solidFill>
              <a:ea typeface="맑은 고딕" pitchFamily="50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8589" y="82861"/>
            <a:ext cx="964239" cy="681083"/>
          </a:xfrm>
          <a:prstGeom prst="rect">
            <a:avLst/>
          </a:prstGeom>
          <a:noFill/>
        </p:spPr>
        <p:txBody>
          <a:bodyPr lIns="80135" tIns="40068" rIns="80135" bIns="40068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900" b="1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white"/>
                </a:solidFill>
                <a:latin typeface="맑은 고딕"/>
                <a:ea typeface="맑은 고딕"/>
                <a:cs typeface="Arial" panose="020B0604020202020204" pitchFamily="34" charset="0"/>
              </a:rPr>
              <a:t>Ⅱ</a:t>
            </a:r>
            <a:endParaRPr kumimoji="0" lang="ko-KR" altLang="en-US" sz="2800" b="1" dirty="0">
              <a:ln>
                <a:solidFill>
                  <a:srgbClr val="4F81BD">
                    <a:alpha val="0"/>
                  </a:srgbClr>
                </a:solidFill>
              </a:ln>
              <a:solidFill>
                <a:prstClr val="white"/>
              </a:solidFill>
              <a:latin typeface="맑은 고딕"/>
              <a:ea typeface="맑은 고딕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8589" y="783754"/>
            <a:ext cx="4344770" cy="387784"/>
          </a:xfrm>
          <a:prstGeom prst="rect">
            <a:avLst/>
          </a:prstGeom>
          <a:ln>
            <a:noFill/>
          </a:ln>
        </p:spPr>
        <p:txBody>
          <a:bodyPr lIns="91427" tIns="45713" rIns="91427" bIns="45713">
            <a:spAutoFit/>
          </a:bodyPr>
          <a:lstStyle>
            <a:defPPr>
              <a:defRPr lang="ko-KR"/>
            </a:defPPr>
            <a:lvl1pPr indent="0" latinLnBrk="0">
              <a:lnSpc>
                <a:spcPct val="120000"/>
              </a:lnSpc>
              <a:spcBef>
                <a:spcPts val="300"/>
              </a:spcBef>
              <a:buFont typeface="Wingdings" pitchFamily="2" charset="2"/>
              <a:buNone/>
              <a:defRPr sz="1600" b="1" spc="-5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</a:defRPr>
            </a:lvl1pPr>
          </a:lstStyle>
          <a:p>
            <a:pPr fontAlgn="auto" latinLnBrk="1">
              <a:spcBef>
                <a:spcPct val="4000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kumimoji="0" lang="en-US" altLang="ko-KR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 pitchFamily="50" charset="-127"/>
              </a:rPr>
              <a:t> </a:t>
            </a:r>
            <a:r>
              <a:rPr kumimoji="0" lang="ko-KR" altLang="en-US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 pitchFamily="50" charset="-127"/>
              </a:rPr>
              <a:t>정밀화학 및 화공 플랜트</a:t>
            </a:r>
            <a:endParaRPr kumimoji="0" lang="en-US" altLang="ko-KR" spc="0" dirty="0">
              <a:ln>
                <a:noFill/>
              </a:ln>
              <a:solidFill>
                <a:srgbClr val="000000"/>
              </a:solidFill>
              <a:ea typeface="맑은 고딕" pitchFamily="50" charset="-127"/>
            </a:endParaRPr>
          </a:p>
        </p:txBody>
      </p:sp>
      <p:sp>
        <p:nvSpPr>
          <p:cNvPr id="27" name="AutoShape 33" descr="ob-21"/>
          <p:cNvSpPr>
            <a:spLocks noChangeArrowheads="1"/>
          </p:cNvSpPr>
          <p:nvPr/>
        </p:nvSpPr>
        <p:spPr bwMode="auto">
          <a:xfrm>
            <a:off x="6143626" y="1329205"/>
            <a:ext cx="2800349" cy="389678"/>
          </a:xfrm>
          <a:prstGeom prst="roundRect">
            <a:avLst>
              <a:gd name="adj" fmla="val 9944"/>
            </a:avLst>
          </a:prstGeom>
          <a:gradFill>
            <a:gsLst>
              <a:gs pos="33000">
                <a:srgbClr val="00B0F0"/>
              </a:gs>
              <a:gs pos="55000">
                <a:srgbClr val="85C2FF"/>
              </a:gs>
              <a:gs pos="76000">
                <a:srgbClr val="C4D6EB"/>
              </a:gs>
              <a:gs pos="99000">
                <a:srgbClr val="FFEBFA"/>
              </a:gs>
            </a:gsLst>
            <a:lin ang="10800000" scaled="1"/>
          </a:gradFill>
          <a:ln>
            <a:solidFill>
              <a:schemeClr val="tx2">
                <a:lumMod val="60000"/>
                <a:lumOff val="40000"/>
              </a:schemeClr>
            </a:solidFill>
          </a:ln>
          <a:effectLst/>
        </p:spPr>
        <p:txBody>
          <a:bodyPr wrap="none" lIns="0" tIns="0" rIns="0" bIns="0" anchor="ctr">
            <a:scene3d>
              <a:camera prst="orthographicFront"/>
              <a:lightRig rig="threePt" dir="t"/>
            </a:scene3d>
            <a:sp3d>
              <a:bevelT w="0" h="38100"/>
            </a:sp3d>
          </a:bodyPr>
          <a:lstStyle/>
          <a:p>
            <a:pPr algn="ctr" latinLnBrk="0">
              <a:buClr>
                <a:srgbClr val="969696"/>
              </a:buClr>
              <a:defRPr/>
            </a:pPr>
            <a:r>
              <a:rPr lang="en-US" altLang="ko-KR" sz="1543" b="1" spc="-55" dirty="0">
                <a:solidFill>
                  <a:srgbClr val="1F497D">
                    <a:lumMod val="75000"/>
                  </a:srgbClr>
                </a:solidFill>
                <a:latin typeface="맑은 고딕" pitchFamily="50" charset="-127"/>
                <a:ea typeface="굴림" pitchFamily="50" charset="-127"/>
              </a:rPr>
              <a:t>SK</a:t>
            </a:r>
            <a:r>
              <a:rPr lang="ko-KR" altLang="en-US" sz="1543" b="1" spc="-55" dirty="0" err="1">
                <a:solidFill>
                  <a:srgbClr val="1F497D">
                    <a:lumMod val="75000"/>
                  </a:srgbClr>
                </a:solidFill>
                <a:latin typeface="맑은 고딕" pitchFamily="50" charset="-127"/>
                <a:ea typeface="굴림" pitchFamily="50" charset="-127"/>
              </a:rPr>
              <a:t>트리켐</a:t>
            </a:r>
            <a:r>
              <a:rPr lang="ko-KR" altLang="en-US" sz="1543" b="1" spc="-55" dirty="0">
                <a:solidFill>
                  <a:srgbClr val="1F497D">
                    <a:lumMod val="75000"/>
                  </a:srgbClr>
                </a:solidFill>
                <a:latin typeface="맑은 고딕" pitchFamily="50" charset="-127"/>
                <a:ea typeface="굴림" pitchFamily="50" charset="-127"/>
              </a:rPr>
              <a:t> 세종공장</a:t>
            </a:r>
          </a:p>
        </p:txBody>
      </p:sp>
      <p:graphicFrame>
        <p:nvGraphicFramePr>
          <p:cNvPr id="28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2305010"/>
              </p:ext>
            </p:extLst>
          </p:nvPr>
        </p:nvGraphicFramePr>
        <p:xfrm>
          <a:off x="6140013" y="4365625"/>
          <a:ext cx="2835520" cy="2212037"/>
        </p:xfrm>
        <a:graphic>
          <a:graphicData uri="http://schemas.openxmlformats.org/drawingml/2006/table">
            <a:tbl>
              <a:tblPr/>
              <a:tblGrid>
                <a:gridCol w="751584">
                  <a:extLst>
                    <a:ext uri="{9D8B030D-6E8A-4147-A177-3AD203B41FA5}"/>
                  </a:extLst>
                </a:gridCol>
                <a:gridCol w="2083936">
                  <a:extLst>
                    <a:ext uri="{9D8B030D-6E8A-4147-A177-3AD203B41FA5}"/>
                  </a:extLst>
                </a:gridCol>
              </a:tblGrid>
              <a:tr h="26834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Project</a:t>
                      </a:r>
                      <a:endParaRPr lang="ko-KR" altLang="en-US" sz="11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5877" marR="85877" marT="50351" marB="50351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altLang="ko-KR" sz="1100" b="1" spc="-5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SKZ300, BTBAS </a:t>
                      </a:r>
                      <a:r>
                        <a:rPr lang="ko-KR" altLang="en-US" sz="1100" b="1" spc="-5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공정 개선공사</a:t>
                      </a:r>
                      <a:endParaRPr lang="en-US" altLang="ko-KR" sz="1100" b="1" spc="-5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5877" marR="85877" marT="50351" marB="50351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68341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100" b="1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수행기간</a:t>
                      </a:r>
                    </a:p>
                  </a:txBody>
                  <a:tcPr marL="85877" marR="85877" marT="50351" marB="50351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2018. 11. ~ 2019. 06.</a:t>
                      </a:r>
                    </a:p>
                  </a:txBody>
                  <a:tcPr marL="85877" marR="85877" marT="50351" marB="50351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68341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100" b="1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대지위치</a:t>
                      </a:r>
                    </a:p>
                  </a:txBody>
                  <a:tcPr marL="85877" marR="85877" marT="50351" marB="50351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세종시</a:t>
                      </a:r>
                      <a:endParaRPr kumimoji="1" lang="en-US" altLang="ko-KR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5877" marR="85877" marT="50351" marB="50351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435980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100" b="1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사업주</a:t>
                      </a:r>
                      <a:endParaRPr lang="en-US" altLang="ko-KR" sz="11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ctr" latinLnBrk="1"/>
                      <a:r>
                        <a:rPr lang="en-US" altLang="ko-KR" sz="1100" b="1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100" b="1" dirty="0" err="1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발주처</a:t>
                      </a:r>
                      <a:r>
                        <a:rPr lang="en-US" altLang="ko-KR" sz="1100" b="1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r>
                        <a:rPr lang="ko-KR" altLang="en-US" sz="1100" b="1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</a:p>
                  </a:txBody>
                  <a:tcPr marL="85877" marR="85877" marT="50351" marB="50351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SK</a:t>
                      </a:r>
                      <a:r>
                        <a:rPr kumimoji="1" lang="ko-KR" altLang="en-US" sz="11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트리켐</a:t>
                      </a:r>
                      <a:endParaRPr kumimoji="1" lang="en-US" altLang="ko-KR" sz="1100" b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5877" marR="85877" marT="50351" marB="50351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70268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업무내역</a:t>
                      </a:r>
                    </a:p>
                  </a:txBody>
                  <a:tcPr marL="85877" marR="85877" marT="50351" marB="50351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altLang="ko-KR" sz="1100" b="1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· </a:t>
                      </a:r>
                      <a:r>
                        <a:rPr lang="ko-KR" altLang="en-US" sz="1000" b="1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설계</a:t>
                      </a:r>
                      <a:r>
                        <a:rPr lang="en-US" altLang="ko-KR" sz="1000" b="1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b="1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공정</a:t>
                      </a:r>
                      <a:r>
                        <a:rPr lang="en-US" altLang="ko-KR" sz="1000" b="1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기계</a:t>
                      </a:r>
                      <a:r>
                        <a:rPr lang="en-US" altLang="ko-KR" sz="1000" b="1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배관</a:t>
                      </a:r>
                      <a:r>
                        <a:rPr lang="en-US" altLang="ko-KR" sz="1000" b="1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계장</a:t>
                      </a:r>
                      <a:r>
                        <a:rPr lang="en-US" altLang="ko-KR" sz="1000" b="1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건축</a:t>
                      </a:r>
                      <a:r>
                        <a:rPr lang="en-US" altLang="ko-KR" sz="1000" b="1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en-US" altLang="ko-KR" sz="1100" b="1" baseline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altLang="ko-KR" sz="1100" b="1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· </a:t>
                      </a:r>
                      <a:r>
                        <a:rPr lang="ko-KR" altLang="en-US" sz="1100" b="1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구매</a:t>
                      </a:r>
                      <a:r>
                        <a:rPr lang="en-US" altLang="ko-KR" sz="1100" b="1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100" b="1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기계</a:t>
                      </a:r>
                      <a:r>
                        <a:rPr lang="en-US" altLang="ko-KR" sz="1100" b="1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100" b="1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배관</a:t>
                      </a:r>
                      <a:r>
                        <a:rPr lang="en-US" altLang="ko-KR" sz="1100" b="1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100" b="1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계장</a:t>
                      </a:r>
                      <a:r>
                        <a:rPr lang="en-US" altLang="ko-KR" sz="1100" b="1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altLang="ko-KR" sz="1100" b="1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· </a:t>
                      </a:r>
                      <a:r>
                        <a:rPr lang="ko-KR" altLang="en-US" sz="1100" b="1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공사</a:t>
                      </a:r>
                      <a:r>
                        <a:rPr lang="en-US" altLang="ko-KR" sz="1100" b="1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100" b="1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기계</a:t>
                      </a:r>
                      <a:r>
                        <a:rPr lang="en-US" altLang="ko-KR" sz="1100" b="1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100" b="1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배관</a:t>
                      </a:r>
                      <a:r>
                        <a:rPr lang="en-US" altLang="ko-KR" sz="1100" b="1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100" b="1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계장</a:t>
                      </a:r>
                      <a:r>
                        <a:rPr lang="en-US" altLang="ko-KR" sz="1100" b="1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100" b="1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건축</a:t>
                      </a:r>
                      <a:r>
                        <a:rPr lang="en-US" altLang="ko-KR" sz="1100" b="1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11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5877" marR="85877" marT="50351" marB="50351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68341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100" b="1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연면적</a:t>
                      </a:r>
                    </a:p>
                  </a:txBody>
                  <a:tcPr marL="85877" marR="85877" marT="50351" marB="50351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700</a:t>
                      </a:r>
                      <a:r>
                        <a:rPr kumimoji="1" lang="ko-KR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坪</a:t>
                      </a:r>
                      <a:endParaRPr kumimoji="1" lang="ko-KR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5877" marR="85877" marT="50351" marB="50351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pic>
        <p:nvPicPr>
          <p:cNvPr id="34899" name="Picture 8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0" t="8380" r="4678" b="16898"/>
          <a:stretch>
            <a:fillRect/>
          </a:stretch>
        </p:blipFill>
        <p:spPr bwMode="auto">
          <a:xfrm>
            <a:off x="6140013" y="1876425"/>
            <a:ext cx="2835520" cy="2336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aphicFrame>
        <p:nvGraphicFramePr>
          <p:cNvPr id="21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1876454"/>
              </p:ext>
            </p:extLst>
          </p:nvPr>
        </p:nvGraphicFramePr>
        <p:xfrm>
          <a:off x="3196842" y="4365638"/>
          <a:ext cx="2853418" cy="2216136"/>
        </p:xfrm>
        <a:graphic>
          <a:graphicData uri="http://schemas.openxmlformats.org/drawingml/2006/table">
            <a:tbl>
              <a:tblPr/>
              <a:tblGrid>
                <a:gridCol w="735822"/>
                <a:gridCol w="2117596"/>
              </a:tblGrid>
              <a:tr h="28689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Project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24" marR="77924" marT="45708" marB="4570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105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NCK B2 PI Project</a:t>
                      </a:r>
                    </a:p>
                  </a:txBody>
                  <a:tcPr marL="77924" marR="77924" marT="45708" marB="4570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6896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수행기간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24" marR="77924" marT="45708" marB="4570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105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2019. 06. ~ 2020. 01.</a:t>
                      </a:r>
                    </a:p>
                  </a:txBody>
                  <a:tcPr marL="77924" marR="77924" marT="45708" marB="4570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6896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대지위치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24" marR="77924" marT="45708" marB="4570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경기도 평택시</a:t>
                      </a:r>
                      <a:endParaRPr kumimoji="1" lang="en-US" altLang="ko-KR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24" marR="77924" marT="45708" marB="4570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0358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사업주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발주처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</a:p>
                  </a:txBody>
                  <a:tcPr marL="77924" marR="77924" marT="45708" marB="4570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105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Nissan Chemical Korea</a:t>
                      </a:r>
                    </a:p>
                  </a:txBody>
                  <a:tcPr marL="77924" marR="77924" marT="45708" marB="4570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295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업무내역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24" marR="77924" marT="45708" marB="4570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· </a:t>
                      </a:r>
                      <a:r>
                        <a:rPr lang="ko-KR" altLang="en-US" sz="8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설계</a:t>
                      </a:r>
                      <a:r>
                        <a:rPr lang="en-US" altLang="ko-KR" sz="8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8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공정</a:t>
                      </a:r>
                      <a:r>
                        <a:rPr lang="en-US" altLang="ko-KR" sz="8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8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기계</a:t>
                      </a:r>
                      <a:r>
                        <a:rPr lang="en-US" altLang="ko-KR" sz="8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8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배관</a:t>
                      </a:r>
                      <a:r>
                        <a:rPr lang="en-US" altLang="ko-KR" sz="8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8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전기</a:t>
                      </a:r>
                      <a:r>
                        <a:rPr lang="en-US" altLang="ko-KR" sz="8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8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계장</a:t>
                      </a:r>
                      <a:r>
                        <a:rPr lang="en-US" altLang="ko-KR" sz="8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8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건축</a:t>
                      </a:r>
                      <a:r>
                        <a:rPr lang="en-US" altLang="ko-KR" sz="8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en-US" altLang="ko-KR" sz="1000" b="1" baseline="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· 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구매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기계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배관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계장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· 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공사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기계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배관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전기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계장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24" marR="77924" marT="45708" marB="4570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2135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연면적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24" marR="77924" marT="45708" marB="4570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1,000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坪</a:t>
                      </a:r>
                      <a:endParaRPr kumimoji="1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24" marR="77924" marT="45708" marB="4570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2" name="AutoShape 33" descr="ob-21"/>
          <p:cNvSpPr>
            <a:spLocks noChangeArrowheads="1"/>
          </p:cNvSpPr>
          <p:nvPr/>
        </p:nvSpPr>
        <p:spPr bwMode="auto">
          <a:xfrm>
            <a:off x="3218464" y="1345110"/>
            <a:ext cx="2820386" cy="360000"/>
          </a:xfrm>
          <a:prstGeom prst="roundRect">
            <a:avLst>
              <a:gd name="adj" fmla="val 9944"/>
            </a:avLst>
          </a:prstGeom>
          <a:gradFill>
            <a:gsLst>
              <a:gs pos="33000">
                <a:srgbClr val="00B0F0"/>
              </a:gs>
              <a:gs pos="55000">
                <a:srgbClr val="85C2FF"/>
              </a:gs>
              <a:gs pos="76000">
                <a:srgbClr val="C4D6EB"/>
              </a:gs>
              <a:gs pos="99000">
                <a:srgbClr val="FFEBFA"/>
              </a:gs>
            </a:gsLst>
            <a:lin ang="10800000" scaled="1"/>
          </a:gradFill>
          <a:ln>
            <a:solidFill>
              <a:schemeClr val="tx2">
                <a:lumMod val="60000"/>
                <a:lumOff val="40000"/>
              </a:schemeClr>
            </a:solidFill>
          </a:ln>
          <a:effectLst/>
          <a:extLst/>
        </p:spPr>
        <p:txBody>
          <a:bodyPr wrap="none" lIns="0" tIns="0" rIns="0" bIns="0" anchor="ctr">
            <a:scene3d>
              <a:camera prst="orthographicFront"/>
              <a:lightRig rig="threePt" dir="t"/>
            </a:scene3d>
            <a:sp3d>
              <a:bevelT w="0" h="38100"/>
            </a:sp3d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defRPr/>
            </a:pPr>
            <a:r>
              <a:rPr kumimoji="0" lang="en-US" altLang="ko-KR" sz="1400" b="1" spc="-50" dirty="0">
                <a:solidFill>
                  <a:srgbClr val="1F497D">
                    <a:lumMod val="75000"/>
                  </a:srgbClr>
                </a:solidFill>
                <a:latin typeface="맑은 고딕" pitchFamily="50" charset="-127"/>
                <a:ea typeface="맑은 고딕" pitchFamily="50" charset="-127"/>
              </a:rPr>
              <a:t>Nissan Chemical Korea</a:t>
            </a:r>
          </a:p>
        </p:txBody>
      </p:sp>
      <p:pic>
        <p:nvPicPr>
          <p:cNvPr id="26" name="그림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3"/>
          <a:stretch/>
        </p:blipFill>
        <p:spPr bwMode="auto">
          <a:xfrm>
            <a:off x="3196842" y="1876425"/>
            <a:ext cx="2853417" cy="23288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AutoShape 33" descr="ob-21"/>
          <p:cNvSpPr>
            <a:spLocks noChangeArrowheads="1"/>
          </p:cNvSpPr>
          <p:nvPr/>
        </p:nvSpPr>
        <p:spPr bwMode="auto">
          <a:xfrm>
            <a:off x="240349" y="1329204"/>
            <a:ext cx="2857583" cy="360281"/>
          </a:xfrm>
          <a:prstGeom prst="roundRect">
            <a:avLst>
              <a:gd name="adj" fmla="val 9944"/>
            </a:avLst>
          </a:prstGeom>
          <a:gradFill>
            <a:gsLst>
              <a:gs pos="33000">
                <a:srgbClr val="00B0F0"/>
              </a:gs>
              <a:gs pos="55000">
                <a:srgbClr val="85C2FF"/>
              </a:gs>
              <a:gs pos="76000">
                <a:srgbClr val="C4D6EB"/>
              </a:gs>
              <a:gs pos="99000">
                <a:srgbClr val="FFEBFA"/>
              </a:gs>
            </a:gsLst>
            <a:lin ang="10800000" scaled="1"/>
          </a:gradFill>
          <a:ln>
            <a:solidFill>
              <a:schemeClr val="tx2">
                <a:lumMod val="60000"/>
                <a:lumOff val="40000"/>
              </a:schemeClr>
            </a:solidFill>
          </a:ln>
          <a:effectLst/>
        </p:spPr>
        <p:txBody>
          <a:bodyPr wrap="none" lIns="0" tIns="0" rIns="0" bIns="0" anchor="ctr">
            <a:scene3d>
              <a:camera prst="orthographicFront"/>
              <a:lightRig rig="threePt" dir="t"/>
            </a:scene3d>
            <a:sp3d>
              <a:bevelT w="0" h="38100"/>
            </a:sp3d>
          </a:bodyPr>
          <a:lstStyle/>
          <a:p>
            <a:pPr algn="ctr" latinLnBrk="0">
              <a:buClr>
                <a:srgbClr val="969696"/>
              </a:buClr>
              <a:defRPr/>
            </a:pPr>
            <a:r>
              <a:rPr lang="ko-KR" altLang="en-US" sz="1400" b="1" spc="-55" dirty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현대제철 산소공장 </a:t>
            </a:r>
            <a:r>
              <a:rPr lang="en-US" altLang="ko-KR" sz="1400" b="1" spc="-55" dirty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8</a:t>
            </a:r>
            <a:r>
              <a:rPr lang="ko-KR" altLang="en-US" sz="1400" b="1" spc="-55" dirty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호기 신설공사</a:t>
            </a:r>
          </a:p>
        </p:txBody>
      </p:sp>
      <p:graphicFrame>
        <p:nvGraphicFramePr>
          <p:cNvPr id="31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5243267"/>
              </p:ext>
            </p:extLst>
          </p:nvPr>
        </p:nvGraphicFramePr>
        <p:xfrm>
          <a:off x="210070" y="4362909"/>
          <a:ext cx="2908687" cy="2218865"/>
        </p:xfrm>
        <a:graphic>
          <a:graphicData uri="http://schemas.openxmlformats.org/drawingml/2006/table">
            <a:tbl>
              <a:tblPr/>
              <a:tblGrid>
                <a:gridCol w="748381">
                  <a:extLst>
                    <a:ext uri="{9D8B030D-6E8A-4147-A177-3AD203B41FA5}"/>
                  </a:extLst>
                </a:gridCol>
                <a:gridCol w="2160306">
                  <a:extLst>
                    <a:ext uri="{9D8B030D-6E8A-4147-A177-3AD203B41FA5}"/>
                  </a:extLst>
                </a:gridCol>
              </a:tblGrid>
              <a:tr h="38484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Project</a:t>
                      </a:r>
                      <a:endParaRPr lang="ko-KR" altLang="en-US" sz="11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5946" marR="85946" marT="50355" marB="5035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ko-KR" altLang="en-US" sz="1050" b="1" spc="-50" dirty="0">
                          <a:solidFill>
                            <a:schemeClr val="tx1"/>
                          </a:solidFill>
                          <a:ea typeface="맑은 고딕" pitchFamily="50" charset="-127"/>
                        </a:rPr>
                        <a:t>현대제철 산소공장 </a:t>
                      </a:r>
                      <a:r>
                        <a:rPr kumimoji="0" lang="en-US" altLang="ko-KR" sz="1050" b="1" spc="-50" dirty="0">
                          <a:solidFill>
                            <a:schemeClr val="tx1"/>
                          </a:solidFill>
                          <a:ea typeface="맑은 고딕" pitchFamily="50" charset="-127"/>
                        </a:rPr>
                        <a:t>8</a:t>
                      </a:r>
                      <a:r>
                        <a:rPr kumimoji="0" lang="ko-KR" altLang="en-US" sz="1050" b="1" spc="-50" dirty="0">
                          <a:solidFill>
                            <a:schemeClr val="tx1"/>
                          </a:solidFill>
                          <a:ea typeface="맑은 고딕" pitchFamily="50" charset="-127"/>
                        </a:rPr>
                        <a:t>호기 신설공사</a:t>
                      </a:r>
                    </a:p>
                  </a:txBody>
                  <a:tcPr marL="85946" marR="85946" marT="50355" marB="5035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92810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100" b="1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수행기간</a:t>
                      </a:r>
                    </a:p>
                  </a:txBody>
                  <a:tcPr marL="85946" marR="85946" marT="50355" marB="5035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2019. 10. ~ 2022. 02.</a:t>
                      </a:r>
                    </a:p>
                  </a:txBody>
                  <a:tcPr marL="85946" marR="85946" marT="50355" marB="5035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78371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100" b="1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대지위치</a:t>
                      </a:r>
                    </a:p>
                  </a:txBody>
                  <a:tcPr marL="85946" marR="85946" marT="50355" marB="5035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당진</a:t>
                      </a:r>
                      <a:endParaRPr kumimoji="1" lang="en-US" altLang="ko-KR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5946" marR="85946" marT="50355" marB="5035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78371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100" b="1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사업주</a:t>
                      </a:r>
                      <a:endParaRPr lang="en-US" altLang="ko-KR" sz="11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5946" marR="85946" marT="50355" marB="5035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현대제철</a:t>
                      </a:r>
                      <a:endParaRPr kumimoji="1" lang="en-US" altLang="ko-KR" sz="1100" b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5946" marR="85946" marT="50355" marB="5035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7837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err="1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발주처</a:t>
                      </a:r>
                      <a:endParaRPr lang="ko-KR" altLang="en-US" sz="11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5946" marR="85946" marT="50355" marB="5035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1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현대로템</a:t>
                      </a:r>
                      <a:endParaRPr kumimoji="1" lang="en-US" altLang="ko-KR" sz="1100" b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5946" marR="85946" marT="50355" marB="5035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42772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업무내역</a:t>
                      </a:r>
                    </a:p>
                  </a:txBody>
                  <a:tcPr marL="85946" marR="85946" marT="50355" marB="5035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altLang="ko-KR" sz="1050" b="1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.</a:t>
                      </a:r>
                      <a:r>
                        <a:rPr lang="en-US" altLang="ko-KR" sz="105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ko-KR" altLang="en-US" sz="1050" b="1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설계</a:t>
                      </a:r>
                      <a:r>
                        <a:rPr lang="en-US" altLang="ko-KR" sz="1050" b="1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50" b="1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공정</a:t>
                      </a:r>
                      <a:r>
                        <a:rPr lang="en-US" altLang="ko-KR" sz="1050" b="1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50" b="1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기계</a:t>
                      </a:r>
                      <a:r>
                        <a:rPr lang="en-US" altLang="ko-KR" sz="1050" b="1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50" b="1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배관</a:t>
                      </a:r>
                      <a:r>
                        <a:rPr lang="en-US" altLang="ko-KR" sz="1050" b="1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50" b="1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계장</a:t>
                      </a:r>
                      <a:r>
                        <a:rPr lang="en-US" altLang="ko-KR" sz="1050" b="1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50" b="1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구조</a:t>
                      </a:r>
                      <a:r>
                        <a:rPr lang="en-US" altLang="ko-KR" sz="1050" b="1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altLang="ko-KR" sz="1050" b="1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. </a:t>
                      </a:r>
                      <a:r>
                        <a:rPr lang="ko-KR" altLang="en-US" sz="1050" b="1" baseline="0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인허가</a:t>
                      </a:r>
                      <a:endParaRPr lang="en-US" altLang="ko-KR" sz="1050" b="1" baseline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5946" marR="85946" marT="50355" marB="5035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78371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100" b="1" dirty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연면적</a:t>
                      </a:r>
                    </a:p>
                  </a:txBody>
                  <a:tcPr marL="85946" marR="85946" marT="50355" marB="5035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5,000</a:t>
                      </a:r>
                      <a:r>
                        <a:rPr kumimoji="1" lang="ko-KR" altLang="en-US" sz="1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坪</a:t>
                      </a:r>
                      <a:endParaRPr kumimoji="1" lang="ko-KR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5946" marR="85946" marT="50355" marB="5035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pic>
        <p:nvPicPr>
          <p:cNvPr id="32" name="Picture 83" descr="F:\글로벌이엔지\수행 Project\현대로템 산소 8회기\조감도\현대 산소공장 8호기 조감도\화면 캡처 2020-11-17 17305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/>
          <a:stretch>
            <a:fillRect/>
          </a:stretch>
        </p:blipFill>
        <p:spPr bwMode="auto">
          <a:xfrm>
            <a:off x="239380" y="1889373"/>
            <a:ext cx="2884820" cy="2312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슬라이드 번호 개체 틀 1"/>
          <p:cNvSpPr txBox="1">
            <a:spLocks/>
          </p:cNvSpPr>
          <p:nvPr/>
        </p:nvSpPr>
        <p:spPr bwMode="auto">
          <a:xfrm>
            <a:off x="3685778" y="6559550"/>
            <a:ext cx="2057400" cy="28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kumimoji="1" sz="1100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1pPr>
            <a:lvl2pPr marL="742950" indent="-28575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2pPr>
            <a:lvl3pPr marL="1143000" indent="-228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3pPr>
            <a:lvl4pPr marL="1600200" indent="-228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4pPr>
            <a:lvl5pPr marL="2057400" indent="-228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5pPr>
            <a:lvl6pPr marL="25146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6pPr>
            <a:lvl7pPr marL="29718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7pPr>
            <a:lvl8pPr marL="34290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8pPr>
            <a:lvl9pPr marL="38862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9pPr>
          </a:lstStyle>
          <a:p>
            <a:fld id="{3E1476DC-7947-47B6-A3EB-1CB04EFF9AB8}" type="slidenum">
              <a:rPr kumimoji="0" lang="ko-KR" altLang="en-US" smtClean="0">
                <a:solidFill>
                  <a:srgbClr val="898989"/>
                </a:solidFill>
                <a:ea typeface="맑은 고딕" pitchFamily="50" charset="-127"/>
              </a:rPr>
              <a:pPr/>
              <a:t>25</a:t>
            </a:fld>
            <a:endParaRPr kumimoji="0" lang="ko-KR" altLang="en-US" dirty="0" smtClean="0">
              <a:solidFill>
                <a:srgbClr val="898989"/>
              </a:solidFill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5790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3980152"/>
              </p:ext>
            </p:extLst>
          </p:nvPr>
        </p:nvGraphicFramePr>
        <p:xfrm>
          <a:off x="3258009" y="4381506"/>
          <a:ext cx="2747596" cy="2083755"/>
        </p:xfrm>
        <a:graphic>
          <a:graphicData uri="http://schemas.openxmlformats.org/drawingml/2006/table">
            <a:tbl>
              <a:tblPr/>
              <a:tblGrid>
                <a:gridCol w="728278"/>
                <a:gridCol w="2019318"/>
              </a:tblGrid>
              <a:tr h="27163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Project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890" marR="77890" marT="45707" marB="45707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buClr>
                          <a:srgbClr val="969696"/>
                        </a:buClr>
                      </a:pPr>
                      <a:r>
                        <a:rPr lang="en-US" altLang="ko-KR" sz="900" b="1" dirty="0" smtClean="0">
                          <a:solidFill>
                            <a:srgbClr val="000000"/>
                          </a:solidFill>
                          <a:latin typeface="+mn-ea"/>
                        </a:rPr>
                        <a:t>ARAWIN Filament 300t Project</a:t>
                      </a:r>
                      <a:endParaRPr lang="ko-KR" altLang="en-US" sz="1000" b="1" dirty="0">
                        <a:solidFill>
                          <a:srgbClr val="000000"/>
                        </a:solidFill>
                        <a:latin typeface="+mn-ea"/>
                      </a:endParaRPr>
                    </a:p>
                  </a:txBody>
                  <a:tcPr marL="77890" marR="77890" marT="45707" marB="45707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80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수행기간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890" marR="77890" marT="45707" marB="45707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2018. 09.~2019. 10.</a:t>
                      </a:r>
                    </a:p>
                  </a:txBody>
                  <a:tcPr marL="77890" marR="77890" marT="45707" marB="45707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3839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대지위치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890" marR="77890" marT="45707" marB="45707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경북 구미시</a:t>
                      </a:r>
                      <a:endParaRPr kumimoji="1" lang="en-US" altLang="ko-KR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890" marR="77890" marT="45707" marB="45707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3839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사업주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890" marR="77890" marT="45707" marB="45707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도레이케미칼</a:t>
                      </a:r>
                      <a:endParaRPr kumimoji="1" lang="en-US" altLang="ko-KR" sz="10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890" marR="77890" marT="45707" marB="45707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383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발주처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890" marR="77890" marT="45707" marB="45707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도레이케미칼</a:t>
                      </a:r>
                      <a:endParaRPr kumimoji="1" lang="en-US" altLang="ko-KR" sz="10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890" marR="77890" marT="45707" marB="45707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868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업무내역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890" marR="77890" marT="45707" marB="45707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기본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&amp;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상세설계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공정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기계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배관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설비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전기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계장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건축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구조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소방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b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</a:b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각종인허가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, 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시공감리</a:t>
                      </a:r>
                      <a:endParaRPr lang="ko-KR" altLang="en-US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890" marR="77890" marT="45707" marB="45707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3839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연면적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890" marR="77890" marT="45707" marB="45707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1,500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坪</a:t>
                      </a:r>
                      <a:endParaRPr kumimoji="1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890" marR="77890" marT="45707" marB="45707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AutoShape 33" descr="ob-21"/>
          <p:cNvSpPr>
            <a:spLocks noChangeArrowheads="1"/>
          </p:cNvSpPr>
          <p:nvPr/>
        </p:nvSpPr>
        <p:spPr bwMode="auto">
          <a:xfrm>
            <a:off x="3248152" y="1268760"/>
            <a:ext cx="2758154" cy="360000"/>
          </a:xfrm>
          <a:prstGeom prst="roundRect">
            <a:avLst>
              <a:gd name="adj" fmla="val 9944"/>
            </a:avLst>
          </a:prstGeom>
          <a:gradFill>
            <a:gsLst>
              <a:gs pos="33000">
                <a:srgbClr val="00B0F0"/>
              </a:gs>
              <a:gs pos="55000">
                <a:srgbClr val="85C2FF"/>
              </a:gs>
              <a:gs pos="76000">
                <a:srgbClr val="C4D6EB"/>
              </a:gs>
              <a:gs pos="99000">
                <a:srgbClr val="FFEBFA"/>
              </a:gs>
            </a:gsLst>
            <a:lin ang="10800000" scaled="1"/>
          </a:gradFill>
          <a:ln>
            <a:solidFill>
              <a:schemeClr val="tx2">
                <a:lumMod val="60000"/>
                <a:lumOff val="40000"/>
              </a:schemeClr>
            </a:solidFill>
          </a:ln>
          <a:effectLst/>
          <a:extLst/>
        </p:spPr>
        <p:txBody>
          <a:bodyPr wrap="none" lIns="0" tIns="0" rIns="0" bIns="0" anchor="ctr">
            <a:scene3d>
              <a:camera prst="orthographicFront"/>
              <a:lightRig rig="threePt" dir="t"/>
            </a:scene3d>
            <a:sp3d>
              <a:bevelT w="0" h="38100"/>
            </a:sp3d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defRPr/>
            </a:pPr>
            <a:r>
              <a:rPr kumimoji="0" lang="en-US" altLang="ko-KR" sz="1400" b="1" dirty="0">
                <a:solidFill>
                  <a:srgbClr val="000000"/>
                </a:solidFill>
                <a:latin typeface="맑은 고딕"/>
                <a:ea typeface="맑은 고딕"/>
              </a:rPr>
              <a:t>ARAWIN Filament 300t Project</a:t>
            </a:r>
            <a:endParaRPr kumimoji="0" lang="ko-KR" altLang="en-US" sz="1400" b="1" dirty="0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49750" y="247951"/>
            <a:ext cx="3650763" cy="461651"/>
          </a:xfrm>
          <a:prstGeom prst="rect">
            <a:avLst/>
          </a:prstGeom>
          <a:ln>
            <a:noFill/>
          </a:ln>
        </p:spPr>
        <p:txBody>
          <a:bodyPr lIns="91427" tIns="45713" rIns="91427" bIns="45713">
            <a:spAutoFit/>
          </a:bodyPr>
          <a:lstStyle>
            <a:defPPr>
              <a:defRPr lang="ko-KR"/>
            </a:defPPr>
            <a:lvl1pPr marL="90488" indent="-90488" latinLnBrk="0">
              <a:lnSpc>
                <a:spcPct val="120000"/>
              </a:lnSpc>
              <a:spcBef>
                <a:spcPts val="300"/>
              </a:spcBef>
              <a:buFont typeface="Wingdings" pitchFamily="2" charset="2"/>
              <a:buChar char="§"/>
              <a:defRPr sz="1300" b="1" spc="-5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kumimoji="0" lang="ko-KR" alt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맑은 고딕" pitchFamily="50" charset="-127"/>
              </a:rPr>
              <a:t>주요 실적 현황</a:t>
            </a:r>
            <a:endParaRPr kumimoji="0" lang="ko-KR" altLang="en-US" sz="2400" dirty="0">
              <a:solidFill>
                <a:prstClr val="black">
                  <a:lumMod val="85000"/>
                  <a:lumOff val="15000"/>
                </a:prstClr>
              </a:solidFill>
              <a:ea typeface="맑은 고딕" pitchFamily="50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8589" y="82861"/>
            <a:ext cx="964239" cy="681083"/>
          </a:xfrm>
          <a:prstGeom prst="rect">
            <a:avLst/>
          </a:prstGeom>
          <a:noFill/>
        </p:spPr>
        <p:txBody>
          <a:bodyPr lIns="80135" tIns="40068" rIns="80135" bIns="40068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900" b="1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white"/>
                </a:solidFill>
                <a:latin typeface="맑은 고딕"/>
                <a:ea typeface="맑은 고딕"/>
                <a:cs typeface="Arial" panose="020B0604020202020204" pitchFamily="34" charset="0"/>
              </a:rPr>
              <a:t>Ⅱ</a:t>
            </a:r>
            <a:endParaRPr kumimoji="0" lang="ko-KR" altLang="en-US" sz="2800" b="1" dirty="0">
              <a:ln>
                <a:solidFill>
                  <a:srgbClr val="4F81BD">
                    <a:alpha val="0"/>
                  </a:srgbClr>
                </a:solidFill>
              </a:ln>
              <a:solidFill>
                <a:prstClr val="white"/>
              </a:solidFill>
              <a:latin typeface="맑은 고딕"/>
              <a:ea typeface="맑은 고딕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0761" y="783754"/>
            <a:ext cx="4344770" cy="387784"/>
          </a:xfrm>
          <a:prstGeom prst="rect">
            <a:avLst/>
          </a:prstGeom>
          <a:ln>
            <a:noFill/>
          </a:ln>
        </p:spPr>
        <p:txBody>
          <a:bodyPr lIns="91427" tIns="45713" rIns="91427" bIns="45713">
            <a:spAutoFit/>
          </a:bodyPr>
          <a:lstStyle>
            <a:defPPr>
              <a:defRPr lang="ko-KR"/>
            </a:defPPr>
            <a:lvl1pPr indent="0" latinLnBrk="0">
              <a:lnSpc>
                <a:spcPct val="120000"/>
              </a:lnSpc>
              <a:spcBef>
                <a:spcPts val="300"/>
              </a:spcBef>
              <a:buFont typeface="Wingdings" pitchFamily="2" charset="2"/>
              <a:buNone/>
              <a:defRPr sz="1600" b="1" spc="-5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</a:defRPr>
            </a:lvl1pPr>
          </a:lstStyle>
          <a:p>
            <a:pPr fontAlgn="auto" latinLnBrk="1">
              <a:spcBef>
                <a:spcPct val="4000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kumimoji="0" lang="en-US" altLang="ko-KR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 pitchFamily="50" charset="-127"/>
              </a:rPr>
              <a:t> </a:t>
            </a:r>
            <a:r>
              <a:rPr kumimoji="0" lang="ko-KR" altLang="en-US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 pitchFamily="50" charset="-127"/>
              </a:rPr>
              <a:t>정밀화학 및 화공 플랜트</a:t>
            </a:r>
            <a:endParaRPr kumimoji="0" lang="en-US" altLang="ko-KR" spc="0" dirty="0">
              <a:ln>
                <a:noFill/>
              </a:ln>
              <a:solidFill>
                <a:srgbClr val="000000"/>
              </a:solidFill>
              <a:ea typeface="맑은 고딕" pitchFamily="50" charset="-127"/>
            </a:endParaRPr>
          </a:p>
        </p:txBody>
      </p:sp>
      <p:graphicFrame>
        <p:nvGraphicFramePr>
          <p:cNvPr id="16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2403924"/>
              </p:ext>
            </p:extLst>
          </p:nvPr>
        </p:nvGraphicFramePr>
        <p:xfrm>
          <a:off x="335300" y="4365638"/>
          <a:ext cx="2757853" cy="2097482"/>
        </p:xfrm>
        <a:graphic>
          <a:graphicData uri="http://schemas.openxmlformats.org/drawingml/2006/table">
            <a:tbl>
              <a:tblPr/>
              <a:tblGrid>
                <a:gridCol w="730998"/>
                <a:gridCol w="2026855"/>
              </a:tblGrid>
              <a:tr h="27771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Project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693" marB="45693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1" lang="ko-KR" altLang="en-US" sz="10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오덱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FCK Project(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수소 촉매제</a:t>
                      </a: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</a:p>
                  </a:txBody>
                  <a:tcPr marL="77905" marR="77905" marT="45693" marB="45693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7714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수행기간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693" marB="45693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2018. 12. ~ 2019. 12.</a:t>
                      </a:r>
                    </a:p>
                  </a:txBody>
                  <a:tcPr marL="77905" marR="77905" marT="45693" marB="45693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7714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대지위치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693" marB="45693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인천 송도</a:t>
                      </a:r>
                      <a:endParaRPr kumimoji="1" lang="en-US" altLang="ko-KR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693" marB="45693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351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사업주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693" marB="45693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오텍</a:t>
                      </a:r>
                      <a:endParaRPr kumimoji="1" lang="en-US" altLang="ko-KR" sz="10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693" marB="45693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75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발주처</a:t>
                      </a:r>
                      <a:endParaRPr lang="ko-KR" altLang="en-US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693" marB="45693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큐에스엔지니어링</a:t>
                      </a:r>
                      <a:endParaRPr kumimoji="1" lang="en-US" altLang="ko-KR" sz="10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693" marB="45693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41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업무내역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693" marB="45693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기본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&amp;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상세설계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공정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기계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배관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설비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전기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계장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소방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693" marB="45693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7816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연면적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693" marB="45693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1,000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坪</a:t>
                      </a:r>
                      <a:endParaRPr kumimoji="1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693" marB="45693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7" name="AutoShape 33" descr="ob-21"/>
          <p:cNvSpPr>
            <a:spLocks noChangeArrowheads="1"/>
          </p:cNvSpPr>
          <p:nvPr/>
        </p:nvSpPr>
        <p:spPr bwMode="auto">
          <a:xfrm>
            <a:off x="334194" y="1268760"/>
            <a:ext cx="2758154" cy="360000"/>
          </a:xfrm>
          <a:prstGeom prst="roundRect">
            <a:avLst>
              <a:gd name="adj" fmla="val 9944"/>
            </a:avLst>
          </a:prstGeom>
          <a:gradFill>
            <a:gsLst>
              <a:gs pos="33000">
                <a:srgbClr val="00B0F0"/>
              </a:gs>
              <a:gs pos="55000">
                <a:srgbClr val="85C2FF"/>
              </a:gs>
              <a:gs pos="76000">
                <a:srgbClr val="C4D6EB"/>
              </a:gs>
              <a:gs pos="99000">
                <a:srgbClr val="FFEBFA"/>
              </a:gs>
            </a:gsLst>
            <a:lin ang="10800000" scaled="1"/>
          </a:gradFill>
          <a:ln>
            <a:solidFill>
              <a:schemeClr val="tx2">
                <a:lumMod val="60000"/>
                <a:lumOff val="40000"/>
              </a:schemeClr>
            </a:solidFill>
          </a:ln>
          <a:effectLst/>
          <a:extLst/>
        </p:spPr>
        <p:txBody>
          <a:bodyPr wrap="none" lIns="0" tIns="0" rIns="0" bIns="0" anchor="ctr">
            <a:scene3d>
              <a:camera prst="orthographicFront"/>
              <a:lightRig rig="threePt" dir="t"/>
            </a:scene3d>
            <a:sp3d>
              <a:bevelT w="0" h="38100"/>
            </a:sp3d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defRPr/>
            </a:pPr>
            <a:r>
              <a:rPr kumimoji="0" lang="ko-KR" altLang="en-US" sz="1400" b="1" spc="-50" dirty="0" err="1">
                <a:solidFill>
                  <a:srgbClr val="1F497D">
                    <a:lumMod val="75000"/>
                  </a:srgbClr>
                </a:solidFill>
                <a:latin typeface="맑은 고딕" pitchFamily="50" charset="-127"/>
                <a:ea typeface="맑은 고딕" pitchFamily="50" charset="-127"/>
              </a:rPr>
              <a:t>오덱</a:t>
            </a:r>
            <a:r>
              <a:rPr kumimoji="0" lang="ko-KR" altLang="en-US" sz="1400" b="1" spc="-50" dirty="0">
                <a:solidFill>
                  <a:srgbClr val="1F497D">
                    <a:lumMod val="75000"/>
                  </a:srgb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400" b="1" spc="-50" dirty="0">
                <a:solidFill>
                  <a:srgbClr val="1F497D">
                    <a:lumMod val="75000"/>
                  </a:srgbClr>
                </a:solidFill>
                <a:latin typeface="맑은 고딕" pitchFamily="50" charset="-127"/>
                <a:ea typeface="맑은 고딕" pitchFamily="50" charset="-127"/>
              </a:rPr>
              <a:t>FCK Project</a:t>
            </a:r>
          </a:p>
        </p:txBody>
      </p:sp>
      <p:pic>
        <p:nvPicPr>
          <p:cNvPr id="359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47" b="12737"/>
          <a:stretch>
            <a:fillRect/>
          </a:stretch>
        </p:blipFill>
        <p:spPr bwMode="auto">
          <a:xfrm>
            <a:off x="3248152" y="1800238"/>
            <a:ext cx="2757457" cy="24114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928" name="Picture 2" descr="C:\Users\MD93C4~1.PAR\AppData\Local\Temp\_AZTMP29_\조감도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3" t="43553" r="15710" b="9105"/>
          <a:stretch/>
        </p:blipFill>
        <p:spPr bwMode="auto">
          <a:xfrm>
            <a:off x="403367" y="1800238"/>
            <a:ext cx="2688981" cy="24082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AutoShape 33" descr="ob-21"/>
          <p:cNvSpPr>
            <a:spLocks noChangeArrowheads="1"/>
          </p:cNvSpPr>
          <p:nvPr/>
        </p:nvSpPr>
        <p:spPr bwMode="auto">
          <a:xfrm>
            <a:off x="6180805" y="1270355"/>
            <a:ext cx="2592288" cy="360000"/>
          </a:xfrm>
          <a:prstGeom prst="roundRect">
            <a:avLst>
              <a:gd name="adj" fmla="val 9944"/>
            </a:avLst>
          </a:prstGeom>
          <a:gradFill>
            <a:gsLst>
              <a:gs pos="33000">
                <a:srgbClr val="00B0F0"/>
              </a:gs>
              <a:gs pos="55000">
                <a:srgbClr val="85C2FF"/>
              </a:gs>
              <a:gs pos="76000">
                <a:srgbClr val="C4D6EB"/>
              </a:gs>
              <a:gs pos="99000">
                <a:srgbClr val="FFEBFA"/>
              </a:gs>
            </a:gsLst>
            <a:lin ang="10800000" scaled="1"/>
          </a:gradFill>
          <a:ln>
            <a:solidFill>
              <a:schemeClr val="tx2">
                <a:lumMod val="60000"/>
                <a:lumOff val="40000"/>
              </a:schemeClr>
            </a:solidFill>
          </a:ln>
          <a:effectLst/>
          <a:extLst/>
        </p:spPr>
        <p:txBody>
          <a:bodyPr wrap="none" lIns="0" tIns="0" rIns="0" bIns="0" anchor="ctr">
            <a:scene3d>
              <a:camera prst="orthographicFront"/>
              <a:lightRig rig="threePt" dir="t"/>
            </a:scene3d>
            <a:sp3d>
              <a:bevelT w="0" h="38100"/>
            </a:sp3d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defRPr/>
            </a:pPr>
            <a:r>
              <a:rPr kumimoji="0" lang="ko-KR" altLang="en-US" sz="1400" b="1" spc="-50" dirty="0" err="1">
                <a:solidFill>
                  <a:srgbClr val="1F497D">
                    <a:lumMod val="75000"/>
                  </a:srgbClr>
                </a:solidFill>
                <a:latin typeface="맑은 고딕" pitchFamily="50" charset="-127"/>
                <a:ea typeface="맑은 고딕" pitchFamily="50" charset="-127"/>
              </a:rPr>
              <a:t>롯데정밀화학</a:t>
            </a:r>
            <a:r>
              <a:rPr kumimoji="0" lang="ko-KR" altLang="en-US" sz="1400" b="1" spc="-50" dirty="0">
                <a:solidFill>
                  <a:srgbClr val="1F497D">
                    <a:lumMod val="75000"/>
                  </a:srgbClr>
                </a:solidFill>
                <a:latin typeface="맑은 고딕" pitchFamily="50" charset="-127"/>
                <a:ea typeface="맑은 고딕" pitchFamily="50" charset="-127"/>
              </a:rPr>
              <a:t> 울산공장</a:t>
            </a:r>
            <a:endParaRPr kumimoji="0" lang="en-US" altLang="ko-KR" sz="1400" b="1" spc="-50" dirty="0">
              <a:solidFill>
                <a:srgbClr val="1F497D">
                  <a:lumMod val="75000"/>
                </a:srgb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aphicFrame>
        <p:nvGraphicFramePr>
          <p:cNvPr id="22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4462988"/>
              </p:ext>
            </p:extLst>
          </p:nvPr>
        </p:nvGraphicFramePr>
        <p:xfrm>
          <a:off x="6182018" y="4365638"/>
          <a:ext cx="2590800" cy="2087563"/>
        </p:xfrm>
        <a:graphic>
          <a:graphicData uri="http://schemas.openxmlformats.org/drawingml/2006/table">
            <a:tbl>
              <a:tblPr/>
              <a:tblGrid>
                <a:gridCol w="685486"/>
                <a:gridCol w="1905314"/>
              </a:tblGrid>
              <a:tr h="41102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Project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1924" marR="71924" marT="45724" marB="4572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TMAC E 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라인 증설 상세설계 및 인허가 용역</a:t>
                      </a:r>
                      <a:endParaRPr kumimoji="1" lang="en-US" altLang="ko-KR" sz="10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1924" marR="71924" marT="45724" marB="4572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3860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수행기간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1924" marR="71924" marT="45724" marB="4572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2018. 01. ~ 2019. 02.</a:t>
                      </a:r>
                    </a:p>
                  </a:txBody>
                  <a:tcPr marL="71924" marR="71924" marT="45724" marB="4572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3860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대지위치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1924" marR="71924" marT="45724" marB="4572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울산시</a:t>
                      </a:r>
                      <a:endParaRPr kumimoji="1" lang="en-US" altLang="ko-KR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1924" marR="71924" marT="45724" marB="4572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7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사업주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발주처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1924" marR="71924" marT="45724" marB="4572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롯데정밀화학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endParaRPr kumimoji="1" lang="en-US" altLang="ko-KR" sz="10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1924" marR="71924" marT="45724" marB="4572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868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업무내역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1924" marR="71924" marT="45724" marB="4572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상세설계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공정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기계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배관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전기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계장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설비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토목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건축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소방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 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및 인허가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, 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시공감리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1924" marR="71924" marT="45724" marB="4572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3860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연면적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1924" marR="71924" marT="45724" marB="4572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1,250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坪</a:t>
                      </a:r>
                      <a:endParaRPr kumimoji="1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1924" marR="71924" marT="45724" marB="4572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" name="그림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559" y="1773251"/>
            <a:ext cx="2592265" cy="2435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슬라이드 번호 개체 틀 1"/>
          <p:cNvSpPr>
            <a:spLocks noGrp="1"/>
          </p:cNvSpPr>
          <p:nvPr>
            <p:ph type="sldNum" sz="quarter" idx="10"/>
          </p:nvPr>
        </p:nvSpPr>
        <p:spPr bwMode="auto">
          <a:xfrm>
            <a:off x="3685778" y="6559550"/>
            <a:ext cx="2057400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9pPr>
          </a:lstStyle>
          <a:p>
            <a:fld id="{3E1476DC-7947-47B6-A3EB-1CB04EFF9AB8}" type="slidenum">
              <a:rPr kumimoji="0" lang="ko-KR" altLang="en-US" smtClean="0">
                <a:solidFill>
                  <a:srgbClr val="898989"/>
                </a:solidFill>
                <a:ea typeface="맑은 고딕" pitchFamily="50" charset="-127"/>
              </a:rPr>
              <a:pPr/>
              <a:t>26</a:t>
            </a:fld>
            <a:endParaRPr kumimoji="0" lang="ko-KR" altLang="en-US" dirty="0" smtClean="0">
              <a:solidFill>
                <a:srgbClr val="898989"/>
              </a:solidFill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0362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849750" y="247951"/>
            <a:ext cx="3650763" cy="461651"/>
          </a:xfrm>
          <a:prstGeom prst="rect">
            <a:avLst/>
          </a:prstGeom>
          <a:ln>
            <a:noFill/>
          </a:ln>
        </p:spPr>
        <p:txBody>
          <a:bodyPr lIns="91427" tIns="45713" rIns="91427" bIns="45713">
            <a:spAutoFit/>
          </a:bodyPr>
          <a:lstStyle>
            <a:defPPr>
              <a:defRPr lang="ko-KR"/>
            </a:defPPr>
            <a:lvl1pPr marL="90488" indent="-90488" latinLnBrk="0">
              <a:lnSpc>
                <a:spcPct val="120000"/>
              </a:lnSpc>
              <a:spcBef>
                <a:spcPts val="300"/>
              </a:spcBef>
              <a:buFont typeface="Wingdings" pitchFamily="2" charset="2"/>
              <a:buChar char="§"/>
              <a:defRPr sz="1300" b="1" spc="-5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kumimoji="0" lang="ko-KR" alt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맑은 고딕" pitchFamily="50" charset="-127"/>
              </a:rPr>
              <a:t>주요 실적 현황</a:t>
            </a:r>
            <a:endParaRPr kumimoji="0" lang="ko-KR" altLang="en-US" sz="2400" dirty="0">
              <a:solidFill>
                <a:prstClr val="black">
                  <a:lumMod val="85000"/>
                  <a:lumOff val="15000"/>
                </a:prstClr>
              </a:solidFill>
              <a:ea typeface="맑은 고딕" pitchFamily="50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8589" y="82861"/>
            <a:ext cx="964239" cy="681083"/>
          </a:xfrm>
          <a:prstGeom prst="rect">
            <a:avLst/>
          </a:prstGeom>
          <a:noFill/>
        </p:spPr>
        <p:txBody>
          <a:bodyPr lIns="80135" tIns="40068" rIns="80135" bIns="40068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900" b="1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white"/>
                </a:solidFill>
                <a:latin typeface="맑은 고딕"/>
                <a:ea typeface="맑은 고딕"/>
                <a:cs typeface="Arial" panose="020B0604020202020204" pitchFamily="34" charset="0"/>
              </a:rPr>
              <a:t>Ⅱ</a:t>
            </a:r>
            <a:endParaRPr kumimoji="0" lang="ko-KR" altLang="en-US" sz="2800" b="1" dirty="0">
              <a:ln>
                <a:solidFill>
                  <a:srgbClr val="4F81BD">
                    <a:alpha val="0"/>
                  </a:srgbClr>
                </a:solidFill>
              </a:ln>
              <a:solidFill>
                <a:prstClr val="white"/>
              </a:solidFill>
              <a:latin typeface="맑은 고딕"/>
              <a:ea typeface="맑은 고딕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0761" y="783754"/>
            <a:ext cx="4344770" cy="387784"/>
          </a:xfrm>
          <a:prstGeom prst="rect">
            <a:avLst/>
          </a:prstGeom>
          <a:ln>
            <a:noFill/>
          </a:ln>
        </p:spPr>
        <p:txBody>
          <a:bodyPr lIns="91427" tIns="45713" rIns="91427" bIns="45713">
            <a:spAutoFit/>
          </a:bodyPr>
          <a:lstStyle>
            <a:defPPr>
              <a:defRPr lang="ko-KR"/>
            </a:defPPr>
            <a:lvl1pPr indent="0" latinLnBrk="0">
              <a:lnSpc>
                <a:spcPct val="120000"/>
              </a:lnSpc>
              <a:spcBef>
                <a:spcPts val="300"/>
              </a:spcBef>
              <a:buFont typeface="Wingdings" pitchFamily="2" charset="2"/>
              <a:buNone/>
              <a:defRPr sz="1600" b="1" spc="-5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</a:defRPr>
            </a:lvl1pPr>
          </a:lstStyle>
          <a:p>
            <a:pPr fontAlgn="auto" latinLnBrk="1">
              <a:spcBef>
                <a:spcPct val="4000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kumimoji="0" lang="en-US" altLang="ko-KR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 pitchFamily="50" charset="-127"/>
              </a:rPr>
              <a:t> </a:t>
            </a:r>
            <a:r>
              <a:rPr kumimoji="0" lang="ko-KR" altLang="en-US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 pitchFamily="50" charset="-127"/>
              </a:rPr>
              <a:t>정밀화학 및 화공 플랜트</a:t>
            </a:r>
            <a:endParaRPr kumimoji="0" lang="en-US" altLang="ko-KR" spc="0" dirty="0">
              <a:ln>
                <a:noFill/>
              </a:ln>
              <a:solidFill>
                <a:srgbClr val="000000"/>
              </a:solidFill>
              <a:ea typeface="맑은 고딕" pitchFamily="50" charset="-127"/>
            </a:endParaRPr>
          </a:p>
        </p:txBody>
      </p:sp>
      <p:graphicFrame>
        <p:nvGraphicFramePr>
          <p:cNvPr id="21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9150909"/>
              </p:ext>
            </p:extLst>
          </p:nvPr>
        </p:nvGraphicFramePr>
        <p:xfrm>
          <a:off x="301979" y="4365625"/>
          <a:ext cx="2757853" cy="2090738"/>
        </p:xfrm>
        <a:graphic>
          <a:graphicData uri="http://schemas.openxmlformats.org/drawingml/2006/table">
            <a:tbl>
              <a:tblPr/>
              <a:tblGrid>
                <a:gridCol w="730998"/>
                <a:gridCol w="2026855"/>
              </a:tblGrid>
              <a:tr h="4000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Project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04" marB="4570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주</a:t>
                      </a: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r>
                        <a:rPr kumimoji="1" lang="ko-KR" altLang="en-US" sz="10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오알켐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MTV 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통합공장 및 </a:t>
                      </a:r>
                      <a:r>
                        <a:rPr kumimoji="1" lang="ko-KR" altLang="en-US" sz="10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신사옥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신축공사 설계 </a:t>
                      </a:r>
                      <a:endParaRPr kumimoji="1" lang="en-US" altLang="ko-KR" sz="10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04" marB="4570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191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수행기간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04" marB="4570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2016. 03. ~ 2016. 07.</a:t>
                      </a:r>
                    </a:p>
                  </a:txBody>
                  <a:tcPr marL="77905" marR="77905" marT="45704" marB="4570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191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대지위치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04" marB="4570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경기도 안산시</a:t>
                      </a:r>
                      <a:endParaRPr kumimoji="1" lang="en-US" altLang="ko-KR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04" marB="4570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0060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사업주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발주처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</a:p>
                  </a:txBody>
                  <a:tcPr marL="77905" marR="77905" marT="45704" marB="4570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오알캠</a:t>
                      </a:r>
                      <a:endParaRPr kumimoji="1" lang="en-US" altLang="ko-KR" sz="10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04" marB="4570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204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업무내역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04" marB="4570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기본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&amp;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상세설계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공정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기계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배관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설비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전기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계장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 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및 인허가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04" marB="4570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191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연면적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04" marB="4570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2,500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坪</a:t>
                      </a:r>
                      <a:endParaRPr kumimoji="1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04" marB="4570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2" name="AutoShape 33" descr="ob-21"/>
          <p:cNvSpPr>
            <a:spLocks noChangeArrowheads="1"/>
          </p:cNvSpPr>
          <p:nvPr/>
        </p:nvSpPr>
        <p:spPr bwMode="auto">
          <a:xfrm>
            <a:off x="301672" y="1268760"/>
            <a:ext cx="2758154" cy="360000"/>
          </a:xfrm>
          <a:prstGeom prst="roundRect">
            <a:avLst>
              <a:gd name="adj" fmla="val 9944"/>
            </a:avLst>
          </a:prstGeom>
          <a:gradFill>
            <a:gsLst>
              <a:gs pos="33000">
                <a:srgbClr val="00B0F0"/>
              </a:gs>
              <a:gs pos="55000">
                <a:srgbClr val="85C2FF"/>
              </a:gs>
              <a:gs pos="76000">
                <a:srgbClr val="C4D6EB"/>
              </a:gs>
              <a:gs pos="99000">
                <a:srgbClr val="FFEBFA"/>
              </a:gs>
            </a:gsLst>
            <a:lin ang="10800000" scaled="1"/>
          </a:gradFill>
          <a:ln>
            <a:solidFill>
              <a:schemeClr val="tx2">
                <a:lumMod val="60000"/>
                <a:lumOff val="40000"/>
              </a:schemeClr>
            </a:solidFill>
          </a:ln>
          <a:effectLst/>
          <a:extLst/>
        </p:spPr>
        <p:txBody>
          <a:bodyPr wrap="none" lIns="0" tIns="0" rIns="0" bIns="0" anchor="ctr">
            <a:scene3d>
              <a:camera prst="orthographicFront"/>
              <a:lightRig rig="threePt" dir="t"/>
            </a:scene3d>
            <a:sp3d>
              <a:bevelT w="0" h="38100"/>
            </a:sp3d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defRPr/>
            </a:pPr>
            <a:r>
              <a:rPr kumimoji="0" lang="ko-KR" altLang="en-US" sz="1400" b="1" spc="-50" dirty="0" err="1">
                <a:solidFill>
                  <a:srgbClr val="1F497D">
                    <a:lumMod val="75000"/>
                  </a:srgbClr>
                </a:solidFill>
                <a:latin typeface="맑은 고딕" pitchFamily="50" charset="-127"/>
                <a:ea typeface="맑은 고딕" pitchFamily="50" charset="-127"/>
              </a:rPr>
              <a:t>오알캠</a:t>
            </a:r>
            <a:r>
              <a:rPr kumimoji="0" lang="ko-KR" altLang="en-US" sz="1400" b="1" spc="-50" dirty="0">
                <a:solidFill>
                  <a:srgbClr val="1F497D">
                    <a:lumMod val="75000"/>
                  </a:srgb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400" b="1" spc="-50" dirty="0">
                <a:solidFill>
                  <a:srgbClr val="1F497D">
                    <a:lumMod val="75000"/>
                  </a:srgbClr>
                </a:solidFill>
                <a:latin typeface="맑은 고딕" pitchFamily="50" charset="-127"/>
                <a:ea typeface="맑은 고딕" pitchFamily="50" charset="-127"/>
              </a:rPr>
              <a:t>MTV </a:t>
            </a:r>
            <a:r>
              <a:rPr kumimoji="0" lang="ko-KR" altLang="en-US" sz="1400" b="1" spc="-50" dirty="0">
                <a:solidFill>
                  <a:srgbClr val="1F497D">
                    <a:lumMod val="75000"/>
                  </a:srgbClr>
                </a:solidFill>
                <a:latin typeface="맑은 고딕" pitchFamily="50" charset="-127"/>
                <a:ea typeface="맑은 고딕" pitchFamily="50" charset="-127"/>
              </a:rPr>
              <a:t>통합 공장</a:t>
            </a:r>
            <a:endParaRPr kumimoji="0" lang="en-US" altLang="ko-KR" sz="1400" b="1" spc="-50" dirty="0">
              <a:solidFill>
                <a:srgbClr val="1F497D">
                  <a:lumMod val="75000"/>
                </a:srgb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2848" name="그림 20" descr="160517 오알켐 투시03.jpg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" t="43659" r="6551" b="14960"/>
          <a:stretch/>
        </p:blipFill>
        <p:spPr bwMode="auto">
          <a:xfrm>
            <a:off x="301976" y="1803413"/>
            <a:ext cx="2757854" cy="2401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4676417"/>
              </p:ext>
            </p:extLst>
          </p:nvPr>
        </p:nvGraphicFramePr>
        <p:xfrm>
          <a:off x="6084883" y="4365638"/>
          <a:ext cx="2757853" cy="2087698"/>
        </p:xfrm>
        <a:graphic>
          <a:graphicData uri="http://schemas.openxmlformats.org/drawingml/2006/table">
            <a:tbl>
              <a:tblPr/>
              <a:tblGrid>
                <a:gridCol w="730998"/>
                <a:gridCol w="2026855"/>
              </a:tblGrid>
              <a:tr h="27771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Project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694" marB="4569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Off-Gas PSA Project</a:t>
                      </a:r>
                    </a:p>
                  </a:txBody>
                  <a:tcPr marL="77905" marR="77905" marT="45694" marB="4569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7716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수행기간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694" marB="4569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2014. 05. ~ 2016. 01.</a:t>
                      </a:r>
                    </a:p>
                  </a:txBody>
                  <a:tcPr marL="77905" marR="77905" marT="45694" marB="4569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7716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대지위치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694" marB="4569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울산시</a:t>
                      </a:r>
                      <a:endParaRPr kumimoji="1" lang="en-US" altLang="ko-KR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694" marB="4569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5550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사업주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발주처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</a:p>
                  </a:txBody>
                  <a:tcPr marL="77905" marR="77905" marT="45694" marB="4569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S-OIL</a:t>
                      </a:r>
                    </a:p>
                  </a:txBody>
                  <a:tcPr marL="77905" marR="77905" marT="45694" marB="4569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033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업무내역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694" marB="4569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기본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&amp;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상세설계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공정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기계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배관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  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전기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계장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</a:p>
                  </a:txBody>
                  <a:tcPr marL="77905" marR="77905" marT="45694" marB="4569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연면적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694" marB="4569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1,000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坪</a:t>
                      </a:r>
                      <a:endParaRPr kumimoji="1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694" marB="4569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7" name="AutoShape 33" descr="ob-21"/>
          <p:cNvSpPr>
            <a:spLocks noChangeArrowheads="1"/>
          </p:cNvSpPr>
          <p:nvPr/>
        </p:nvSpPr>
        <p:spPr bwMode="auto">
          <a:xfrm>
            <a:off x="6084168" y="1268760"/>
            <a:ext cx="2758154" cy="360000"/>
          </a:xfrm>
          <a:prstGeom prst="roundRect">
            <a:avLst>
              <a:gd name="adj" fmla="val 9944"/>
            </a:avLst>
          </a:prstGeom>
          <a:gradFill>
            <a:gsLst>
              <a:gs pos="33000">
                <a:srgbClr val="00B0F0"/>
              </a:gs>
              <a:gs pos="55000">
                <a:srgbClr val="85C2FF"/>
              </a:gs>
              <a:gs pos="76000">
                <a:srgbClr val="C4D6EB"/>
              </a:gs>
              <a:gs pos="99000">
                <a:srgbClr val="FFEBFA"/>
              </a:gs>
            </a:gsLst>
            <a:lin ang="10800000" scaled="1"/>
          </a:gradFill>
          <a:ln>
            <a:solidFill>
              <a:schemeClr val="tx2">
                <a:lumMod val="60000"/>
                <a:lumOff val="40000"/>
              </a:schemeClr>
            </a:solidFill>
          </a:ln>
          <a:effectLst/>
          <a:extLst/>
        </p:spPr>
        <p:txBody>
          <a:bodyPr wrap="none" lIns="0" tIns="0" rIns="0" bIns="0" anchor="ctr">
            <a:scene3d>
              <a:camera prst="orthographicFront"/>
              <a:lightRig rig="threePt" dir="t"/>
            </a:scene3d>
            <a:sp3d>
              <a:bevelT w="0" h="38100"/>
            </a:sp3d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defRPr/>
            </a:pPr>
            <a:r>
              <a:rPr kumimoji="0" lang="en-US" altLang="ko-KR" sz="1400" b="1" spc="-50" dirty="0">
                <a:solidFill>
                  <a:srgbClr val="1F497D">
                    <a:lumMod val="75000"/>
                  </a:srgbClr>
                </a:solidFill>
                <a:latin typeface="맑은 고딕" pitchFamily="50" charset="-127"/>
                <a:ea typeface="맑은 고딕" pitchFamily="50" charset="-127"/>
              </a:rPr>
              <a:t>Off-Gas PSA Project</a:t>
            </a: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0" b="4001"/>
          <a:stretch>
            <a:fillRect/>
          </a:stretch>
        </p:blipFill>
        <p:spPr bwMode="auto">
          <a:xfrm>
            <a:off x="6084881" y="1795476"/>
            <a:ext cx="2757854" cy="2409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6" name="그림 21" descr="JPP-A2-01.jp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866" y="1803413"/>
            <a:ext cx="2757854" cy="2411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7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8999639"/>
              </p:ext>
            </p:extLst>
          </p:nvPr>
        </p:nvGraphicFramePr>
        <p:xfrm>
          <a:off x="3209194" y="4365632"/>
          <a:ext cx="2759320" cy="2101676"/>
        </p:xfrm>
        <a:graphic>
          <a:graphicData uri="http://schemas.openxmlformats.org/drawingml/2006/table">
            <a:tbl>
              <a:tblPr/>
              <a:tblGrid>
                <a:gridCol w="731386"/>
                <a:gridCol w="2027934"/>
              </a:tblGrid>
              <a:tr h="25493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Project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46" marR="77946" marT="45694" marB="4569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altLang="ko-KR" sz="1000" b="1" spc="-5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JPP Filter Package Unit </a:t>
                      </a:r>
                      <a:r>
                        <a:rPr lang="ko-KR" altLang="en-US" sz="1000" b="1" spc="-5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설계</a:t>
                      </a:r>
                      <a:r>
                        <a:rPr lang="en-US" altLang="ko-KR" sz="1000" b="1" spc="-5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spc="-5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제작</a:t>
                      </a:r>
                      <a:endParaRPr lang="en-US" altLang="ko-KR" sz="1000" b="1" spc="-5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46" marR="77946" marT="45694" marB="4569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935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수행기간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46" marR="77946" marT="45694" marB="4569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2015. 07. ~ 2015. 12.</a:t>
                      </a:r>
                    </a:p>
                  </a:txBody>
                  <a:tcPr marL="77946" marR="77946" marT="45694" marB="4569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935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대지위치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46" marR="77946" marT="45694" marB="4569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사우디 </a:t>
                      </a:r>
                      <a:r>
                        <a:rPr kumimoji="1" lang="ko-KR" altLang="en-US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주베일</a:t>
                      </a:r>
                      <a:endParaRPr kumimoji="1" lang="en-US" altLang="ko-KR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46" marR="77946" marT="45694" marB="4569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6795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사업주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발주처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46" marR="77946" marT="45694" marB="4569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KCC</a:t>
                      </a:r>
                    </a:p>
                  </a:txBody>
                  <a:tcPr marL="77946" marR="77946" marT="45694" marB="4569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867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업무내역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46" marR="77946" marT="45694" marB="4569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· 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설계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공정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기계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배관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전기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계장</a:t>
                      </a:r>
                      <a:endParaRPr lang="en-US" altLang="ko-KR" sz="1000" b="1" baseline="0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 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토목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건축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/3D Modeling)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· 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구매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배관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전기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계장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altLang="ko-KR" sz="9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· </a:t>
                      </a:r>
                      <a:r>
                        <a:rPr lang="ko-KR" altLang="en-US" sz="9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공사</a:t>
                      </a:r>
                      <a:r>
                        <a:rPr lang="en-US" altLang="ko-KR" sz="9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9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장비</a:t>
                      </a:r>
                      <a:r>
                        <a:rPr lang="en-US" altLang="ko-KR" sz="9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9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철거</a:t>
                      </a:r>
                      <a:r>
                        <a:rPr lang="en-US" altLang="ko-KR" sz="9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9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배관 </a:t>
                      </a:r>
                      <a:r>
                        <a:rPr lang="en-US" altLang="ko-KR" sz="9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Spool</a:t>
                      </a:r>
                      <a:r>
                        <a:rPr lang="ko-KR" altLang="en-US" sz="9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제작</a:t>
                      </a:r>
                      <a:r>
                        <a:rPr lang="en-US" altLang="ko-KR" sz="9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9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46" marR="77946" marT="45694" marB="4569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935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연면적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46" marR="77946" marT="45694" marB="4569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3,000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坪</a:t>
                      </a:r>
                      <a:endParaRPr kumimoji="1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46" marR="77946" marT="45694" marB="4569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8" name="AutoShape 33" descr="ob-21"/>
          <p:cNvSpPr>
            <a:spLocks noChangeArrowheads="1"/>
          </p:cNvSpPr>
          <p:nvPr/>
        </p:nvSpPr>
        <p:spPr bwMode="auto">
          <a:xfrm>
            <a:off x="3217534" y="1277372"/>
            <a:ext cx="2750320" cy="360000"/>
          </a:xfrm>
          <a:prstGeom prst="roundRect">
            <a:avLst>
              <a:gd name="adj" fmla="val 9944"/>
            </a:avLst>
          </a:prstGeom>
          <a:gradFill>
            <a:gsLst>
              <a:gs pos="33000">
                <a:srgbClr val="00B0F0"/>
              </a:gs>
              <a:gs pos="55000">
                <a:srgbClr val="85C2FF"/>
              </a:gs>
              <a:gs pos="76000">
                <a:srgbClr val="C4D6EB"/>
              </a:gs>
              <a:gs pos="99000">
                <a:srgbClr val="FFEBFA"/>
              </a:gs>
            </a:gsLst>
            <a:lin ang="10800000" scaled="1"/>
          </a:gradFill>
          <a:ln>
            <a:solidFill>
              <a:schemeClr val="tx2">
                <a:lumMod val="60000"/>
                <a:lumOff val="40000"/>
              </a:schemeClr>
            </a:solidFill>
          </a:ln>
          <a:effectLst/>
          <a:extLst/>
        </p:spPr>
        <p:txBody>
          <a:bodyPr wrap="none" lIns="0" tIns="0" rIns="0" bIns="0" anchor="ctr">
            <a:scene3d>
              <a:camera prst="orthographicFront"/>
              <a:lightRig rig="threePt" dir="t"/>
            </a:scene3d>
            <a:sp3d>
              <a:bevelT w="0" h="38100"/>
            </a:sp3d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defRPr/>
            </a:pPr>
            <a:r>
              <a:rPr kumimoji="0" lang="en-US" altLang="ko-KR" sz="1400" b="1" spc="-50" dirty="0">
                <a:solidFill>
                  <a:srgbClr val="1F497D">
                    <a:lumMod val="75000"/>
                  </a:srgbClr>
                </a:solidFill>
                <a:latin typeface="맑은 고딕" pitchFamily="50" charset="-127"/>
                <a:ea typeface="맑은 고딕" pitchFamily="50" charset="-127"/>
              </a:rPr>
              <a:t>JPP Filter Package Unit </a:t>
            </a:r>
            <a:r>
              <a:rPr kumimoji="0" lang="ko-KR" altLang="en-US" sz="1400" b="1" spc="-50" dirty="0">
                <a:solidFill>
                  <a:srgbClr val="1F497D">
                    <a:lumMod val="75000"/>
                  </a:srgbClr>
                </a:solidFill>
                <a:latin typeface="맑은 고딕" pitchFamily="50" charset="-127"/>
                <a:ea typeface="맑은 고딕" pitchFamily="50" charset="-127"/>
              </a:rPr>
              <a:t>설계</a:t>
            </a:r>
            <a:r>
              <a:rPr kumimoji="0" lang="en-US" altLang="ko-KR" sz="1400" b="1" spc="-50" dirty="0">
                <a:solidFill>
                  <a:srgbClr val="1F497D">
                    <a:lumMod val="75000"/>
                  </a:srgbClr>
                </a:solidFill>
                <a:latin typeface="맑은 고딕" pitchFamily="50" charset="-127"/>
                <a:ea typeface="맑은 고딕" pitchFamily="50" charset="-127"/>
              </a:rPr>
              <a:t>/</a:t>
            </a:r>
            <a:r>
              <a:rPr kumimoji="0" lang="ko-KR" altLang="en-US" sz="1400" b="1" spc="-50" dirty="0">
                <a:solidFill>
                  <a:srgbClr val="1F497D">
                    <a:lumMod val="75000"/>
                  </a:srgbClr>
                </a:solidFill>
                <a:latin typeface="맑은 고딕" pitchFamily="50" charset="-127"/>
                <a:ea typeface="맑은 고딕" pitchFamily="50" charset="-127"/>
              </a:rPr>
              <a:t>제작</a:t>
            </a:r>
            <a:endParaRPr kumimoji="0" lang="en-US" altLang="ko-KR" sz="1400" b="1" spc="-50" dirty="0">
              <a:solidFill>
                <a:srgbClr val="1F497D">
                  <a:lumMod val="75000"/>
                </a:srgb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8" name="슬라이드 번호 개체 틀 1"/>
          <p:cNvSpPr txBox="1">
            <a:spLocks/>
          </p:cNvSpPr>
          <p:nvPr/>
        </p:nvSpPr>
        <p:spPr bwMode="auto">
          <a:xfrm>
            <a:off x="3685778" y="6559550"/>
            <a:ext cx="2057400" cy="28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kumimoji="1" sz="1100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1pPr>
            <a:lvl2pPr marL="742950" indent="-28575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2pPr>
            <a:lvl3pPr marL="1143000" indent="-228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3pPr>
            <a:lvl4pPr marL="1600200" indent="-228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4pPr>
            <a:lvl5pPr marL="2057400" indent="-228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5pPr>
            <a:lvl6pPr marL="25146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6pPr>
            <a:lvl7pPr marL="29718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7pPr>
            <a:lvl8pPr marL="34290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8pPr>
            <a:lvl9pPr marL="38862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9pPr>
          </a:lstStyle>
          <a:p>
            <a:fld id="{3E1476DC-7947-47B6-A3EB-1CB04EFF9AB8}" type="slidenum">
              <a:rPr kumimoji="0" lang="ko-KR" altLang="en-US" smtClean="0">
                <a:solidFill>
                  <a:srgbClr val="898989"/>
                </a:solidFill>
                <a:ea typeface="맑은 고딕" pitchFamily="50" charset="-127"/>
              </a:rPr>
              <a:pPr/>
              <a:t>27</a:t>
            </a:fld>
            <a:endParaRPr kumimoji="0" lang="ko-KR" altLang="en-US" dirty="0" smtClean="0">
              <a:solidFill>
                <a:srgbClr val="898989"/>
              </a:solidFill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1860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849750" y="247951"/>
            <a:ext cx="3650763" cy="461651"/>
          </a:xfrm>
          <a:prstGeom prst="rect">
            <a:avLst/>
          </a:prstGeom>
          <a:ln>
            <a:noFill/>
          </a:ln>
        </p:spPr>
        <p:txBody>
          <a:bodyPr lIns="91427" tIns="45713" rIns="91427" bIns="45713">
            <a:spAutoFit/>
          </a:bodyPr>
          <a:lstStyle>
            <a:defPPr>
              <a:defRPr lang="ko-KR"/>
            </a:defPPr>
            <a:lvl1pPr marL="90488" indent="-90488" latinLnBrk="0">
              <a:lnSpc>
                <a:spcPct val="120000"/>
              </a:lnSpc>
              <a:spcBef>
                <a:spcPts val="300"/>
              </a:spcBef>
              <a:buFont typeface="Wingdings" pitchFamily="2" charset="2"/>
              <a:buChar char="§"/>
              <a:defRPr sz="1300" b="1" spc="-5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kumimoji="0" lang="ko-KR" alt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맑은 고딕" pitchFamily="50" charset="-127"/>
              </a:rPr>
              <a:t>주요 실적 현황</a:t>
            </a:r>
            <a:endParaRPr kumimoji="0" lang="ko-KR" altLang="en-US" sz="2400" dirty="0">
              <a:solidFill>
                <a:prstClr val="black">
                  <a:lumMod val="85000"/>
                  <a:lumOff val="15000"/>
                </a:prstClr>
              </a:solidFill>
              <a:ea typeface="맑은 고딕" pitchFamily="50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8589" y="82861"/>
            <a:ext cx="964239" cy="681083"/>
          </a:xfrm>
          <a:prstGeom prst="rect">
            <a:avLst/>
          </a:prstGeom>
          <a:noFill/>
        </p:spPr>
        <p:txBody>
          <a:bodyPr lIns="80135" tIns="40068" rIns="80135" bIns="40068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900" b="1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white"/>
                </a:solidFill>
                <a:latin typeface="맑은 고딕"/>
                <a:ea typeface="맑은 고딕"/>
                <a:cs typeface="Arial" panose="020B0604020202020204" pitchFamily="34" charset="0"/>
              </a:rPr>
              <a:t>Ⅱ</a:t>
            </a:r>
            <a:endParaRPr kumimoji="0" lang="ko-KR" altLang="en-US" sz="2800" b="1" dirty="0">
              <a:ln>
                <a:solidFill>
                  <a:srgbClr val="4F81BD">
                    <a:alpha val="0"/>
                  </a:srgbClr>
                </a:solidFill>
              </a:ln>
              <a:solidFill>
                <a:prstClr val="white"/>
              </a:solidFill>
              <a:latin typeface="맑은 고딕"/>
              <a:ea typeface="맑은 고딕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0761" y="783754"/>
            <a:ext cx="4344770" cy="387784"/>
          </a:xfrm>
          <a:prstGeom prst="rect">
            <a:avLst/>
          </a:prstGeom>
          <a:ln>
            <a:noFill/>
          </a:ln>
        </p:spPr>
        <p:txBody>
          <a:bodyPr lIns="91427" tIns="45713" rIns="91427" bIns="45713">
            <a:spAutoFit/>
          </a:bodyPr>
          <a:lstStyle>
            <a:defPPr>
              <a:defRPr lang="ko-KR"/>
            </a:defPPr>
            <a:lvl1pPr indent="0" latinLnBrk="0">
              <a:lnSpc>
                <a:spcPct val="120000"/>
              </a:lnSpc>
              <a:spcBef>
                <a:spcPts val="300"/>
              </a:spcBef>
              <a:buFont typeface="Wingdings" pitchFamily="2" charset="2"/>
              <a:buNone/>
              <a:defRPr sz="1600" b="1" spc="-5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</a:defRPr>
            </a:lvl1pPr>
          </a:lstStyle>
          <a:p>
            <a:pPr fontAlgn="auto" latinLnBrk="1">
              <a:spcBef>
                <a:spcPct val="4000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kumimoji="0" lang="en-US" altLang="ko-KR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 pitchFamily="50" charset="-127"/>
              </a:rPr>
              <a:t> </a:t>
            </a:r>
            <a:r>
              <a:rPr kumimoji="0" lang="ko-KR" altLang="en-US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 pitchFamily="50" charset="-127"/>
              </a:rPr>
              <a:t>정밀화학 및 화공 플랜트</a:t>
            </a:r>
            <a:endParaRPr kumimoji="0" lang="en-US" altLang="ko-KR" spc="0" dirty="0">
              <a:ln>
                <a:noFill/>
              </a:ln>
              <a:solidFill>
                <a:srgbClr val="000000"/>
              </a:solidFill>
              <a:ea typeface="맑은 고딕" pitchFamily="50" charset="-127"/>
            </a:endParaRPr>
          </a:p>
        </p:txBody>
      </p:sp>
      <p:graphicFrame>
        <p:nvGraphicFramePr>
          <p:cNvPr id="21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4108468"/>
              </p:ext>
            </p:extLst>
          </p:nvPr>
        </p:nvGraphicFramePr>
        <p:xfrm>
          <a:off x="326784" y="4448188"/>
          <a:ext cx="2756388" cy="2005984"/>
        </p:xfrm>
        <a:graphic>
          <a:graphicData uri="http://schemas.openxmlformats.org/drawingml/2006/table">
            <a:tbl>
              <a:tblPr/>
              <a:tblGrid>
                <a:gridCol w="729299"/>
                <a:gridCol w="2027089"/>
              </a:tblGrid>
              <a:tr h="26529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Project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4" marR="77914" marT="45705" marB="4570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NC Plant Renewal Project </a:t>
                      </a:r>
                    </a:p>
                  </a:txBody>
                  <a:tcPr marL="77914" marR="77914" marT="45705" marB="4570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5291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수행기간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4" marR="77914" marT="45705" marB="4570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2015.12 ~ 2016. 06.</a:t>
                      </a:r>
                    </a:p>
                  </a:txBody>
                  <a:tcPr marL="77914" marR="77914" marT="45705" marB="4570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5291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대지위치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4" marR="77914" marT="45705" marB="4570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전라남도 여수시</a:t>
                      </a:r>
                      <a:endParaRPr kumimoji="1" lang="en-US" altLang="ko-KR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4" marR="77914" marT="45705" marB="4570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5179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사업주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발주처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4" marR="77914" marT="45705" marB="4570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㈜한화</a:t>
                      </a:r>
                      <a:endParaRPr kumimoji="1" lang="en-US" altLang="ko-KR" sz="10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4" marR="77914" marT="45705" marB="4570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503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업무내역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4" marR="77914" marT="45705" marB="4570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기본설계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&amp;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상세설계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공정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기계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배관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전기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계장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설비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토목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건축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소방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/3D Modeling), 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인허가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4" marR="77914" marT="45705" marB="4570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5291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연면적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4" marR="77914" marT="45705" marB="4570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1,300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坪</a:t>
                      </a:r>
                      <a:endParaRPr kumimoji="1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4" marR="77914" marT="45705" marB="4570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2" name="AutoShape 33" descr="ob-21"/>
          <p:cNvSpPr>
            <a:spLocks noChangeArrowheads="1"/>
          </p:cNvSpPr>
          <p:nvPr/>
        </p:nvSpPr>
        <p:spPr bwMode="auto">
          <a:xfrm>
            <a:off x="318054" y="1267847"/>
            <a:ext cx="2758154" cy="360000"/>
          </a:xfrm>
          <a:prstGeom prst="roundRect">
            <a:avLst>
              <a:gd name="adj" fmla="val 9944"/>
            </a:avLst>
          </a:prstGeom>
          <a:gradFill>
            <a:gsLst>
              <a:gs pos="33000">
                <a:srgbClr val="00B0F0"/>
              </a:gs>
              <a:gs pos="55000">
                <a:srgbClr val="85C2FF"/>
              </a:gs>
              <a:gs pos="76000">
                <a:srgbClr val="C4D6EB"/>
              </a:gs>
              <a:gs pos="99000">
                <a:srgbClr val="FFEBFA"/>
              </a:gs>
            </a:gsLst>
            <a:lin ang="10800000" scaled="1"/>
          </a:gradFill>
          <a:ln>
            <a:solidFill>
              <a:schemeClr val="tx2">
                <a:lumMod val="60000"/>
                <a:lumOff val="40000"/>
              </a:schemeClr>
            </a:solidFill>
          </a:ln>
          <a:effectLst/>
          <a:extLst/>
        </p:spPr>
        <p:txBody>
          <a:bodyPr wrap="none" lIns="0" tIns="0" rIns="0" bIns="0" anchor="ctr">
            <a:scene3d>
              <a:camera prst="orthographicFront"/>
              <a:lightRig rig="threePt" dir="t"/>
            </a:scene3d>
            <a:sp3d>
              <a:bevelT w="0" h="38100"/>
            </a:sp3d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defRPr/>
            </a:pPr>
            <a:r>
              <a:rPr kumimoji="0" lang="ko-KR" altLang="en-US" sz="1400" b="1" spc="-50" dirty="0">
                <a:solidFill>
                  <a:srgbClr val="1F497D">
                    <a:lumMod val="75000"/>
                  </a:srgbClr>
                </a:solidFill>
                <a:latin typeface="맑은 고딕" pitchFamily="50" charset="-127"/>
                <a:ea typeface="맑은 고딕" pitchFamily="50" charset="-127"/>
              </a:rPr>
              <a:t>한화 여수사업장 </a:t>
            </a:r>
            <a:r>
              <a:rPr kumimoji="0" lang="en-US" altLang="ko-KR" sz="1400" b="1" spc="-50" dirty="0">
                <a:solidFill>
                  <a:srgbClr val="1F497D">
                    <a:lumMod val="75000"/>
                  </a:srgbClr>
                </a:solidFill>
                <a:latin typeface="맑은 고딕" pitchFamily="50" charset="-127"/>
                <a:ea typeface="맑은 고딕" pitchFamily="50" charset="-127"/>
              </a:rPr>
              <a:t>NC Plant</a:t>
            </a:r>
          </a:p>
        </p:txBody>
      </p:sp>
      <p:pic>
        <p:nvPicPr>
          <p:cNvPr id="33847" name="그림 11" descr="Imange Snap Shot_(small)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93" y="1793888"/>
            <a:ext cx="2759319" cy="2411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7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7169248"/>
              </p:ext>
            </p:extLst>
          </p:nvPr>
        </p:nvGraphicFramePr>
        <p:xfrm>
          <a:off x="3282465" y="4437076"/>
          <a:ext cx="2757853" cy="2028961"/>
        </p:xfrm>
        <a:graphic>
          <a:graphicData uri="http://schemas.openxmlformats.org/drawingml/2006/table">
            <a:tbl>
              <a:tblPr/>
              <a:tblGrid>
                <a:gridCol w="730998"/>
                <a:gridCol w="2026855"/>
              </a:tblGrid>
              <a:tr h="26565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Project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09" marB="45709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PCM 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도료공장 </a:t>
                      </a: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Project</a:t>
                      </a:r>
                    </a:p>
                  </a:txBody>
                  <a:tcPr marL="77905" marR="77905" marT="45709" marB="45709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5657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수행기간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09" marB="45709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2013. 10. ~ 2015. 10.</a:t>
                      </a:r>
                    </a:p>
                  </a:txBody>
                  <a:tcPr marL="77905" marR="77905" marT="45709" marB="45709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5657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대지위치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09" marB="45709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충청남도 공주시</a:t>
                      </a:r>
                      <a:endParaRPr kumimoji="1" lang="en-US" altLang="ko-KR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09" marB="45709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7715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사업주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발주처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09" marB="45709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삼화페인트공업</a:t>
                      </a:r>
                      <a:endParaRPr kumimoji="1" lang="en-US" altLang="ko-KR" sz="10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09" marB="45709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354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업무내역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09" marB="45709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기본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&amp;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상세설계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공정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기계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배관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설비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전기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계장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토목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건축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소방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/PSM)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인허가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, 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시공감리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09" marB="45709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5657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연면적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09" marB="45709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13,000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坪</a:t>
                      </a:r>
                      <a:endParaRPr kumimoji="1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05" marR="77905" marT="45709" marB="45709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8" name="AutoShape 33" descr="ob-21"/>
          <p:cNvSpPr>
            <a:spLocks noChangeArrowheads="1"/>
          </p:cNvSpPr>
          <p:nvPr/>
        </p:nvSpPr>
        <p:spPr bwMode="auto">
          <a:xfrm>
            <a:off x="3256429" y="1268760"/>
            <a:ext cx="2750320" cy="360000"/>
          </a:xfrm>
          <a:prstGeom prst="roundRect">
            <a:avLst>
              <a:gd name="adj" fmla="val 9944"/>
            </a:avLst>
          </a:prstGeom>
          <a:gradFill>
            <a:gsLst>
              <a:gs pos="33000">
                <a:srgbClr val="00B0F0"/>
              </a:gs>
              <a:gs pos="55000">
                <a:srgbClr val="85C2FF"/>
              </a:gs>
              <a:gs pos="76000">
                <a:srgbClr val="C4D6EB"/>
              </a:gs>
              <a:gs pos="99000">
                <a:srgbClr val="FFEBFA"/>
              </a:gs>
            </a:gsLst>
            <a:lin ang="10800000" scaled="1"/>
          </a:gradFill>
          <a:ln>
            <a:solidFill>
              <a:schemeClr val="tx2">
                <a:lumMod val="60000"/>
                <a:lumOff val="40000"/>
              </a:schemeClr>
            </a:solidFill>
          </a:ln>
          <a:effectLst/>
          <a:extLst/>
        </p:spPr>
        <p:txBody>
          <a:bodyPr wrap="none" lIns="0" tIns="0" rIns="0" bIns="0" anchor="ctr">
            <a:scene3d>
              <a:camera prst="orthographicFront"/>
              <a:lightRig rig="threePt" dir="t"/>
            </a:scene3d>
            <a:sp3d>
              <a:bevelT w="0" h="38100"/>
            </a:sp3d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defRPr/>
            </a:pPr>
            <a:r>
              <a:rPr kumimoji="0" lang="ko-KR" altLang="en-US" sz="1400" b="1" spc="-50" dirty="0" err="1">
                <a:solidFill>
                  <a:srgbClr val="1F497D">
                    <a:lumMod val="75000"/>
                  </a:srgbClr>
                </a:solidFill>
                <a:latin typeface="맑은 고딕" pitchFamily="50" charset="-127"/>
                <a:ea typeface="맑은 고딕" pitchFamily="50" charset="-127"/>
              </a:rPr>
              <a:t>삼화페인트</a:t>
            </a:r>
            <a:r>
              <a:rPr kumimoji="0" lang="ko-KR" altLang="en-US" sz="1400" b="1" spc="-50" dirty="0">
                <a:solidFill>
                  <a:srgbClr val="1F497D">
                    <a:lumMod val="75000"/>
                  </a:srgbClr>
                </a:solidFill>
                <a:latin typeface="맑은 고딕" pitchFamily="50" charset="-127"/>
                <a:ea typeface="맑은 고딕" pitchFamily="50" charset="-127"/>
              </a:rPr>
              <a:t> 공주 </a:t>
            </a:r>
            <a:r>
              <a:rPr kumimoji="0" lang="en-US" altLang="ko-KR" sz="1400" b="1" spc="-50" dirty="0">
                <a:solidFill>
                  <a:srgbClr val="1F497D">
                    <a:lumMod val="75000"/>
                  </a:srgbClr>
                </a:solidFill>
                <a:latin typeface="맑은 고딕" pitchFamily="50" charset="-127"/>
                <a:ea typeface="맑은 고딕" pitchFamily="50" charset="-127"/>
              </a:rPr>
              <a:t>PCM </a:t>
            </a:r>
            <a:r>
              <a:rPr kumimoji="0" lang="ko-KR" altLang="en-US" sz="1400" b="1" spc="-50" dirty="0">
                <a:solidFill>
                  <a:srgbClr val="1F497D">
                    <a:lumMod val="75000"/>
                  </a:srgbClr>
                </a:solidFill>
                <a:latin typeface="맑은 고딕" pitchFamily="50" charset="-127"/>
                <a:ea typeface="맑은 고딕" pitchFamily="50" charset="-127"/>
              </a:rPr>
              <a:t>도료공장</a:t>
            </a:r>
            <a:endParaRPr kumimoji="0" lang="en-US" altLang="ko-KR" sz="1400" b="1" spc="-50" dirty="0">
              <a:solidFill>
                <a:srgbClr val="1F497D">
                  <a:lumMod val="75000"/>
                </a:srgb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3872" name="그림 18" descr="삼화페인트공업(주)-전체조감도-(최종-2014.02.20).JP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9" t="10657" r="8037" b="10799"/>
          <a:stretch>
            <a:fillRect/>
          </a:stretch>
        </p:blipFill>
        <p:spPr bwMode="auto">
          <a:xfrm>
            <a:off x="3257550" y="1787538"/>
            <a:ext cx="2749062" cy="24177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5601355"/>
              </p:ext>
            </p:extLst>
          </p:nvPr>
        </p:nvGraphicFramePr>
        <p:xfrm>
          <a:off x="6159432" y="4448188"/>
          <a:ext cx="2877064" cy="2005984"/>
        </p:xfrm>
        <a:graphic>
          <a:graphicData uri="http://schemas.openxmlformats.org/drawingml/2006/table">
            <a:tbl>
              <a:tblPr/>
              <a:tblGrid>
                <a:gridCol w="729299"/>
                <a:gridCol w="2147765"/>
              </a:tblGrid>
              <a:tr h="26529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Project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4" marR="77914" marT="45705" marB="4570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HP Project</a:t>
                      </a:r>
                    </a:p>
                  </a:txBody>
                  <a:tcPr marL="77914" marR="77914" marT="45705" marB="4570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5291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수행기간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4" marR="77914" marT="45705" marB="4570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2011.01 ~ 2012. 05.</a:t>
                      </a:r>
                    </a:p>
                  </a:txBody>
                  <a:tcPr marL="77914" marR="77914" marT="45705" marB="4570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5291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대지위치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4" marR="77914" marT="45705" marB="4570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울산시</a:t>
                      </a:r>
                      <a:endParaRPr kumimoji="1" lang="en-US" altLang="ko-KR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4" marR="77914" marT="45705" marB="4570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5179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사업주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발주처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4" marR="77914" marT="45705" marB="4570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㈜한화</a:t>
                      </a:r>
                      <a:endParaRPr kumimoji="1" lang="en-US" altLang="ko-KR" sz="10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4" marR="77914" marT="45705" marB="4570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503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업무내역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4" marR="77914" marT="45705" marB="4570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기본설계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&amp;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상세설계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공정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기계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배관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전기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계장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설비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토목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건축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소방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/3D Modeling), 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인허가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4" marR="77914" marT="45705" marB="4570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5291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연면적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4" marR="77914" marT="45705" marB="4570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7,000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坪</a:t>
                      </a:r>
                      <a:endParaRPr kumimoji="1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4" marR="77914" marT="45705" marB="45705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7" name="AutoShape 33" descr="ob-21"/>
          <p:cNvSpPr>
            <a:spLocks noChangeArrowheads="1"/>
          </p:cNvSpPr>
          <p:nvPr/>
        </p:nvSpPr>
        <p:spPr bwMode="auto">
          <a:xfrm>
            <a:off x="6150701" y="1268760"/>
            <a:ext cx="2874349" cy="360000"/>
          </a:xfrm>
          <a:prstGeom prst="roundRect">
            <a:avLst>
              <a:gd name="adj" fmla="val 9944"/>
            </a:avLst>
          </a:prstGeom>
          <a:gradFill>
            <a:gsLst>
              <a:gs pos="33000">
                <a:srgbClr val="00B0F0"/>
              </a:gs>
              <a:gs pos="55000">
                <a:srgbClr val="85C2FF"/>
              </a:gs>
              <a:gs pos="76000">
                <a:srgbClr val="C4D6EB"/>
              </a:gs>
              <a:gs pos="99000">
                <a:srgbClr val="FFEBFA"/>
              </a:gs>
            </a:gsLst>
            <a:lin ang="10800000" scaled="1"/>
          </a:gradFill>
          <a:ln>
            <a:solidFill>
              <a:schemeClr val="tx2">
                <a:lumMod val="60000"/>
                <a:lumOff val="40000"/>
              </a:schemeClr>
            </a:solidFill>
          </a:ln>
          <a:effectLst/>
          <a:extLst/>
        </p:spPr>
        <p:txBody>
          <a:bodyPr wrap="none" lIns="0" tIns="0" rIns="0" bIns="0" anchor="ctr">
            <a:scene3d>
              <a:camera prst="orthographicFront"/>
              <a:lightRig rig="threePt" dir="t"/>
            </a:scene3d>
            <a:sp3d>
              <a:bevelT w="0" h="38100"/>
            </a:sp3d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defRPr/>
            </a:pPr>
            <a:r>
              <a:rPr kumimoji="0" lang="ko-KR" altLang="en-US" sz="1400" b="1" spc="-50" dirty="0" err="1" smtClean="0">
                <a:solidFill>
                  <a:srgbClr val="1F497D">
                    <a:lumMod val="75000"/>
                  </a:srgbClr>
                </a:solidFill>
                <a:latin typeface="맑은 고딕" pitchFamily="50" charset="-127"/>
                <a:ea typeface="맑은 고딕" pitchFamily="50" charset="-127"/>
              </a:rPr>
              <a:t>태광산업</a:t>
            </a:r>
            <a:r>
              <a:rPr kumimoji="0" lang="ko-KR" altLang="en-US" sz="1400" b="1" spc="-50" dirty="0" smtClean="0">
                <a:solidFill>
                  <a:srgbClr val="1F497D">
                    <a:lumMod val="75000"/>
                  </a:srgb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400" b="1" spc="-50" dirty="0">
                <a:solidFill>
                  <a:srgbClr val="1F497D">
                    <a:lumMod val="75000"/>
                  </a:srgbClr>
                </a:solidFill>
                <a:latin typeface="맑은 고딕" pitchFamily="50" charset="-127"/>
                <a:ea typeface="맑은 고딕" pitchFamily="50" charset="-127"/>
              </a:rPr>
              <a:t>Hydrogen </a:t>
            </a:r>
            <a:r>
              <a:rPr kumimoji="0" lang="en-US" altLang="ko-KR" sz="1400" b="1" spc="-50" dirty="0" smtClean="0">
                <a:solidFill>
                  <a:srgbClr val="1F497D">
                    <a:lumMod val="75000"/>
                  </a:srgbClr>
                </a:solidFill>
                <a:latin typeface="맑은 고딕" pitchFamily="50" charset="-127"/>
                <a:ea typeface="맑은 고딕" pitchFamily="50" charset="-127"/>
              </a:rPr>
              <a:t>Peroxide </a:t>
            </a:r>
            <a:r>
              <a:rPr kumimoji="0" lang="en-US" altLang="ko-KR" sz="1400" b="1" spc="-50" dirty="0">
                <a:solidFill>
                  <a:srgbClr val="1F497D">
                    <a:lumMod val="75000"/>
                  </a:srgbClr>
                </a:solidFill>
                <a:latin typeface="맑은 고딕" pitchFamily="50" charset="-127"/>
                <a:ea typeface="맑은 고딕" pitchFamily="50" charset="-127"/>
              </a:rPr>
              <a:t>Factory</a:t>
            </a:r>
          </a:p>
        </p:txBody>
      </p:sp>
      <p:pic>
        <p:nvPicPr>
          <p:cNvPr id="20" name="Picture 2" descr="G:\글로벌이엔지\수행 프로젝트\태광산업 과산화수소공장(2012~)\도조감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" r="2417" b="-815"/>
          <a:stretch/>
        </p:blipFill>
        <p:spPr bwMode="auto">
          <a:xfrm>
            <a:off x="6150701" y="1793888"/>
            <a:ext cx="2874349" cy="241141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슬라이드 번호 개체 틀 1"/>
          <p:cNvSpPr>
            <a:spLocks noGrp="1"/>
          </p:cNvSpPr>
          <p:nvPr>
            <p:ph type="sldNum" sz="quarter" idx="10"/>
          </p:nvPr>
        </p:nvSpPr>
        <p:spPr bwMode="auto">
          <a:xfrm>
            <a:off x="3685778" y="6559550"/>
            <a:ext cx="2057400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9pPr>
          </a:lstStyle>
          <a:p>
            <a:fld id="{3E1476DC-7947-47B6-A3EB-1CB04EFF9AB8}" type="slidenum">
              <a:rPr kumimoji="0" lang="ko-KR" altLang="en-US" smtClean="0">
                <a:solidFill>
                  <a:srgbClr val="898989"/>
                </a:solidFill>
                <a:ea typeface="맑은 고딕" pitchFamily="50" charset="-127"/>
              </a:rPr>
              <a:pPr/>
              <a:t>28</a:t>
            </a:fld>
            <a:endParaRPr kumimoji="0" lang="ko-KR" altLang="en-US" dirty="0" smtClean="0">
              <a:solidFill>
                <a:srgbClr val="898989"/>
              </a:solidFill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7141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849750" y="247951"/>
            <a:ext cx="3650763" cy="461651"/>
          </a:xfrm>
          <a:prstGeom prst="rect">
            <a:avLst/>
          </a:prstGeom>
          <a:ln>
            <a:noFill/>
          </a:ln>
        </p:spPr>
        <p:txBody>
          <a:bodyPr lIns="91427" tIns="45713" rIns="91427" bIns="45713">
            <a:spAutoFit/>
          </a:bodyPr>
          <a:lstStyle>
            <a:defPPr>
              <a:defRPr lang="ko-KR"/>
            </a:defPPr>
            <a:lvl1pPr marL="90488" indent="-90488" latinLnBrk="0">
              <a:lnSpc>
                <a:spcPct val="120000"/>
              </a:lnSpc>
              <a:spcBef>
                <a:spcPts val="300"/>
              </a:spcBef>
              <a:buFont typeface="Wingdings" pitchFamily="2" charset="2"/>
              <a:buChar char="§"/>
              <a:defRPr sz="1300" b="1" spc="-5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kumimoji="0" lang="ko-KR" alt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맑은 고딕" pitchFamily="50" charset="-127"/>
              </a:rPr>
              <a:t>주요 실적 현황</a:t>
            </a:r>
            <a:endParaRPr kumimoji="0" lang="ko-KR" altLang="en-US" sz="2400" dirty="0">
              <a:solidFill>
                <a:prstClr val="black">
                  <a:lumMod val="85000"/>
                  <a:lumOff val="15000"/>
                </a:prstClr>
              </a:solidFill>
              <a:ea typeface="맑은 고딕" pitchFamily="50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5051" y="783754"/>
            <a:ext cx="4344770" cy="387784"/>
          </a:xfrm>
          <a:prstGeom prst="rect">
            <a:avLst/>
          </a:prstGeom>
          <a:ln>
            <a:noFill/>
          </a:ln>
        </p:spPr>
        <p:txBody>
          <a:bodyPr lIns="91427" tIns="45713" rIns="91427" bIns="45713">
            <a:spAutoFit/>
          </a:bodyPr>
          <a:lstStyle>
            <a:defPPr>
              <a:defRPr lang="ko-KR"/>
            </a:defPPr>
            <a:lvl1pPr lvl="0" indent="0">
              <a:lnSpc>
                <a:spcPct val="120000"/>
              </a:lnSpc>
              <a:spcBef>
                <a:spcPct val="40000"/>
              </a:spcBef>
              <a:buFont typeface="Wingdings" pitchFamily="2" charset="2"/>
              <a:buChar char="q"/>
              <a:defRPr b="1" spc="-5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kumimoji="0" lang="ko-KR" altLang="en-US" sz="1600" dirty="0"/>
              <a:t> </a:t>
            </a:r>
            <a:r>
              <a:rPr kumimoji="0" lang="ko-KR" altLang="en-US" sz="1600" dirty="0" smtClean="0"/>
              <a:t>발전</a:t>
            </a:r>
            <a:r>
              <a:rPr kumimoji="0" lang="en-US" altLang="ko-KR" sz="1600" dirty="0"/>
              <a:t> </a:t>
            </a:r>
            <a:r>
              <a:rPr kumimoji="0" lang="ko-KR" altLang="en-US" sz="1600" dirty="0" smtClean="0"/>
              <a:t>플랜트</a:t>
            </a:r>
            <a:endParaRPr kumimoji="0" lang="en-US" altLang="ko-KR" sz="1600" dirty="0"/>
          </a:p>
        </p:txBody>
      </p:sp>
      <p:pic>
        <p:nvPicPr>
          <p:cNvPr id="36869" name="그림 10" descr="tmk 남향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" t="1157" r="748" b="1157"/>
          <a:stretch>
            <a:fillRect/>
          </a:stretch>
        </p:blipFill>
        <p:spPr bwMode="auto">
          <a:xfrm>
            <a:off x="6126779" y="1830401"/>
            <a:ext cx="2757854" cy="2397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Group 31"/>
          <p:cNvGraphicFramePr>
            <a:graphicFrameLocks noGrp="1"/>
          </p:cNvGraphicFramePr>
          <p:nvPr/>
        </p:nvGraphicFramePr>
        <p:xfrm>
          <a:off x="6126774" y="4437076"/>
          <a:ext cx="2756388" cy="2165349"/>
        </p:xfrm>
        <a:graphic>
          <a:graphicData uri="http://schemas.openxmlformats.org/drawingml/2006/table">
            <a:tbl>
              <a:tblPr/>
              <a:tblGrid>
                <a:gridCol w="729299"/>
                <a:gridCol w="2027089"/>
              </a:tblGrid>
              <a:tr h="45997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Project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4" marR="77914" marT="45709" marB="45709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Haiti E-Power 30MW DPP Project</a:t>
                      </a:r>
                    </a:p>
                  </a:txBody>
                  <a:tcPr marL="77914" marR="77914" marT="45709" marB="45709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3061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수행기간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4" marR="77914" marT="45709" marB="45709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2010. 10. ~ 2011. 03.</a:t>
                      </a:r>
                    </a:p>
                  </a:txBody>
                  <a:tcPr marL="77914" marR="77914" marT="45709" marB="45709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3061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대지위치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4" marR="77914" marT="45709" marB="45709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아이티</a:t>
                      </a:r>
                      <a:r>
                        <a:rPr kumimoji="1" lang="ko-KR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1" lang="ko-KR" altLang="en-US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포르토프랭스</a:t>
                      </a:r>
                      <a:endParaRPr kumimoji="1" lang="en-US" altLang="ko-KR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4" marR="77914" marT="45709" marB="45709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9974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사업주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발주처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</a:p>
                  </a:txBody>
                  <a:tcPr marL="77914" marR="77914" marT="45709" marB="45709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현대중공업㈜</a:t>
                      </a:r>
                      <a:endParaRPr kumimoji="1" lang="en-US" altLang="ko-KR" sz="10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4" marR="77914" marT="45709" marB="45709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1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업무내역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4" marR="77914" marT="45709" marB="45709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기본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&amp;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상세설계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공정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기계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배관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전기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계장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4" marR="77914" marT="45709" marB="45709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3061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연면적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4" marR="77914" marT="45709" marB="45709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2,000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坪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4" marR="77914" marT="45709" marB="45709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" name="AutoShape 33" descr="ob-21"/>
          <p:cNvSpPr>
            <a:spLocks noChangeArrowheads="1"/>
          </p:cNvSpPr>
          <p:nvPr/>
        </p:nvSpPr>
        <p:spPr bwMode="auto">
          <a:xfrm>
            <a:off x="6127094" y="1287273"/>
            <a:ext cx="2758154" cy="360000"/>
          </a:xfrm>
          <a:prstGeom prst="roundRect">
            <a:avLst>
              <a:gd name="adj" fmla="val 9944"/>
            </a:avLst>
          </a:prstGeom>
          <a:gradFill>
            <a:gsLst>
              <a:gs pos="33000">
                <a:srgbClr val="00B0F0"/>
              </a:gs>
              <a:gs pos="55000">
                <a:srgbClr val="85C2FF"/>
              </a:gs>
              <a:gs pos="76000">
                <a:srgbClr val="C4D6EB"/>
              </a:gs>
              <a:gs pos="99000">
                <a:srgbClr val="FFEBFA"/>
              </a:gs>
            </a:gsLst>
            <a:lin ang="10800000" scaled="1"/>
          </a:gradFill>
          <a:ln>
            <a:solidFill>
              <a:schemeClr val="tx2">
                <a:lumMod val="60000"/>
                <a:lumOff val="40000"/>
              </a:schemeClr>
            </a:solidFill>
          </a:ln>
          <a:effectLst/>
          <a:extLst/>
        </p:spPr>
        <p:txBody>
          <a:bodyPr wrap="none" lIns="0" tIns="0" rIns="0" bIns="0" anchor="ctr">
            <a:scene3d>
              <a:camera prst="orthographicFront"/>
              <a:lightRig rig="threePt" dir="t"/>
            </a:scene3d>
            <a:sp3d>
              <a:bevelT w="0" h="38100"/>
            </a:sp3d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defRPr/>
            </a:pPr>
            <a:r>
              <a:rPr kumimoji="0" lang="ko-KR" altLang="en-US" sz="1400" b="1" spc="-50" dirty="0" err="1">
                <a:solidFill>
                  <a:srgbClr val="1F497D">
                    <a:lumMod val="75000"/>
                  </a:srgbClr>
                </a:solidFill>
                <a:latin typeface="맑은 고딕" pitchFamily="50" charset="-127"/>
                <a:ea typeface="맑은 고딕" pitchFamily="50" charset="-127"/>
              </a:rPr>
              <a:t>아이티</a:t>
            </a:r>
            <a:r>
              <a:rPr kumimoji="0" lang="ko-KR" altLang="en-US" sz="1400" b="1" spc="-50" dirty="0">
                <a:solidFill>
                  <a:srgbClr val="1F497D">
                    <a:lumMod val="75000"/>
                  </a:srgb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400" b="1" spc="-50" dirty="0">
                <a:solidFill>
                  <a:srgbClr val="1F497D">
                    <a:lumMod val="75000"/>
                  </a:srgbClr>
                </a:solidFill>
                <a:latin typeface="맑은 고딕" pitchFamily="50" charset="-127"/>
                <a:ea typeface="맑은 고딕" pitchFamily="50" charset="-127"/>
              </a:rPr>
              <a:t>30MW </a:t>
            </a:r>
            <a:r>
              <a:rPr kumimoji="0" lang="ko-KR" altLang="en-US" sz="1400" b="1" spc="-50" dirty="0">
                <a:solidFill>
                  <a:srgbClr val="1F497D">
                    <a:lumMod val="75000"/>
                  </a:srgbClr>
                </a:solidFill>
                <a:latin typeface="맑은 고딕" pitchFamily="50" charset="-127"/>
                <a:ea typeface="맑은 고딕" pitchFamily="50" charset="-127"/>
              </a:rPr>
              <a:t>디젤 발전소</a:t>
            </a:r>
            <a:endParaRPr kumimoji="0" lang="en-US" altLang="ko-KR" sz="1400" b="1" spc="-50" dirty="0">
              <a:solidFill>
                <a:srgbClr val="1F497D">
                  <a:lumMod val="75000"/>
                </a:srgb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4" name="AutoShape 33" descr="ob-21"/>
          <p:cNvSpPr>
            <a:spLocks noChangeArrowheads="1"/>
          </p:cNvSpPr>
          <p:nvPr/>
        </p:nvSpPr>
        <p:spPr bwMode="auto">
          <a:xfrm>
            <a:off x="290146" y="1286574"/>
            <a:ext cx="2780135" cy="360000"/>
          </a:xfrm>
          <a:prstGeom prst="roundRect">
            <a:avLst>
              <a:gd name="adj" fmla="val 9944"/>
            </a:avLst>
          </a:prstGeom>
          <a:gradFill>
            <a:gsLst>
              <a:gs pos="33000">
                <a:srgbClr val="00B0F0"/>
              </a:gs>
              <a:gs pos="55000">
                <a:srgbClr val="85C2FF"/>
              </a:gs>
              <a:gs pos="76000">
                <a:srgbClr val="C4D6EB"/>
              </a:gs>
              <a:gs pos="99000">
                <a:srgbClr val="FFEBFA"/>
              </a:gs>
            </a:gsLst>
            <a:lin ang="10800000" scaled="1"/>
          </a:gradFill>
          <a:ln>
            <a:solidFill>
              <a:schemeClr val="tx2">
                <a:lumMod val="60000"/>
                <a:lumOff val="40000"/>
              </a:schemeClr>
            </a:solidFill>
          </a:ln>
          <a:effectLst/>
          <a:extLst/>
        </p:spPr>
        <p:txBody>
          <a:bodyPr wrap="none" lIns="0" tIns="0" rIns="0" bIns="0" anchor="ctr">
            <a:scene3d>
              <a:camera prst="orthographicFront"/>
              <a:lightRig rig="threePt" dir="t"/>
            </a:scene3d>
            <a:sp3d>
              <a:bevelT w="0" h="38100"/>
            </a:sp3d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defRPr/>
            </a:pPr>
            <a:r>
              <a:rPr kumimoji="0" lang="en-US" altLang="ko-KR" sz="1400" b="1" spc="-50" dirty="0">
                <a:solidFill>
                  <a:srgbClr val="1F497D">
                    <a:lumMod val="75000"/>
                  </a:srgbClr>
                </a:solidFill>
                <a:latin typeface="맑은 고딕" pitchFamily="50" charset="-127"/>
                <a:ea typeface="맑은 고딕" pitchFamily="50" charset="-127"/>
              </a:rPr>
              <a:t>50MW </a:t>
            </a:r>
            <a:r>
              <a:rPr kumimoji="0" lang="ko-KR" altLang="en-US" sz="1400" b="1" spc="-50" dirty="0">
                <a:solidFill>
                  <a:srgbClr val="1F497D">
                    <a:lumMod val="75000"/>
                  </a:srgbClr>
                </a:solidFill>
                <a:latin typeface="맑은 고딕" pitchFamily="50" charset="-127"/>
                <a:ea typeface="맑은 고딕" pitchFamily="50" charset="-127"/>
              </a:rPr>
              <a:t>수소 연료전지 발전 </a:t>
            </a:r>
            <a:endParaRPr kumimoji="0" lang="en-US" altLang="ko-KR" sz="1400" b="1" spc="-50" dirty="0">
              <a:solidFill>
                <a:srgbClr val="1F497D">
                  <a:lumMod val="75000"/>
                </a:srgb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aphicFrame>
        <p:nvGraphicFramePr>
          <p:cNvPr id="18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3666783"/>
              </p:ext>
            </p:extLst>
          </p:nvPr>
        </p:nvGraphicFramePr>
        <p:xfrm>
          <a:off x="306266" y="4437076"/>
          <a:ext cx="2756388" cy="2149475"/>
        </p:xfrm>
        <a:graphic>
          <a:graphicData uri="http://schemas.openxmlformats.org/drawingml/2006/table">
            <a:tbl>
              <a:tblPr/>
              <a:tblGrid>
                <a:gridCol w="703434"/>
                <a:gridCol w="2052954"/>
              </a:tblGrid>
              <a:tr h="24391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Project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4" marR="77914" marT="45734" marB="4573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50MW </a:t>
                      </a:r>
                      <a:r>
                        <a:rPr kumimoji="1" lang="ko-KR" altLang="en-US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수소 연료전지 발전플랜트 </a:t>
                      </a:r>
                      <a:endParaRPr kumimoji="1" lang="en-US" altLang="ko-KR" sz="9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4" marR="77914" marT="45734" marB="4573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3912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수행기간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4" marR="77914" marT="45734" marB="4573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2018. 03. ~ 2020. 09.</a:t>
                      </a:r>
                    </a:p>
                  </a:txBody>
                  <a:tcPr marL="77914" marR="77914" marT="45734" marB="4573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3912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대지위치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4" marR="77914" marT="45734" marB="4573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충남 서산시 </a:t>
                      </a:r>
                      <a:r>
                        <a:rPr kumimoji="1" lang="ko-KR" altLang="en-US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대산읍</a:t>
                      </a:r>
                      <a:endParaRPr kumimoji="1" lang="en-US" altLang="ko-KR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4" marR="77914" marT="45734" marB="4573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113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사업주 </a:t>
                      </a:r>
                    </a:p>
                  </a:txBody>
                  <a:tcPr marL="77914" marR="77914" marT="45734" marB="4573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대산그린에너지</a:t>
                      </a:r>
                      <a:endParaRPr kumimoji="1" lang="en-US" altLang="ko-KR" sz="10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kumimoji="1" lang="ko-KR" altLang="en-US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한화에너지</a:t>
                      </a:r>
                      <a:r>
                        <a:rPr kumimoji="1" lang="en-US" altLang="ko-KR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, </a:t>
                      </a:r>
                      <a:r>
                        <a:rPr kumimoji="1" lang="ko-KR" altLang="en-US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한국동서발전</a:t>
                      </a:r>
                      <a:r>
                        <a:rPr kumimoji="1" lang="en-US" altLang="ko-KR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,</a:t>
                      </a:r>
                      <a:r>
                        <a:rPr kumimoji="1" lang="ko-KR" altLang="en-US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두산</a:t>
                      </a:r>
                      <a:r>
                        <a:rPr kumimoji="1" lang="en-US" altLang="ko-KR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</a:p>
                  </a:txBody>
                  <a:tcPr marL="77914" marR="77914" marT="45734" marB="4573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3912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발주처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</a:p>
                  </a:txBody>
                  <a:tcPr marL="77914" marR="77914" marT="45734" marB="4573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한화건설</a:t>
                      </a:r>
                      <a:endParaRPr kumimoji="1" lang="en-US" altLang="ko-KR" sz="10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4" marR="77914" marT="45734" marB="4573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880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업무내역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4" marR="77914" marT="45734" marB="4573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기본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&amp;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상세설계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공정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기계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배관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전기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계장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설비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토목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건축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소방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), </a:t>
                      </a:r>
                      <a:b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</a:b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각종인허가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4" marR="77914" marT="45734" marB="4573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3912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연면적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4" marR="77914" marT="45734" marB="4573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5,300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坪</a:t>
                      </a:r>
                      <a:endParaRPr kumimoji="1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4" marR="77914" marT="45734" marB="4573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118589" y="82861"/>
            <a:ext cx="964239" cy="681083"/>
          </a:xfrm>
          <a:prstGeom prst="rect">
            <a:avLst/>
          </a:prstGeom>
          <a:noFill/>
        </p:spPr>
        <p:txBody>
          <a:bodyPr lIns="80135" tIns="40068" rIns="80135" bIns="40068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900" b="1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white"/>
                </a:solidFill>
                <a:latin typeface="맑은 고딕"/>
                <a:ea typeface="맑은 고딕"/>
                <a:cs typeface="Arial" panose="020B0604020202020204" pitchFamily="34" charset="0"/>
              </a:rPr>
              <a:t>Ⅱ</a:t>
            </a:r>
            <a:endParaRPr kumimoji="0" lang="ko-KR" altLang="en-US" sz="2800" b="1" dirty="0">
              <a:ln>
                <a:solidFill>
                  <a:srgbClr val="4F81BD">
                    <a:alpha val="0"/>
                  </a:srgbClr>
                </a:solidFill>
              </a:ln>
              <a:solidFill>
                <a:prstClr val="white"/>
              </a:solidFill>
              <a:latin typeface="맑은 고딕"/>
              <a:ea typeface="맑은 고딕"/>
              <a:cs typeface="Arial" panose="020B0604020202020204" pitchFamily="34" charset="0"/>
            </a:endParaRPr>
          </a:p>
        </p:txBody>
      </p:sp>
      <p:pic>
        <p:nvPicPr>
          <p:cNvPr id="369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3" t="12114" r="3188" b="40312"/>
          <a:stretch>
            <a:fillRect/>
          </a:stretch>
        </p:blipFill>
        <p:spPr bwMode="auto">
          <a:xfrm>
            <a:off x="3228246" y="1830401"/>
            <a:ext cx="2730012" cy="2397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9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807590"/>
              </p:ext>
            </p:extLst>
          </p:nvPr>
        </p:nvGraphicFramePr>
        <p:xfrm>
          <a:off x="3212130" y="4437063"/>
          <a:ext cx="2756388" cy="2160586"/>
        </p:xfrm>
        <a:graphic>
          <a:graphicData uri="http://schemas.openxmlformats.org/drawingml/2006/table">
            <a:tbl>
              <a:tblPr/>
              <a:tblGrid>
                <a:gridCol w="729299"/>
                <a:gridCol w="2027089"/>
              </a:tblGrid>
              <a:tr h="27732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Project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4" marR="77914" marT="45727" marB="45727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중국 </a:t>
                      </a:r>
                      <a:r>
                        <a:rPr kumimoji="1" lang="ko-KR" altLang="en-US" sz="10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바이오디젤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공장</a:t>
                      </a:r>
                      <a:endParaRPr kumimoji="1" lang="en-US" altLang="ko-KR" sz="10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4" marR="77914" marT="45727" marB="45727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5256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수행기간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4" marR="77914" marT="45727" marB="45727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2015. 04. ~ 2017.02.</a:t>
                      </a:r>
                    </a:p>
                  </a:txBody>
                  <a:tcPr marL="77914" marR="77914" marT="45727" marB="45727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5256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대지위치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4" marR="77914" marT="45727" marB="45727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중국 </a:t>
                      </a:r>
                      <a:r>
                        <a:rPr kumimoji="1" lang="ko-KR" altLang="en-US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건호현</a:t>
                      </a:r>
                      <a:endParaRPr kumimoji="1" lang="en-US" altLang="ko-KR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4" marR="77914" marT="45727" marB="45727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5256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사업주 </a:t>
                      </a:r>
                    </a:p>
                  </a:txBody>
                  <a:tcPr marL="77914" marR="77914" marT="45727" marB="45727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중국 바이오 에너지</a:t>
                      </a:r>
                      <a:endParaRPr kumimoji="1" lang="en-US" altLang="ko-KR" sz="10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4" marR="77914" marT="45727" marB="45727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4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발주처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4" marR="77914" marT="45727" marB="45727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웰크론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한텍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4" marR="77914" marT="45727" marB="45727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729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업무내역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4" marR="77914" marT="45727" marB="45727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기본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&amp;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상세설계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공정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기계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배관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b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</a:b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전기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계장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설비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토목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건축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4" marR="77914" marT="45727" marB="45727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5256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연면적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4" marR="77914" marT="45727" marB="45727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10,000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坪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14" marR="77914" marT="45727" marB="45727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4" name="AutoShape 33" descr="ob-21"/>
          <p:cNvSpPr>
            <a:spLocks noChangeArrowheads="1"/>
          </p:cNvSpPr>
          <p:nvPr/>
        </p:nvSpPr>
        <p:spPr bwMode="auto">
          <a:xfrm>
            <a:off x="3228743" y="1268760"/>
            <a:ext cx="2730172" cy="360000"/>
          </a:xfrm>
          <a:prstGeom prst="roundRect">
            <a:avLst>
              <a:gd name="adj" fmla="val 9944"/>
            </a:avLst>
          </a:prstGeom>
          <a:gradFill>
            <a:gsLst>
              <a:gs pos="33000">
                <a:srgbClr val="00B0F0"/>
              </a:gs>
              <a:gs pos="55000">
                <a:srgbClr val="85C2FF"/>
              </a:gs>
              <a:gs pos="76000">
                <a:srgbClr val="C4D6EB"/>
              </a:gs>
              <a:gs pos="99000">
                <a:srgbClr val="FFEBFA"/>
              </a:gs>
            </a:gsLst>
            <a:lin ang="10800000" scaled="1"/>
          </a:gradFill>
          <a:ln>
            <a:solidFill>
              <a:schemeClr val="tx2">
                <a:lumMod val="60000"/>
                <a:lumOff val="40000"/>
              </a:schemeClr>
            </a:solidFill>
          </a:ln>
          <a:effectLst/>
          <a:extLst/>
        </p:spPr>
        <p:txBody>
          <a:bodyPr wrap="none" lIns="0" tIns="0" rIns="0" bIns="0" anchor="ctr">
            <a:scene3d>
              <a:camera prst="orthographicFront"/>
              <a:lightRig rig="threePt" dir="t"/>
            </a:scene3d>
            <a:sp3d>
              <a:bevelT w="0" h="38100"/>
            </a:sp3d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defRPr/>
            </a:pPr>
            <a:r>
              <a:rPr kumimoji="0" lang="ko-KR" altLang="en-US" sz="1400" b="1" spc="-50" dirty="0">
                <a:solidFill>
                  <a:srgbClr val="1F497D">
                    <a:lumMod val="75000"/>
                  </a:srgbClr>
                </a:solidFill>
                <a:latin typeface="맑은 고딕" pitchFamily="50" charset="-127"/>
                <a:ea typeface="맑은 고딕" pitchFamily="50" charset="-127"/>
              </a:rPr>
              <a:t>중국 바이오 디젤 공장 </a:t>
            </a:r>
            <a:endParaRPr kumimoji="0" lang="en-US" altLang="ko-KR" sz="1400" b="1" spc="-50" dirty="0">
              <a:solidFill>
                <a:srgbClr val="1F497D">
                  <a:lumMod val="75000"/>
                </a:srgb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6950" name="그림 16">
            <a:hlinkClick r:id="rId5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9" t="14540" r="2508" b="3133"/>
          <a:stretch/>
        </p:blipFill>
        <p:spPr bwMode="auto">
          <a:xfrm>
            <a:off x="268073" y="1813632"/>
            <a:ext cx="2802207" cy="24138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슬라이드 번호 개체 틀 1"/>
          <p:cNvSpPr txBox="1">
            <a:spLocks/>
          </p:cNvSpPr>
          <p:nvPr/>
        </p:nvSpPr>
        <p:spPr bwMode="auto">
          <a:xfrm>
            <a:off x="3685778" y="6559550"/>
            <a:ext cx="2057400" cy="28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kumimoji="1" sz="1100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1pPr>
            <a:lvl2pPr marL="742950" indent="-28575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2pPr>
            <a:lvl3pPr marL="1143000" indent="-228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3pPr>
            <a:lvl4pPr marL="1600200" indent="-228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4pPr>
            <a:lvl5pPr marL="2057400" indent="-228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5pPr>
            <a:lvl6pPr marL="25146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6pPr>
            <a:lvl7pPr marL="29718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7pPr>
            <a:lvl8pPr marL="34290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8pPr>
            <a:lvl9pPr marL="38862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9pPr>
          </a:lstStyle>
          <a:p>
            <a:fld id="{3E1476DC-7947-47B6-A3EB-1CB04EFF9AB8}" type="slidenum">
              <a:rPr kumimoji="0" lang="ko-KR" altLang="en-US" smtClean="0">
                <a:solidFill>
                  <a:srgbClr val="898989"/>
                </a:solidFill>
                <a:ea typeface="맑은 고딕" pitchFamily="50" charset="-127"/>
              </a:rPr>
              <a:pPr/>
              <a:t>29</a:t>
            </a:fld>
            <a:endParaRPr kumimoji="0" lang="ko-KR" altLang="en-US" dirty="0" smtClean="0">
              <a:solidFill>
                <a:srgbClr val="898989"/>
              </a:solidFill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8957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0313152"/>
              </p:ext>
            </p:extLst>
          </p:nvPr>
        </p:nvGraphicFramePr>
        <p:xfrm>
          <a:off x="510283" y="1003303"/>
          <a:ext cx="8310189" cy="199390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96667"/>
                <a:gridCol w="7113522"/>
              </a:tblGrid>
              <a:tr h="360686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3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회  사  명</a:t>
                      </a:r>
                      <a:endParaRPr lang="ko-KR" altLang="en-US" sz="13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9693" marR="99693" marT="72037" marB="7203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3">
                            <a:lumMod val="75000"/>
                            <a:tint val="66000"/>
                            <a:satMod val="160000"/>
                          </a:schemeClr>
                        </a:gs>
                        <a:gs pos="50000">
                          <a:schemeClr val="accent3">
                            <a:lumMod val="75000"/>
                            <a:tint val="44500"/>
                            <a:satMod val="160000"/>
                          </a:schemeClr>
                        </a:gs>
                        <a:gs pos="100000">
                          <a:schemeClr val="accent3">
                            <a:lumMod val="75000"/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00000"/>
                        </a:lnSpc>
                      </a:pPr>
                      <a:r>
                        <a:rPr lang="ko-KR" altLang="en-US" sz="1300" b="1" i="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글로벌이엔지</a:t>
                      </a:r>
                      <a:r>
                        <a:rPr lang="ko-KR" altLang="en-US" sz="1300" b="1" i="0" dirty="0" smtClean="0"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lang="en-US" altLang="ko-KR" sz="1300" b="1" i="0" dirty="0" smtClean="0">
                          <a:latin typeface="맑은 고딕" pitchFamily="50" charset="-127"/>
                          <a:ea typeface="맑은 고딕" pitchFamily="50" charset="-127"/>
                        </a:rPr>
                        <a:t>,</a:t>
                      </a:r>
                      <a:r>
                        <a:rPr lang="en-US" altLang="ko-KR" sz="1300" b="1" i="0" baseline="0" dirty="0" smtClean="0">
                          <a:latin typeface="맑은 고딕" pitchFamily="50" charset="-127"/>
                          <a:ea typeface="맑은 고딕" pitchFamily="50" charset="-127"/>
                        </a:rPr>
                        <a:t>         </a:t>
                      </a:r>
                      <a:r>
                        <a:rPr lang="ko-KR" altLang="en-US" sz="1300" b="1" i="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글로벌이엔지</a:t>
                      </a:r>
                      <a:r>
                        <a:rPr lang="ko-KR" altLang="en-US" sz="1300" b="1" i="0" dirty="0" smtClean="0">
                          <a:latin typeface="맑은 고딕" pitchFamily="50" charset="-127"/>
                          <a:ea typeface="맑은 고딕" pitchFamily="50" charset="-127"/>
                        </a:rPr>
                        <a:t> 건축사사무소㈜</a:t>
                      </a:r>
                      <a:r>
                        <a:rPr lang="en-US" altLang="ko-KR" sz="1300" b="1" i="0" dirty="0" smtClean="0">
                          <a:latin typeface="맑은 고딕" pitchFamily="50" charset="-127"/>
                          <a:ea typeface="맑은 고딕" pitchFamily="50" charset="-127"/>
                        </a:rPr>
                        <a:t>, </a:t>
                      </a:r>
                      <a:r>
                        <a:rPr lang="en-US" altLang="ko-KR" sz="1300" b="1" i="0" baseline="0" dirty="0" smtClean="0">
                          <a:latin typeface="맑은 고딕" pitchFamily="50" charset="-127"/>
                          <a:ea typeface="맑은 고딕" pitchFamily="50" charset="-127"/>
                        </a:rPr>
                        <a:t>        </a:t>
                      </a:r>
                      <a:r>
                        <a:rPr lang="ko-KR" altLang="en-US" sz="1300" b="1" i="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글로벌이엔지</a:t>
                      </a:r>
                      <a:r>
                        <a:rPr lang="ko-KR" altLang="en-US" sz="1300" b="1" i="0" dirty="0" smtClean="0"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lang="en-US" altLang="ko-KR" sz="1300" b="1" i="0" dirty="0" smtClean="0"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ko-KR" altLang="en-US" sz="1300" b="1" i="0" dirty="0" smtClean="0">
                          <a:latin typeface="맑은 고딕" pitchFamily="50" charset="-127"/>
                          <a:ea typeface="맑은 고딕" pitchFamily="50" charset="-127"/>
                        </a:rPr>
                        <a:t>기업부설연구소</a:t>
                      </a:r>
                      <a:endParaRPr lang="ko-KR" altLang="en-US" sz="1300" b="1" i="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9693" marR="99693" marT="72037" marB="7203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60686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3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대 표 이 사</a:t>
                      </a:r>
                      <a:endParaRPr lang="ko-KR" altLang="en-US" sz="13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9693" marR="99693" marT="72037" marB="7203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3">
                            <a:lumMod val="75000"/>
                            <a:tint val="66000"/>
                            <a:satMod val="160000"/>
                          </a:schemeClr>
                        </a:gs>
                        <a:gs pos="50000">
                          <a:schemeClr val="accent3">
                            <a:lumMod val="75000"/>
                            <a:tint val="44500"/>
                            <a:satMod val="160000"/>
                          </a:schemeClr>
                        </a:gs>
                        <a:gs pos="100000">
                          <a:schemeClr val="accent3">
                            <a:lumMod val="75000"/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00000"/>
                        </a:lnSpc>
                      </a:pPr>
                      <a:r>
                        <a:rPr lang="ko-KR" altLang="en-US" sz="1300" b="1" i="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글로벌이엔지</a:t>
                      </a:r>
                      <a:r>
                        <a:rPr lang="ko-KR" altLang="en-US" sz="1300" b="1" i="0" dirty="0" smtClean="0">
                          <a:latin typeface="맑은 고딕" pitchFamily="50" charset="-127"/>
                          <a:ea typeface="맑은 고딕" pitchFamily="50" charset="-127"/>
                        </a:rPr>
                        <a:t>㈜ </a:t>
                      </a:r>
                      <a:r>
                        <a:rPr lang="en-US" altLang="ko-KR" sz="1300" b="1" i="0" dirty="0" smtClean="0">
                          <a:latin typeface="맑은 고딕" pitchFamily="50" charset="-127"/>
                          <a:ea typeface="맑은 고딕" pitchFamily="50" charset="-127"/>
                        </a:rPr>
                        <a:t>: </a:t>
                      </a:r>
                      <a:r>
                        <a:rPr lang="ko-KR" altLang="en-US" sz="1300" b="1" i="0" dirty="0" smtClean="0">
                          <a:latin typeface="맑은 고딕" pitchFamily="50" charset="-127"/>
                          <a:ea typeface="맑은 고딕" pitchFamily="50" charset="-127"/>
                        </a:rPr>
                        <a:t>박 명 도</a:t>
                      </a:r>
                      <a:r>
                        <a:rPr lang="en-US" altLang="ko-KR" sz="1300" b="1" i="0" dirty="0" smtClean="0">
                          <a:latin typeface="맑은 고딕" pitchFamily="50" charset="-127"/>
                          <a:ea typeface="맑은 고딕" pitchFamily="50" charset="-127"/>
                        </a:rPr>
                        <a:t>,</a:t>
                      </a:r>
                      <a:r>
                        <a:rPr lang="en-US" altLang="ko-KR" sz="1300" b="1" i="0" baseline="0" dirty="0" smtClean="0">
                          <a:latin typeface="맑은 고딕" pitchFamily="50" charset="-127"/>
                          <a:ea typeface="맑은 고딕" pitchFamily="50" charset="-127"/>
                        </a:rPr>
                        <a:t>            </a:t>
                      </a:r>
                      <a:r>
                        <a:rPr lang="ko-KR" altLang="en-US" sz="1300" b="1" i="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글로벌이엔지</a:t>
                      </a:r>
                      <a:r>
                        <a:rPr lang="ko-KR" altLang="en-US" sz="1300" b="1" i="0" dirty="0" smtClean="0">
                          <a:latin typeface="맑은 고딕" pitchFamily="50" charset="-127"/>
                          <a:ea typeface="맑은 고딕" pitchFamily="50" charset="-127"/>
                        </a:rPr>
                        <a:t> 건축사사무소㈜ </a:t>
                      </a:r>
                      <a:r>
                        <a:rPr lang="en-US" altLang="ko-KR" sz="1300" b="1" i="0" dirty="0" smtClean="0">
                          <a:latin typeface="맑은 고딕" pitchFamily="50" charset="-127"/>
                          <a:ea typeface="맑은 고딕" pitchFamily="50" charset="-127"/>
                        </a:rPr>
                        <a:t>: </a:t>
                      </a:r>
                      <a:r>
                        <a:rPr lang="ko-KR" altLang="en-US" sz="1300" b="1" i="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양우권</a:t>
                      </a:r>
                      <a:r>
                        <a:rPr lang="en-US" altLang="ko-KR" sz="1300" b="1" i="0" dirty="0" smtClean="0"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300" b="1" i="0" dirty="0" smtClean="0">
                          <a:latin typeface="맑은 고딕" pitchFamily="50" charset="-127"/>
                          <a:ea typeface="맑은 고딕" pitchFamily="50" charset="-127"/>
                        </a:rPr>
                        <a:t>전문 경영인</a:t>
                      </a:r>
                      <a:r>
                        <a:rPr lang="en-US" altLang="ko-KR" sz="1300" b="1" i="0" dirty="0" smtClean="0">
                          <a:latin typeface="맑은 고딕" pitchFamily="50" charset="-127"/>
                          <a:ea typeface="맑은 고딕" pitchFamily="50" charset="-127"/>
                        </a:rPr>
                        <a:t>) </a:t>
                      </a:r>
                      <a:r>
                        <a:rPr lang="ko-KR" altLang="en-US" sz="1300" b="1" i="0" dirty="0" smtClean="0">
                          <a:latin typeface="맑은 고딕" pitchFamily="50" charset="-127"/>
                          <a:ea typeface="맑은 고딕" pitchFamily="50" charset="-127"/>
                        </a:rPr>
                        <a:t>                  </a:t>
                      </a:r>
                      <a:endParaRPr lang="ko-KR" altLang="en-US" sz="1300" b="1" i="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9693" marR="99693" marT="72037" marB="7203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60686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3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회 사 주 소</a:t>
                      </a:r>
                      <a:endParaRPr lang="ko-KR" altLang="en-US" sz="13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9693" marR="99693" marT="72037" marB="7203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3">
                            <a:lumMod val="75000"/>
                            <a:tint val="66000"/>
                            <a:satMod val="160000"/>
                          </a:schemeClr>
                        </a:gs>
                        <a:gs pos="50000">
                          <a:schemeClr val="accent3">
                            <a:lumMod val="75000"/>
                            <a:tint val="44500"/>
                            <a:satMod val="160000"/>
                          </a:schemeClr>
                        </a:gs>
                        <a:gs pos="100000">
                          <a:schemeClr val="accent3">
                            <a:lumMod val="75000"/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00000"/>
                        </a:lnSpc>
                      </a:pPr>
                      <a:r>
                        <a:rPr lang="ko-KR" altLang="en-US" sz="1300" b="1" i="0" dirty="0" smtClean="0">
                          <a:latin typeface="맑은 고딕" pitchFamily="50" charset="-127"/>
                          <a:ea typeface="맑은 고딕" pitchFamily="50" charset="-127"/>
                        </a:rPr>
                        <a:t>서울특별시 금천구 디지털로 </a:t>
                      </a:r>
                      <a:r>
                        <a:rPr lang="en-US" altLang="ko-KR" sz="1300" b="1" i="0" dirty="0" smtClean="0">
                          <a:latin typeface="맑은 고딕" pitchFamily="50" charset="-127"/>
                          <a:ea typeface="맑은 고딕" pitchFamily="50" charset="-127"/>
                        </a:rPr>
                        <a:t>130, 614</a:t>
                      </a:r>
                      <a:r>
                        <a:rPr lang="ko-KR" altLang="en-US" sz="1300" b="1" i="0" dirty="0" smtClean="0">
                          <a:latin typeface="맑은 고딕" pitchFamily="50" charset="-127"/>
                          <a:ea typeface="맑은 고딕" pitchFamily="50" charset="-127"/>
                        </a:rPr>
                        <a:t>호</a:t>
                      </a:r>
                      <a:r>
                        <a:rPr lang="en-US" altLang="ko-KR" sz="1300" b="1" i="0" dirty="0" smtClean="0"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300" b="1" i="0" dirty="0" smtClean="0">
                          <a:latin typeface="맑은 고딕" pitchFamily="50" charset="-127"/>
                          <a:ea typeface="맑은 고딕" pitchFamily="50" charset="-127"/>
                        </a:rPr>
                        <a:t>가산동</a:t>
                      </a:r>
                      <a:r>
                        <a:rPr lang="en-US" altLang="ko-KR" sz="1300" b="1" i="0" dirty="0" smtClean="0">
                          <a:latin typeface="맑은 고딕" pitchFamily="50" charset="-127"/>
                          <a:ea typeface="맑은 고딕" pitchFamily="50" charset="-127"/>
                        </a:rPr>
                        <a:t>, </a:t>
                      </a:r>
                      <a:r>
                        <a:rPr lang="ko-KR" altLang="en-US" sz="1300" b="1" i="0" dirty="0" smtClean="0">
                          <a:latin typeface="맑은 고딕" pitchFamily="50" charset="-127"/>
                          <a:ea typeface="맑은 고딕" pitchFamily="50" charset="-127"/>
                        </a:rPr>
                        <a:t>남성 </a:t>
                      </a:r>
                      <a:r>
                        <a:rPr lang="ko-KR" altLang="en-US" sz="1300" b="1" i="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프라자</a:t>
                      </a:r>
                      <a:r>
                        <a:rPr lang="en-US" altLang="ko-KR" sz="1300" b="1" i="0" dirty="0" smtClean="0"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1300" b="1" i="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9693" marR="99693" marT="72037" marB="7203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69556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3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연  </a:t>
                      </a:r>
                      <a:r>
                        <a:rPr lang="ko-KR" altLang="en-US" sz="1300" b="1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락</a:t>
                      </a:r>
                      <a:r>
                        <a:rPr lang="ko-KR" altLang="en-US" sz="13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  처</a:t>
                      </a:r>
                      <a:endParaRPr lang="ko-KR" altLang="en-US" sz="13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9693" marR="99693" marT="72037" marB="7203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3">
                            <a:lumMod val="75000"/>
                            <a:tint val="66000"/>
                            <a:satMod val="160000"/>
                          </a:schemeClr>
                        </a:gs>
                        <a:gs pos="50000">
                          <a:schemeClr val="accent3">
                            <a:lumMod val="75000"/>
                            <a:tint val="44500"/>
                            <a:satMod val="160000"/>
                          </a:schemeClr>
                        </a:gs>
                        <a:gs pos="100000">
                          <a:schemeClr val="accent3">
                            <a:lumMod val="75000"/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1" i="0" dirty="0" smtClean="0">
                          <a:latin typeface="맑은 고딕" pitchFamily="50" charset="-127"/>
                          <a:ea typeface="맑은 고딕" pitchFamily="50" charset="-127"/>
                        </a:rPr>
                        <a:t>Tel: 070-4688-7302,</a:t>
                      </a:r>
                      <a:r>
                        <a:rPr lang="en-US" altLang="ko-KR" sz="1300" b="1" i="0" baseline="0" dirty="0" smtClean="0">
                          <a:latin typeface="맑은 고딕" pitchFamily="50" charset="-127"/>
                          <a:ea typeface="맑은 고딕" pitchFamily="50" charset="-127"/>
                        </a:rPr>
                        <a:t>     </a:t>
                      </a:r>
                      <a:r>
                        <a:rPr lang="en-US" altLang="ko-KR" sz="1300" b="1" i="0" dirty="0" smtClean="0">
                          <a:latin typeface="맑은 고딕" pitchFamily="50" charset="-127"/>
                          <a:ea typeface="맑은 고딕" pitchFamily="50" charset="-127"/>
                        </a:rPr>
                        <a:t>Fax: 02-2028-7335,         H.P</a:t>
                      </a:r>
                      <a:r>
                        <a:rPr lang="en-US" altLang="ko-KR" sz="1300" b="1" i="0" baseline="0" dirty="0" smtClean="0">
                          <a:latin typeface="맑은 고딕" pitchFamily="50" charset="-127"/>
                          <a:ea typeface="맑은 고딕" pitchFamily="50" charset="-127"/>
                        </a:rPr>
                        <a:t> : 010-5493-2968</a:t>
                      </a:r>
                      <a:endParaRPr lang="en-US" altLang="ko-KR" sz="1300" b="1" i="0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1" i="0" dirty="0" smtClean="0">
                          <a:latin typeface="맑은 고딕" pitchFamily="50" charset="-127"/>
                          <a:ea typeface="맑은 고딕" pitchFamily="50" charset="-127"/>
                        </a:rPr>
                        <a:t>Homepage</a:t>
                      </a:r>
                      <a:r>
                        <a:rPr lang="en-US" altLang="ko-KR" sz="1300" b="1" i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:</a:t>
                      </a:r>
                      <a:r>
                        <a:rPr lang="en-US" altLang="ko-KR" sz="1300" b="1" i="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en-US" altLang="ko-KR" sz="1300" b="1" i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hlinkClick r:id="rId2"/>
                        </a:rPr>
                        <a:t>http://www.global-eng.kr</a:t>
                      </a:r>
                      <a:r>
                        <a:rPr lang="en-US" altLang="ko-KR" sz="1300" b="1" i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,   </a:t>
                      </a:r>
                      <a:r>
                        <a:rPr lang="en-US" altLang="ko-KR" sz="1300" b="1" i="0" dirty="0" smtClean="0">
                          <a:latin typeface="맑은 고딕" pitchFamily="50" charset="-127"/>
                          <a:ea typeface="맑은 고딕" pitchFamily="50" charset="-127"/>
                        </a:rPr>
                        <a:t>E-mail: </a:t>
                      </a:r>
                      <a:r>
                        <a:rPr lang="en-US" altLang="ko-KR" sz="1300" b="1" i="0" dirty="0" smtClean="0">
                          <a:latin typeface="맑은 고딕" pitchFamily="50" charset="-127"/>
                          <a:ea typeface="맑은 고딕" pitchFamily="50" charset="-127"/>
                          <a:hlinkClick r:id="rId3"/>
                        </a:rPr>
                        <a:t>mdpark@global-eng.kr</a:t>
                      </a:r>
                      <a:r>
                        <a:rPr lang="en-US" altLang="ko-KR" sz="1300" b="1" i="0" dirty="0" smtClean="0">
                          <a:latin typeface="맑은 고딕" pitchFamily="50" charset="-127"/>
                          <a:ea typeface="맑은 고딕" pitchFamily="50" charset="-127"/>
                        </a:rPr>
                        <a:t>,</a:t>
                      </a:r>
                      <a:r>
                        <a:rPr lang="en-US" altLang="ko-KR" sz="1300" b="1" i="0" baseline="0" dirty="0" smtClean="0"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endParaRPr lang="ko-KR" altLang="en-US" sz="1300" b="1" i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9693" marR="99693" marT="72037" marB="7203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42287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3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설 </a:t>
                      </a:r>
                      <a:r>
                        <a:rPr lang="ko-KR" altLang="en-US" sz="1300" b="1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립</a:t>
                      </a:r>
                      <a:r>
                        <a:rPr lang="ko-KR" altLang="en-US" sz="13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 일 자</a:t>
                      </a:r>
                      <a:endParaRPr lang="ko-KR" altLang="en-US" sz="13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9693" marR="99693" marT="72037" marB="7203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3">
                            <a:lumMod val="75000"/>
                            <a:tint val="66000"/>
                            <a:satMod val="160000"/>
                          </a:schemeClr>
                        </a:gs>
                        <a:gs pos="50000">
                          <a:schemeClr val="accent3">
                            <a:lumMod val="75000"/>
                            <a:tint val="44500"/>
                            <a:satMod val="160000"/>
                          </a:schemeClr>
                        </a:gs>
                        <a:gs pos="100000">
                          <a:schemeClr val="accent3">
                            <a:lumMod val="75000"/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1" i="0" dirty="0" smtClean="0">
                          <a:latin typeface="맑은 고딕" pitchFamily="50" charset="-127"/>
                          <a:ea typeface="맑은 고딕" pitchFamily="50" charset="-127"/>
                        </a:rPr>
                        <a:t>2010</a:t>
                      </a:r>
                      <a:r>
                        <a:rPr lang="ko-KR" altLang="en-US" sz="1300" b="1" i="0" dirty="0" smtClean="0">
                          <a:latin typeface="맑은 고딕" pitchFamily="50" charset="-127"/>
                          <a:ea typeface="맑은 고딕" pitchFamily="50" charset="-127"/>
                        </a:rPr>
                        <a:t>년 </a:t>
                      </a:r>
                      <a:r>
                        <a:rPr lang="en-US" altLang="ko-KR" sz="1300" b="1" i="0" dirty="0" smtClean="0">
                          <a:latin typeface="맑은 고딕" pitchFamily="50" charset="-127"/>
                          <a:ea typeface="맑은 고딕" pitchFamily="50" charset="-127"/>
                        </a:rPr>
                        <a:t>03</a:t>
                      </a:r>
                      <a:r>
                        <a:rPr lang="ko-KR" altLang="en-US" sz="1300" b="1" i="0" dirty="0" smtClean="0">
                          <a:latin typeface="맑은 고딕" pitchFamily="50" charset="-127"/>
                          <a:ea typeface="맑은 고딕" pitchFamily="50" charset="-127"/>
                        </a:rPr>
                        <a:t>월 </a:t>
                      </a:r>
                      <a:r>
                        <a:rPr lang="en-US" altLang="ko-KR" sz="1300" b="1" i="0" dirty="0" smtClean="0">
                          <a:latin typeface="맑은 고딕" pitchFamily="50" charset="-127"/>
                          <a:ea typeface="맑은 고딕" pitchFamily="50" charset="-127"/>
                        </a:rPr>
                        <a:t>15</a:t>
                      </a:r>
                      <a:r>
                        <a:rPr lang="ko-KR" altLang="en-US" sz="1300" b="1" i="0" dirty="0" smtClean="0">
                          <a:latin typeface="맑은 고딕" pitchFamily="50" charset="-127"/>
                          <a:ea typeface="맑은 고딕" pitchFamily="50" charset="-127"/>
                        </a:rPr>
                        <a:t>일</a:t>
                      </a:r>
                      <a:endParaRPr lang="ko-KR" altLang="en-US" sz="1300" b="1" i="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9693" marR="99693" marT="72037" marB="7203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849740" y="247951"/>
            <a:ext cx="4719294" cy="461651"/>
          </a:xfrm>
          <a:prstGeom prst="rect">
            <a:avLst/>
          </a:prstGeom>
          <a:ln>
            <a:noFill/>
          </a:ln>
        </p:spPr>
        <p:txBody>
          <a:bodyPr lIns="91427" tIns="45713" rIns="91427" bIns="45713">
            <a:spAutoFit/>
          </a:bodyPr>
          <a:lstStyle>
            <a:defPPr>
              <a:defRPr lang="ko-KR"/>
            </a:defPPr>
            <a:lvl1pPr marL="90488" indent="-90488" latinLnBrk="0">
              <a:lnSpc>
                <a:spcPct val="120000"/>
              </a:lnSpc>
              <a:spcBef>
                <a:spcPts val="300"/>
              </a:spcBef>
              <a:buFont typeface="Wingdings" pitchFamily="2" charset="2"/>
              <a:buChar char="§"/>
              <a:defRPr sz="1300" b="1" spc="-5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kumimoji="0" lang="ko-KR" alt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맑은 고딕" pitchFamily="50" charset="-127"/>
              </a:rPr>
              <a:t>회사 개요 </a:t>
            </a:r>
            <a:endParaRPr kumimoji="0" lang="ko-KR" altLang="en-US" sz="1800" dirty="0">
              <a:solidFill>
                <a:prstClr val="black">
                  <a:lumMod val="85000"/>
                  <a:lumOff val="15000"/>
                </a:prstClr>
              </a:solidFill>
              <a:ea typeface="맑은 고딕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4862" y="2996952"/>
            <a:ext cx="1262910" cy="387784"/>
          </a:xfrm>
          <a:prstGeom prst="rect">
            <a:avLst/>
          </a:prstGeom>
          <a:ln>
            <a:noFill/>
          </a:ln>
        </p:spPr>
        <p:txBody>
          <a:bodyPr lIns="91427" tIns="45713" rIns="91427" bIns="45713">
            <a:spAutoFit/>
          </a:bodyPr>
          <a:lstStyle>
            <a:defPPr>
              <a:defRPr lang="ko-KR"/>
            </a:defPPr>
            <a:lvl1pPr indent="0" latinLnBrk="0">
              <a:lnSpc>
                <a:spcPct val="120000"/>
              </a:lnSpc>
              <a:spcBef>
                <a:spcPts val="300"/>
              </a:spcBef>
              <a:buFont typeface="Wingdings" pitchFamily="2" charset="2"/>
              <a:buNone/>
              <a:defRPr sz="1600" b="1" spc="-5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</a:defRPr>
            </a:lvl1pPr>
          </a:lstStyle>
          <a:p>
            <a:pPr fontAlgn="auto" latinLnBrk="1">
              <a:spcBef>
                <a:spcPct val="40000"/>
              </a:spcBef>
              <a:spcAft>
                <a:spcPts val="0"/>
              </a:spcAft>
              <a:defRPr/>
            </a:pPr>
            <a:r>
              <a:rPr kumimoji="0" lang="en-US" altLang="ko-KR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 pitchFamily="50" charset="-127"/>
              </a:rPr>
              <a:t>2. </a:t>
            </a:r>
            <a:r>
              <a:rPr kumimoji="0" lang="ko-KR" altLang="en-US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 pitchFamily="50" charset="-127"/>
              </a:rPr>
              <a:t>회사 연혁</a:t>
            </a:r>
            <a:endParaRPr kumimoji="0" lang="en-US" altLang="ko-KR" spc="0" dirty="0">
              <a:ln>
                <a:noFill/>
              </a:ln>
              <a:solidFill>
                <a:srgbClr val="000000"/>
              </a:solidFill>
              <a:ea typeface="맑은 고딕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4463" y="692696"/>
            <a:ext cx="1661723" cy="387784"/>
          </a:xfrm>
          <a:prstGeom prst="rect">
            <a:avLst/>
          </a:prstGeom>
          <a:ln>
            <a:noFill/>
          </a:ln>
        </p:spPr>
        <p:txBody>
          <a:bodyPr lIns="91427" tIns="45713" rIns="91427" bIns="45713">
            <a:spAutoFit/>
          </a:bodyPr>
          <a:lstStyle>
            <a:defPPr>
              <a:defRPr lang="ko-KR"/>
            </a:defPPr>
            <a:lvl1pPr indent="0" latinLnBrk="0">
              <a:lnSpc>
                <a:spcPct val="120000"/>
              </a:lnSpc>
              <a:spcBef>
                <a:spcPts val="300"/>
              </a:spcBef>
              <a:buFont typeface="Wingdings" pitchFamily="2" charset="2"/>
              <a:buNone/>
              <a:defRPr sz="1600" b="1" spc="-5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</a:defRPr>
            </a:lvl1pPr>
          </a:lstStyle>
          <a:p>
            <a:pPr fontAlgn="auto" latinLnBrk="1">
              <a:spcBef>
                <a:spcPct val="40000"/>
              </a:spcBef>
              <a:spcAft>
                <a:spcPts val="0"/>
              </a:spcAft>
              <a:defRPr/>
            </a:pPr>
            <a:r>
              <a:rPr kumimoji="0" lang="en-US" altLang="ko-KR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 pitchFamily="50" charset="-127"/>
              </a:rPr>
              <a:t>1. </a:t>
            </a:r>
            <a:r>
              <a:rPr kumimoji="0" lang="ko-KR" altLang="en-US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 pitchFamily="50" charset="-127"/>
              </a:rPr>
              <a:t>회사 소</a:t>
            </a:r>
            <a:r>
              <a:rPr kumimoji="0" lang="ko-KR" altLang="en-US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 pitchFamily="50" charset="-127"/>
              </a:rPr>
              <a:t>개</a:t>
            </a:r>
            <a:endParaRPr kumimoji="0" lang="en-US" altLang="ko-KR" spc="0" dirty="0">
              <a:ln>
                <a:noFill/>
              </a:ln>
              <a:solidFill>
                <a:srgbClr val="000000"/>
              </a:solidFill>
              <a:ea typeface="맑은 고딕" pitchFamily="50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0826" y="98158"/>
            <a:ext cx="678914" cy="697876"/>
          </a:xfrm>
          <a:prstGeom prst="rect">
            <a:avLst/>
          </a:prstGeom>
          <a:noFill/>
        </p:spPr>
        <p:txBody>
          <a:bodyPr lIns="80135" tIns="40068" rIns="80135" bIns="40068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900" b="1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white"/>
                </a:solidFill>
                <a:latin typeface="맑은 고딕" pitchFamily="50" charset="-127"/>
                <a:ea typeface="맑은 고딕" pitchFamily="50" charset="-127"/>
                <a:cs typeface="Arial" panose="020B0604020202020204" pitchFamily="34" charset="0"/>
              </a:rPr>
              <a:t> I</a:t>
            </a:r>
            <a:endParaRPr kumimoji="0" lang="ko-KR" altLang="en-US" sz="2800" b="1" dirty="0">
              <a:ln>
                <a:solidFill>
                  <a:srgbClr val="4F81BD">
                    <a:alpha val="0"/>
                  </a:srgbClr>
                </a:solidFill>
              </a:ln>
              <a:solidFill>
                <a:prstClr val="white"/>
              </a:solidFill>
              <a:latin typeface="맑은 고딕" pitchFamily="50" charset="-127"/>
              <a:ea typeface="맑은 고딕" pitchFamily="50" charset="-127"/>
              <a:cs typeface="Arial" panose="020B0604020202020204" pitchFamily="34" charset="0"/>
            </a:endParaRPr>
          </a:p>
        </p:txBody>
      </p:sp>
      <p:graphicFrame>
        <p:nvGraphicFramePr>
          <p:cNvPr id="13" name="표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7456259"/>
              </p:ext>
            </p:extLst>
          </p:nvPr>
        </p:nvGraphicFramePr>
        <p:xfrm>
          <a:off x="511742" y="3357563"/>
          <a:ext cx="8308730" cy="324009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129987"/>
                <a:gridCol w="7178743"/>
              </a:tblGrid>
              <a:tr h="32400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2019</a:t>
                      </a:r>
                      <a:r>
                        <a:rPr lang="ko-KR" altLang="en-US" sz="13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년</a:t>
                      </a:r>
                      <a:endParaRPr lang="ko-KR" altLang="en-US" sz="13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41" marR="91441" marT="45723" marB="45723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3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소방시설설계 등록</a:t>
                      </a:r>
                      <a:r>
                        <a:rPr lang="en-US" altLang="ko-KR" sz="13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,</a:t>
                      </a:r>
                      <a:r>
                        <a:rPr lang="en-US" altLang="ko-KR" sz="13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OSHS 18001(</a:t>
                      </a:r>
                      <a:r>
                        <a:rPr lang="ko-KR" altLang="en-US" sz="13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안전보건경영시스템</a:t>
                      </a:r>
                      <a:r>
                        <a:rPr lang="en-US" altLang="ko-KR" sz="13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 </a:t>
                      </a:r>
                      <a:r>
                        <a:rPr lang="ko-KR" altLang="en-US" sz="13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인증획득</a:t>
                      </a:r>
                      <a:endParaRPr lang="ko-KR" altLang="en-US" sz="13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41" marR="91441"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>
                            <a:lumMod val="85000"/>
                          </a:schemeClr>
                        </a:gs>
                        <a:gs pos="50000">
                          <a:schemeClr val="bg1">
                            <a:lumMod val="95000"/>
                          </a:schemeClr>
                        </a:gs>
                        <a:gs pos="88000">
                          <a:schemeClr val="bg1">
                            <a:lumMod val="95000"/>
                          </a:schemeClr>
                        </a:gs>
                      </a:gsLst>
                      <a:lin ang="2700000" scaled="1"/>
                    </a:gradFill>
                  </a:tcPr>
                </a:tc>
              </a:tr>
              <a:tr h="32400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2018</a:t>
                      </a:r>
                      <a:r>
                        <a:rPr lang="ko-KR" altLang="en-US" sz="13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년</a:t>
                      </a:r>
                      <a:endParaRPr lang="ko-KR" altLang="en-US" sz="13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41" marR="91441" marT="45723" marB="45723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종합 공사 면허 취득</a:t>
                      </a:r>
                      <a:r>
                        <a:rPr lang="en-US" altLang="ko-KR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건축업</a:t>
                      </a:r>
                      <a:r>
                        <a:rPr lang="en-US" altLang="ko-KR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r>
                        <a:rPr lang="en-US" altLang="ko-KR" sz="13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endParaRPr lang="ko-KR" altLang="en-US" sz="13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41" marR="91441"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>
                            <a:lumMod val="85000"/>
                          </a:schemeClr>
                        </a:gs>
                        <a:gs pos="50000">
                          <a:schemeClr val="bg1">
                            <a:lumMod val="95000"/>
                          </a:schemeClr>
                        </a:gs>
                        <a:gs pos="88000">
                          <a:schemeClr val="bg1">
                            <a:lumMod val="95000"/>
                          </a:schemeClr>
                        </a:gs>
                      </a:gsLst>
                      <a:lin ang="2700000" scaled="1"/>
                    </a:gradFill>
                  </a:tcPr>
                </a:tc>
              </a:tr>
              <a:tr h="32400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2016</a:t>
                      </a:r>
                      <a:r>
                        <a:rPr lang="ko-KR" altLang="en-US" sz="13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년</a:t>
                      </a:r>
                      <a:endParaRPr lang="ko-KR" altLang="en-US" sz="13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41" marR="91441" marT="45723" marB="45723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전기분야 </a:t>
                      </a:r>
                      <a:r>
                        <a:rPr lang="ko-KR" altLang="en-US" sz="13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감리업</a:t>
                      </a:r>
                      <a:r>
                        <a:rPr lang="ko-KR" altLang="en-US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및 전문 </a:t>
                      </a:r>
                      <a:r>
                        <a:rPr lang="ko-KR" altLang="en-US" sz="13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설계업</a:t>
                      </a:r>
                      <a:r>
                        <a:rPr lang="ko-KR" altLang="en-US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en-US" altLang="ko-KR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1</a:t>
                      </a:r>
                      <a:r>
                        <a:rPr lang="ko-KR" altLang="en-US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종 면허취득</a:t>
                      </a:r>
                      <a:endParaRPr lang="ko-KR" altLang="en-US" sz="13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41" marR="91441"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>
                            <a:lumMod val="85000"/>
                          </a:schemeClr>
                        </a:gs>
                        <a:gs pos="50000">
                          <a:schemeClr val="bg1">
                            <a:lumMod val="95000"/>
                          </a:schemeClr>
                        </a:gs>
                        <a:gs pos="88000">
                          <a:schemeClr val="bg1">
                            <a:lumMod val="95000"/>
                          </a:schemeClr>
                        </a:gs>
                      </a:gsLst>
                      <a:lin ang="2700000" scaled="1"/>
                    </a:gradFill>
                  </a:tcPr>
                </a:tc>
              </a:tr>
              <a:tr h="32400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2014</a:t>
                      </a:r>
                      <a:r>
                        <a:rPr lang="ko-KR" altLang="en-US" sz="13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년</a:t>
                      </a:r>
                      <a:endParaRPr lang="ko-KR" altLang="en-US" sz="13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41" marR="91441" marT="45723" marB="45723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ISO 9001 (</a:t>
                      </a:r>
                      <a:r>
                        <a:rPr lang="ko-KR" altLang="en-US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품질경영시스템</a:t>
                      </a:r>
                      <a:r>
                        <a:rPr lang="en-US" altLang="ko-KR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 </a:t>
                      </a:r>
                      <a:r>
                        <a:rPr lang="ko-KR" altLang="en-US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인증획득</a:t>
                      </a:r>
                      <a:r>
                        <a:rPr lang="en-US" altLang="ko-KR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, ISO 14001 (</a:t>
                      </a:r>
                      <a:r>
                        <a:rPr lang="ko-KR" altLang="en-US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환경경영시스템</a:t>
                      </a:r>
                      <a:r>
                        <a:rPr lang="en-US" altLang="ko-KR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 </a:t>
                      </a:r>
                      <a:r>
                        <a:rPr lang="ko-KR" altLang="en-US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인증획득</a:t>
                      </a:r>
                    </a:p>
                  </a:txBody>
                  <a:tcPr marL="91441" marR="91441"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>
                            <a:lumMod val="85000"/>
                          </a:schemeClr>
                        </a:gs>
                        <a:gs pos="50000">
                          <a:schemeClr val="bg1">
                            <a:lumMod val="95000"/>
                          </a:schemeClr>
                        </a:gs>
                        <a:gs pos="88000">
                          <a:schemeClr val="bg1">
                            <a:lumMod val="95000"/>
                          </a:schemeClr>
                        </a:gs>
                      </a:gsLst>
                      <a:lin ang="2700000" scaled="1"/>
                    </a:gradFill>
                  </a:tcPr>
                </a:tc>
              </a:tr>
              <a:tr h="32400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2013</a:t>
                      </a:r>
                      <a:r>
                        <a:rPr lang="ko-KR" altLang="en-US" sz="13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년</a:t>
                      </a:r>
                      <a:endParaRPr lang="ko-KR" altLang="en-US" sz="13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41" marR="91441" marT="45723" marB="45723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기업부설연구소 설립</a:t>
                      </a:r>
                      <a:endParaRPr lang="ko-KR" altLang="en-US" sz="13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41" marR="91441"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>
                            <a:lumMod val="85000"/>
                          </a:schemeClr>
                        </a:gs>
                        <a:gs pos="50000">
                          <a:schemeClr val="bg1">
                            <a:lumMod val="95000"/>
                          </a:schemeClr>
                        </a:gs>
                        <a:gs pos="88000">
                          <a:schemeClr val="bg1">
                            <a:lumMod val="95000"/>
                          </a:schemeClr>
                        </a:gs>
                      </a:gsLst>
                      <a:lin ang="2700000" scaled="1"/>
                    </a:gradFill>
                  </a:tcPr>
                </a:tc>
              </a:tr>
              <a:tr h="324009"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2012</a:t>
                      </a:r>
                      <a:r>
                        <a:rPr lang="ko-KR" altLang="en-US" sz="13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년</a:t>
                      </a:r>
                      <a:endParaRPr lang="ko-KR" altLang="en-US" sz="13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41" marR="91441" marT="45723" marB="45723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3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글로벌이엔지</a:t>
                      </a:r>
                      <a:r>
                        <a:rPr lang="ko-KR" altLang="en-US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건축사사무소</a:t>
                      </a:r>
                      <a:r>
                        <a:rPr lang="en-US" altLang="ko-KR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주</a:t>
                      </a:r>
                      <a:r>
                        <a:rPr lang="en-US" altLang="ko-KR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r>
                        <a:rPr lang="ko-KR" altLang="en-US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설립 </a:t>
                      </a:r>
                      <a:r>
                        <a:rPr lang="en-US" altLang="ko-KR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인허가</a:t>
                      </a:r>
                      <a:r>
                        <a:rPr lang="en-US" altLang="ko-KR" sz="13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ko-KR" altLang="en-US" sz="13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및 </a:t>
                      </a:r>
                      <a:r>
                        <a:rPr lang="ko-KR" altLang="en-US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건축설계</a:t>
                      </a:r>
                      <a:r>
                        <a:rPr lang="en-US" altLang="ko-KR" sz="1300" b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,</a:t>
                      </a:r>
                      <a:r>
                        <a:rPr lang="en-US" altLang="ko-KR" sz="1300" b="1" baseline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ko-KR" altLang="en-US" sz="1300" b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감리</a:t>
                      </a:r>
                      <a:r>
                        <a:rPr lang="en-US" altLang="ko-KR" sz="1300" b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1300" b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41" marR="91441"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>
                            <a:lumMod val="85000"/>
                          </a:schemeClr>
                        </a:gs>
                        <a:gs pos="50000">
                          <a:schemeClr val="bg1">
                            <a:lumMod val="95000"/>
                          </a:schemeClr>
                        </a:gs>
                        <a:gs pos="88000">
                          <a:schemeClr val="bg1">
                            <a:lumMod val="95000"/>
                          </a:schemeClr>
                        </a:gs>
                      </a:gsLst>
                      <a:lin ang="2700000" scaled="1"/>
                    </a:gradFill>
                  </a:tcPr>
                </a:tc>
              </a:tr>
              <a:tr h="32400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해외건설협회 </a:t>
                      </a:r>
                      <a:r>
                        <a:rPr lang="en-US" altLang="ko-KR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: </a:t>
                      </a:r>
                      <a:r>
                        <a:rPr lang="ko-KR" altLang="en-US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건설 </a:t>
                      </a:r>
                      <a:r>
                        <a:rPr lang="ko-KR" altLang="en-US" sz="13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엔지니어링업</a:t>
                      </a:r>
                      <a:r>
                        <a:rPr lang="ko-KR" altLang="en-US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등록</a:t>
                      </a:r>
                    </a:p>
                  </a:txBody>
                  <a:tcPr marL="91441" marR="91441"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>
                            <a:lumMod val="85000"/>
                          </a:schemeClr>
                        </a:gs>
                        <a:gs pos="50000">
                          <a:schemeClr val="bg1">
                            <a:lumMod val="95000"/>
                          </a:schemeClr>
                        </a:gs>
                        <a:gs pos="88000">
                          <a:schemeClr val="bg1">
                            <a:lumMod val="95000"/>
                          </a:schemeClr>
                        </a:gs>
                      </a:gsLst>
                      <a:lin ang="2700000" scaled="1"/>
                    </a:gradFill>
                  </a:tcPr>
                </a:tc>
              </a:tr>
              <a:tr h="324009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b="1" dirty="0"/>
                    </a:p>
                  </a:txBody>
                  <a:tcP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엔지니어링 사업자 등록 </a:t>
                      </a:r>
                      <a:r>
                        <a:rPr lang="en-US" altLang="ko-KR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엔지니어링분야</a:t>
                      </a:r>
                      <a:r>
                        <a:rPr lang="ko-KR" altLang="en-US" sz="13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en-US" altLang="ko-KR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:</a:t>
                      </a:r>
                      <a:r>
                        <a:rPr lang="en-US" altLang="ko-KR" sz="13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ko-KR" altLang="en-US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화공</a:t>
                      </a:r>
                      <a:r>
                        <a:rPr lang="en-US" altLang="ko-KR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, </a:t>
                      </a:r>
                      <a:r>
                        <a:rPr lang="ko-KR" altLang="en-US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기계장치</a:t>
                      </a:r>
                      <a:r>
                        <a:rPr lang="en-US" altLang="ko-KR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, </a:t>
                      </a:r>
                      <a:r>
                        <a:rPr lang="ko-KR" altLang="en-US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설비</a:t>
                      </a:r>
                      <a:r>
                        <a:rPr lang="en-US" altLang="ko-KR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, </a:t>
                      </a:r>
                      <a:r>
                        <a:rPr lang="ko-KR" altLang="en-US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전기</a:t>
                      </a:r>
                      <a:r>
                        <a:rPr lang="en-US" altLang="ko-KR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, </a:t>
                      </a:r>
                      <a:r>
                        <a:rPr lang="ko-KR" altLang="en-US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구조</a:t>
                      </a:r>
                      <a:r>
                        <a:rPr lang="en-US" altLang="ko-KR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, </a:t>
                      </a:r>
                      <a:r>
                        <a:rPr lang="ko-KR" altLang="en-US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안전</a:t>
                      </a:r>
                      <a:r>
                        <a:rPr lang="en-US" altLang="ko-KR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13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41" marR="91441"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>
                            <a:lumMod val="85000"/>
                          </a:schemeClr>
                        </a:gs>
                        <a:gs pos="50000">
                          <a:schemeClr val="bg1">
                            <a:lumMod val="95000"/>
                          </a:schemeClr>
                        </a:gs>
                        <a:gs pos="88000">
                          <a:schemeClr val="bg1">
                            <a:lumMod val="95000"/>
                          </a:schemeClr>
                        </a:gs>
                      </a:gsLst>
                      <a:lin ang="2700000" scaled="1"/>
                    </a:gradFill>
                  </a:tcPr>
                </a:tc>
              </a:tr>
              <a:tr h="32400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2011</a:t>
                      </a:r>
                      <a:r>
                        <a:rPr lang="ko-KR" altLang="en-US" sz="13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년</a:t>
                      </a:r>
                      <a:endParaRPr lang="ko-KR" altLang="en-US" sz="13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41" marR="91441" marT="45723" marB="45723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벤처기업 선정</a:t>
                      </a:r>
                      <a:endParaRPr lang="ko-KR" altLang="en-US" sz="13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41" marR="91441"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>
                            <a:lumMod val="85000"/>
                          </a:schemeClr>
                        </a:gs>
                        <a:gs pos="50000">
                          <a:schemeClr val="bg1">
                            <a:lumMod val="95000"/>
                          </a:schemeClr>
                        </a:gs>
                        <a:gs pos="88000">
                          <a:schemeClr val="bg1">
                            <a:lumMod val="95000"/>
                          </a:schemeClr>
                        </a:gs>
                      </a:gsLst>
                      <a:lin ang="2700000" scaled="1"/>
                    </a:gradFill>
                  </a:tcPr>
                </a:tc>
              </a:tr>
              <a:tr h="32400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2010</a:t>
                      </a:r>
                      <a:r>
                        <a:rPr lang="ko-KR" altLang="en-US" sz="13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년</a:t>
                      </a:r>
                      <a:endParaRPr lang="ko-KR" altLang="en-US" sz="13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41" marR="91441" marT="45723" marB="45723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3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글로벌이엔지</a:t>
                      </a:r>
                      <a:r>
                        <a:rPr lang="en-US" altLang="ko-KR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주</a:t>
                      </a:r>
                      <a:r>
                        <a:rPr lang="en-US" altLang="ko-KR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r>
                        <a:rPr lang="ko-KR" altLang="en-US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설립 </a:t>
                      </a:r>
                      <a:r>
                        <a:rPr lang="en-US" altLang="ko-KR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종합</a:t>
                      </a:r>
                      <a:r>
                        <a:rPr lang="ko-KR" altLang="en-US" sz="13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설계</a:t>
                      </a:r>
                      <a:r>
                        <a:rPr lang="en-US" altLang="ko-KR" sz="13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13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1441" marR="91441" marT="45723" marB="4572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>
                            <a:lumMod val="85000"/>
                          </a:schemeClr>
                        </a:gs>
                        <a:gs pos="50000">
                          <a:schemeClr val="bg1">
                            <a:lumMod val="95000"/>
                          </a:schemeClr>
                        </a:gs>
                        <a:gs pos="88000">
                          <a:schemeClr val="bg1">
                            <a:lumMod val="95000"/>
                          </a:schemeClr>
                        </a:gs>
                      </a:gsLst>
                      <a:lin ang="2700000" scaled="1"/>
                    </a:gradFill>
                  </a:tcPr>
                </a:tc>
              </a:tr>
            </a:tbl>
          </a:graphicData>
        </a:graphic>
      </p:graphicFrame>
      <p:sp>
        <p:nvSpPr>
          <p:cNvPr id="9" name="슬라이드 번호 개체 틀 1"/>
          <p:cNvSpPr txBox="1">
            <a:spLocks/>
          </p:cNvSpPr>
          <p:nvPr/>
        </p:nvSpPr>
        <p:spPr bwMode="auto">
          <a:xfrm>
            <a:off x="3659066" y="6570676"/>
            <a:ext cx="2057400" cy="28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kumimoji="1" sz="1100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1pPr>
            <a:lvl2pPr marL="742950" indent="-28575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2pPr>
            <a:lvl3pPr marL="1143000" indent="-228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3pPr>
            <a:lvl4pPr marL="1600200" indent="-228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4pPr>
            <a:lvl5pPr marL="2057400" indent="-228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5pPr>
            <a:lvl6pPr marL="25146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6pPr>
            <a:lvl7pPr marL="29718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7pPr>
            <a:lvl8pPr marL="34290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8pPr>
            <a:lvl9pPr marL="38862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9pPr>
          </a:lstStyle>
          <a:p>
            <a:fld id="{D5690BA9-808E-4707-825D-E02E62666EE2}" type="slidenum">
              <a:rPr kumimoji="0" lang="ko-KR" altLang="en-US" smtClean="0">
                <a:solidFill>
                  <a:srgbClr val="898989"/>
                </a:solidFill>
                <a:ea typeface="맑은 고딕" pitchFamily="50" charset="-127"/>
              </a:rPr>
              <a:pPr/>
              <a:t>3</a:t>
            </a:fld>
            <a:endParaRPr kumimoji="0" lang="ko-KR" altLang="en-US" dirty="0" smtClean="0">
              <a:solidFill>
                <a:srgbClr val="898989"/>
              </a:solidFill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2086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849750" y="247951"/>
            <a:ext cx="3650763" cy="461651"/>
          </a:xfrm>
          <a:prstGeom prst="rect">
            <a:avLst/>
          </a:prstGeom>
          <a:ln>
            <a:noFill/>
          </a:ln>
        </p:spPr>
        <p:txBody>
          <a:bodyPr lIns="91427" tIns="45713" rIns="91427" bIns="45713">
            <a:spAutoFit/>
          </a:bodyPr>
          <a:lstStyle>
            <a:defPPr>
              <a:defRPr lang="ko-KR"/>
            </a:defPPr>
            <a:lvl1pPr marL="90488" indent="-90488" latinLnBrk="0">
              <a:lnSpc>
                <a:spcPct val="120000"/>
              </a:lnSpc>
              <a:spcBef>
                <a:spcPts val="300"/>
              </a:spcBef>
              <a:buFont typeface="Wingdings" pitchFamily="2" charset="2"/>
              <a:buChar char="§"/>
              <a:defRPr sz="1300" b="1" spc="-5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kumimoji="0" lang="ko-KR" alt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맑은 고딕" pitchFamily="50" charset="-127"/>
              </a:rPr>
              <a:t>주요 실적 현황</a:t>
            </a:r>
            <a:endParaRPr kumimoji="0" lang="ko-KR" altLang="en-US" sz="2400" dirty="0">
              <a:solidFill>
                <a:prstClr val="black">
                  <a:lumMod val="85000"/>
                  <a:lumOff val="15000"/>
                </a:prstClr>
              </a:solidFill>
              <a:ea typeface="맑은 고딕" pitchFamily="50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84600" y="736960"/>
            <a:ext cx="3035272" cy="358610"/>
          </a:xfrm>
          <a:prstGeom prst="rect">
            <a:avLst/>
          </a:prstGeom>
          <a:ln>
            <a:noFill/>
          </a:ln>
        </p:spPr>
        <p:txBody>
          <a:bodyPr wrap="square" lIns="91427" tIns="45713" rIns="91427" bIns="45713">
            <a:spAutoFit/>
          </a:bodyPr>
          <a:lstStyle>
            <a:defPPr>
              <a:defRPr lang="ko-KR"/>
            </a:defPPr>
            <a:lvl1pPr indent="0" latinLnBrk="0">
              <a:lnSpc>
                <a:spcPct val="120000"/>
              </a:lnSpc>
              <a:spcBef>
                <a:spcPts val="300"/>
              </a:spcBef>
              <a:buFont typeface="Wingdings" pitchFamily="2" charset="2"/>
              <a:buNone/>
              <a:defRPr sz="1600" b="1" spc="-5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</a:defRPr>
            </a:lvl1pPr>
          </a:lstStyle>
          <a:p>
            <a:pPr fontAlgn="auto" latinLnBrk="1">
              <a:spcBef>
                <a:spcPct val="4000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kumimoji="0" lang="en-US" altLang="ko-KR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 pitchFamily="50" charset="-127"/>
              </a:rPr>
              <a:t> 3D Modeling(PDMS, BIM)</a:t>
            </a:r>
            <a:endParaRPr kumimoji="0" lang="en-US" altLang="ko-KR" spc="0" dirty="0">
              <a:ln>
                <a:noFill/>
              </a:ln>
              <a:solidFill>
                <a:srgbClr val="000000"/>
              </a:solidFill>
              <a:ea typeface="맑은 고딕" pitchFamily="50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8589" y="82861"/>
            <a:ext cx="964239" cy="681083"/>
          </a:xfrm>
          <a:prstGeom prst="rect">
            <a:avLst/>
          </a:prstGeom>
          <a:noFill/>
        </p:spPr>
        <p:txBody>
          <a:bodyPr lIns="80135" tIns="40068" rIns="80135" bIns="40068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900" b="1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white"/>
                </a:solidFill>
                <a:latin typeface="맑은 고딕"/>
                <a:ea typeface="맑은 고딕"/>
                <a:cs typeface="Arial" panose="020B0604020202020204" pitchFamily="34" charset="0"/>
              </a:rPr>
              <a:t>Ⅱ</a:t>
            </a:r>
            <a:endParaRPr kumimoji="0" lang="ko-KR" altLang="en-US" sz="2800" b="1" dirty="0">
              <a:ln>
                <a:solidFill>
                  <a:srgbClr val="4F81BD">
                    <a:alpha val="0"/>
                  </a:srgbClr>
                </a:solidFill>
              </a:ln>
              <a:solidFill>
                <a:prstClr val="white"/>
              </a:solidFill>
              <a:latin typeface="맑은 고딕"/>
              <a:ea typeface="맑은 고딕"/>
              <a:cs typeface="Arial" panose="020B0604020202020204" pitchFamily="34" charset="0"/>
            </a:endParaRPr>
          </a:p>
        </p:txBody>
      </p:sp>
      <p:pic>
        <p:nvPicPr>
          <p:cNvPr id="50183" name="그림 10" descr="JPP-A2-01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3"/>
          <a:stretch>
            <a:fillRect/>
          </a:stretch>
        </p:blipFill>
        <p:spPr bwMode="auto">
          <a:xfrm>
            <a:off x="7103787" y="4899691"/>
            <a:ext cx="1798626" cy="16976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4" name="그림 11" descr="Imange Snap Shot_(small).jp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07" b="3717"/>
          <a:stretch>
            <a:fillRect/>
          </a:stretch>
        </p:blipFill>
        <p:spPr bwMode="auto">
          <a:xfrm>
            <a:off x="7096001" y="3044524"/>
            <a:ext cx="1806413" cy="18551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424" y="1136863"/>
            <a:ext cx="3627990" cy="1910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643" y="1119411"/>
            <a:ext cx="2688780" cy="190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1" r="3266" b="3639"/>
          <a:stretch/>
        </p:blipFill>
        <p:spPr bwMode="auto">
          <a:xfrm>
            <a:off x="5259056" y="4910673"/>
            <a:ext cx="1829363" cy="16866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97" y="4889156"/>
            <a:ext cx="2220034" cy="1708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4" t="2348" r="4176" b="2182"/>
          <a:stretch/>
        </p:blipFill>
        <p:spPr bwMode="auto">
          <a:xfrm>
            <a:off x="2585643" y="3035599"/>
            <a:ext cx="2700468" cy="18767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3" t="25184" r="3236" b="16300"/>
          <a:stretch/>
        </p:blipFill>
        <p:spPr bwMode="auto">
          <a:xfrm>
            <a:off x="2597331" y="4892296"/>
            <a:ext cx="2688780" cy="17050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9" t="2730" r="9017" b="3438"/>
          <a:stretch/>
        </p:blipFill>
        <p:spPr bwMode="auto">
          <a:xfrm>
            <a:off x="2670950" y="5877272"/>
            <a:ext cx="748922" cy="695003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88" y="1126356"/>
            <a:ext cx="2189355" cy="19053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32" y="3025660"/>
            <a:ext cx="2185111" cy="1874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 descr="C:\Users\박명도\AppData\Local\Packages\Microsoft.Windows.Photos_8wekyb3d8bbwe\TempState\ShareServiceTempFolder\PGT_03.jpe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" t="6770" r="14445" b="14319"/>
          <a:stretch/>
        </p:blipFill>
        <p:spPr bwMode="auto">
          <a:xfrm>
            <a:off x="5286111" y="3055842"/>
            <a:ext cx="1817675" cy="183331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슬라이드 번호 개체 틀 1"/>
          <p:cNvSpPr txBox="1">
            <a:spLocks/>
          </p:cNvSpPr>
          <p:nvPr/>
        </p:nvSpPr>
        <p:spPr bwMode="auto">
          <a:xfrm>
            <a:off x="3685778" y="6559550"/>
            <a:ext cx="2057400" cy="28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kumimoji="1" sz="1100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1pPr>
            <a:lvl2pPr marL="742950" indent="-28575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2pPr>
            <a:lvl3pPr marL="1143000" indent="-228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3pPr>
            <a:lvl4pPr marL="1600200" indent="-228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4pPr>
            <a:lvl5pPr marL="2057400" indent="-228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5pPr>
            <a:lvl6pPr marL="25146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6pPr>
            <a:lvl7pPr marL="29718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7pPr>
            <a:lvl8pPr marL="34290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8pPr>
            <a:lvl9pPr marL="38862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9pPr>
          </a:lstStyle>
          <a:p>
            <a:fld id="{3E1476DC-7947-47B6-A3EB-1CB04EFF9AB8}" type="slidenum">
              <a:rPr kumimoji="0" lang="ko-KR" altLang="en-US" smtClean="0">
                <a:solidFill>
                  <a:srgbClr val="898989"/>
                </a:solidFill>
                <a:ea typeface="맑은 고딕" pitchFamily="50" charset="-127"/>
              </a:rPr>
              <a:pPr/>
              <a:t>30</a:t>
            </a:fld>
            <a:endParaRPr kumimoji="0" lang="ko-KR" altLang="en-US" dirty="0" smtClean="0">
              <a:solidFill>
                <a:srgbClr val="898989"/>
              </a:solidFill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4791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모서리가 둥근 직사각형 17"/>
          <p:cNvSpPr/>
          <p:nvPr/>
        </p:nvSpPr>
        <p:spPr>
          <a:xfrm>
            <a:off x="2176104" y="2290763"/>
            <a:ext cx="6654311" cy="971550"/>
          </a:xfrm>
          <a:prstGeom prst="roundRect">
            <a:avLst>
              <a:gd name="adj" fmla="val 4820"/>
            </a:avLst>
          </a:prstGeom>
          <a:gradFill flip="none" rotWithShape="1">
            <a:gsLst>
              <a:gs pos="0">
                <a:srgbClr val="00B0F0"/>
              </a:gs>
              <a:gs pos="14000">
                <a:schemeClr val="accent5">
                  <a:lumMod val="60000"/>
                  <a:lumOff val="40000"/>
                </a:schemeClr>
              </a:gs>
              <a:gs pos="57000">
                <a:schemeClr val="accent1">
                  <a:lumMod val="20000"/>
                  <a:lumOff val="80000"/>
                </a:schemeClr>
              </a:gs>
            </a:gsLst>
            <a:lin ang="2700000" scaled="1"/>
            <a:tileRect/>
          </a:gradFill>
          <a:ln w="12700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300" b="1" dirty="0">
                <a:solidFill>
                  <a:prstClr val="black"/>
                </a:solidFill>
              </a:rPr>
              <a:t>엔지니어링 및 감리에 대한 </a:t>
            </a:r>
            <a:r>
              <a:rPr kumimoji="0" lang="en-US" altLang="ko-KR" sz="1300" b="1" dirty="0">
                <a:solidFill>
                  <a:prstClr val="black"/>
                </a:solidFill>
              </a:rPr>
              <a:t>One Stop Service</a:t>
            </a:r>
            <a:r>
              <a:rPr kumimoji="0" lang="ko-KR" altLang="en-US" sz="1300" b="1" dirty="0">
                <a:solidFill>
                  <a:prstClr val="black"/>
                </a:solidFill>
              </a:rPr>
              <a:t>를</a:t>
            </a:r>
            <a:r>
              <a:rPr kumimoji="0" lang="en-US" altLang="ko-KR" sz="1300" b="1" dirty="0">
                <a:solidFill>
                  <a:prstClr val="black"/>
                </a:solidFill>
              </a:rPr>
              <a:t> </a:t>
            </a:r>
            <a:r>
              <a:rPr kumimoji="0" lang="ko-KR" altLang="en-US" sz="1300" b="1" dirty="0">
                <a:solidFill>
                  <a:prstClr val="black"/>
                </a:solidFill>
              </a:rPr>
              <a:t>바탕으로 기본</a:t>
            </a:r>
            <a:r>
              <a:rPr kumimoji="0" lang="en-US" altLang="ko-KR" sz="1300" b="1" dirty="0">
                <a:solidFill>
                  <a:prstClr val="black"/>
                </a:solidFill>
              </a:rPr>
              <a:t> </a:t>
            </a:r>
            <a:r>
              <a:rPr kumimoji="0" lang="ko-KR" altLang="en-US" sz="1300" b="1" dirty="0">
                <a:solidFill>
                  <a:prstClr val="black"/>
                </a:solidFill>
              </a:rPr>
              <a:t>계획부터 인허가</a:t>
            </a:r>
            <a:r>
              <a:rPr kumimoji="0" lang="en-US" altLang="ko-KR" sz="1300" b="1" dirty="0">
                <a:solidFill>
                  <a:prstClr val="black"/>
                </a:solidFill>
              </a:rPr>
              <a:t>, </a:t>
            </a:r>
            <a:r>
              <a:rPr kumimoji="0" lang="ko-KR" altLang="en-US" sz="1300" b="1" dirty="0">
                <a:solidFill>
                  <a:prstClr val="black"/>
                </a:solidFill>
              </a:rPr>
              <a:t>설계</a:t>
            </a:r>
            <a:r>
              <a:rPr kumimoji="0" lang="en-US" altLang="ko-KR" sz="1300" b="1" dirty="0">
                <a:solidFill>
                  <a:prstClr val="black"/>
                </a:solidFill>
              </a:rPr>
              <a:t>(</a:t>
            </a:r>
            <a:r>
              <a:rPr kumimoji="0" lang="ko-KR" altLang="en-US" sz="1300" b="1" dirty="0">
                <a:solidFill>
                  <a:prstClr val="black"/>
                </a:solidFill>
              </a:rPr>
              <a:t>기본설계</a:t>
            </a:r>
            <a:r>
              <a:rPr kumimoji="0" lang="en-US" altLang="ko-KR" sz="1300" b="1" dirty="0">
                <a:solidFill>
                  <a:prstClr val="black"/>
                </a:solidFill>
              </a:rPr>
              <a:t>+</a:t>
            </a:r>
            <a:r>
              <a:rPr kumimoji="0" lang="ko-KR" altLang="en-US" sz="1300" b="1" dirty="0">
                <a:solidFill>
                  <a:prstClr val="black"/>
                </a:solidFill>
              </a:rPr>
              <a:t>상세설계</a:t>
            </a:r>
            <a:r>
              <a:rPr kumimoji="0" lang="en-US" altLang="ko-KR" sz="1300" b="1" dirty="0">
                <a:solidFill>
                  <a:prstClr val="black"/>
                </a:solidFill>
              </a:rPr>
              <a:t>), </a:t>
            </a:r>
            <a:r>
              <a:rPr kumimoji="0" lang="ko-KR" altLang="en-US" sz="1300" b="1" dirty="0">
                <a:solidFill>
                  <a:prstClr val="black"/>
                </a:solidFill>
              </a:rPr>
              <a:t>구매발주 지원</a:t>
            </a:r>
            <a:r>
              <a:rPr kumimoji="0" lang="en-US" altLang="ko-KR" sz="1300" b="1" dirty="0">
                <a:solidFill>
                  <a:prstClr val="black"/>
                </a:solidFill>
              </a:rPr>
              <a:t>, </a:t>
            </a:r>
            <a:r>
              <a:rPr kumimoji="0" lang="ko-KR" altLang="en-US" sz="1300" b="1" dirty="0">
                <a:solidFill>
                  <a:prstClr val="black"/>
                </a:solidFill>
              </a:rPr>
              <a:t>시공감리</a:t>
            </a:r>
            <a:r>
              <a:rPr kumimoji="0" lang="en-US" altLang="ko-KR" sz="1300" b="1" dirty="0">
                <a:solidFill>
                  <a:prstClr val="black"/>
                </a:solidFill>
              </a:rPr>
              <a:t>(</a:t>
            </a:r>
            <a:r>
              <a:rPr kumimoji="0" lang="ko-KR" altLang="en-US" sz="1300" b="1" dirty="0">
                <a:solidFill>
                  <a:prstClr val="black"/>
                </a:solidFill>
              </a:rPr>
              <a:t>건축 및 전기 감리</a:t>
            </a:r>
            <a:r>
              <a:rPr kumimoji="0" lang="en-US" altLang="ko-KR" sz="1300" b="1" dirty="0">
                <a:solidFill>
                  <a:prstClr val="black"/>
                </a:solidFill>
              </a:rPr>
              <a:t>), </a:t>
            </a:r>
            <a:r>
              <a:rPr kumimoji="0" lang="ko-KR" altLang="en-US" sz="1300" b="1" dirty="0">
                <a:solidFill>
                  <a:prstClr val="black"/>
                </a:solidFill>
              </a:rPr>
              <a:t>종합 수행체계로 원활한 </a:t>
            </a:r>
            <a:r>
              <a:rPr kumimoji="0" lang="en-US" altLang="ko-KR" sz="1300" b="1" dirty="0">
                <a:solidFill>
                  <a:prstClr val="black"/>
                </a:solidFill>
              </a:rPr>
              <a:t>Project</a:t>
            </a:r>
            <a:r>
              <a:rPr kumimoji="0" lang="ko-KR" altLang="en-US" sz="1300" b="1" dirty="0">
                <a:solidFill>
                  <a:prstClr val="black"/>
                </a:solidFill>
              </a:rPr>
              <a:t> 수</a:t>
            </a:r>
            <a:r>
              <a:rPr kumimoji="0" lang="ko-KR" altLang="en-US" sz="1300" b="1" dirty="0">
                <a:solidFill>
                  <a:srgbClr val="EEECE1">
                    <a:lumMod val="10000"/>
                  </a:srgbClr>
                </a:solidFill>
              </a:rPr>
              <a:t>행  </a:t>
            </a:r>
          </a:p>
        </p:txBody>
      </p:sp>
      <p:sp>
        <p:nvSpPr>
          <p:cNvPr id="27" name="모서리가 둥근 직사각형 26"/>
          <p:cNvSpPr/>
          <p:nvPr/>
        </p:nvSpPr>
        <p:spPr>
          <a:xfrm>
            <a:off x="252053" y="2290763"/>
            <a:ext cx="1793631" cy="971550"/>
          </a:xfrm>
          <a:prstGeom prst="roundRect">
            <a:avLst>
              <a:gd name="adj" fmla="val 4820"/>
            </a:avLst>
          </a:prstGeom>
          <a:gradFill flip="none" rotWithShape="1">
            <a:gsLst>
              <a:gs pos="0">
                <a:srgbClr val="007FDE"/>
              </a:gs>
              <a:gs pos="7000">
                <a:srgbClr val="00B0F0"/>
              </a:gs>
              <a:gs pos="57000">
                <a:schemeClr val="accent1">
                  <a:lumMod val="20000"/>
                  <a:lumOff val="80000"/>
                </a:schemeClr>
              </a:gs>
            </a:gsLst>
            <a:lin ang="2700000" scaled="1"/>
            <a:tileRect/>
          </a:gradFill>
          <a:ln w="6350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00" b="1" dirty="0">
                <a:solidFill>
                  <a:srgbClr val="EEECE1">
                    <a:lumMod val="10000"/>
                  </a:srgbClr>
                </a:solidFill>
              </a:rPr>
              <a:t>Engineering &amp;</a:t>
            </a:r>
            <a:br>
              <a:rPr kumimoji="0" lang="en-US" altLang="ko-KR" sz="1400" b="1" dirty="0">
                <a:solidFill>
                  <a:srgbClr val="EEECE1">
                    <a:lumMod val="10000"/>
                  </a:srgbClr>
                </a:solidFill>
              </a:rPr>
            </a:br>
            <a:r>
              <a:rPr kumimoji="0" lang="en-US" altLang="ko-KR" sz="1400" b="1" dirty="0">
                <a:solidFill>
                  <a:srgbClr val="EEECE1">
                    <a:lumMod val="10000"/>
                  </a:srgbClr>
                </a:solidFill>
              </a:rPr>
              <a:t>Cons. Supervision </a:t>
            </a:r>
            <a:br>
              <a:rPr kumimoji="0" lang="en-US" altLang="ko-KR" sz="1400" b="1" dirty="0">
                <a:solidFill>
                  <a:srgbClr val="EEECE1">
                    <a:lumMod val="10000"/>
                  </a:srgbClr>
                </a:solidFill>
              </a:rPr>
            </a:br>
            <a:r>
              <a:rPr kumimoji="0" lang="en-US" altLang="ko-KR" sz="1400" b="1" dirty="0">
                <a:solidFill>
                  <a:srgbClr val="EEECE1">
                    <a:lumMod val="10000"/>
                  </a:srgbClr>
                </a:solidFill>
              </a:rPr>
              <a:t>One Stop Service</a:t>
            </a:r>
            <a:endParaRPr kumimoji="0" lang="ko-KR" altLang="en-US" sz="1400" b="1" dirty="0">
              <a:solidFill>
                <a:srgbClr val="EEECE1">
                  <a:lumMod val="1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11102" y="188661"/>
            <a:ext cx="4159129" cy="461651"/>
          </a:xfrm>
          <a:prstGeom prst="rect">
            <a:avLst/>
          </a:prstGeom>
          <a:ln>
            <a:noFill/>
          </a:ln>
        </p:spPr>
        <p:txBody>
          <a:bodyPr lIns="91427" tIns="45713" rIns="91427" bIns="45713">
            <a:spAutoFit/>
          </a:bodyPr>
          <a:lstStyle>
            <a:defPPr>
              <a:defRPr lang="ko-KR"/>
            </a:defPPr>
            <a:lvl1pPr marL="90488" indent="-90488" latinLnBrk="0">
              <a:lnSpc>
                <a:spcPct val="120000"/>
              </a:lnSpc>
              <a:spcBef>
                <a:spcPts val="300"/>
              </a:spcBef>
              <a:buFont typeface="Wingdings" pitchFamily="2" charset="2"/>
              <a:buChar char="§"/>
              <a:defRPr sz="1300" b="1" spc="-5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kumimoji="0" lang="ko-KR" altLang="en-US" sz="2400" kern="0" dirty="0" err="1" smtClean="0">
                <a:ln>
                  <a:solidFill>
                    <a:srgbClr val="DDDDDD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맑은 고딕" pitchFamily="50" charset="-127"/>
              </a:rPr>
              <a:t>글로벌이엔지</a:t>
            </a:r>
            <a:r>
              <a:rPr kumimoji="0" lang="ko-KR" altLang="en-US" sz="2400" kern="0" dirty="0">
                <a:ln>
                  <a:solidFill>
                    <a:srgbClr val="DDDDDD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맑은 고딕" pitchFamily="50" charset="-127"/>
              </a:rPr>
              <a:t>㈜ </a:t>
            </a:r>
            <a:r>
              <a:rPr kumimoji="0" lang="ko-KR" altLang="en-US" sz="2400" kern="0" dirty="0" smtClean="0">
                <a:ln>
                  <a:solidFill>
                    <a:srgbClr val="DDDDDD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맑은 고딕" pitchFamily="50" charset="-127"/>
              </a:rPr>
              <a:t>장점</a:t>
            </a:r>
            <a:r>
              <a:rPr kumimoji="0" lang="ko-KR" alt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맑은 고딕"/>
              </a:rPr>
              <a:t> </a:t>
            </a:r>
            <a:endParaRPr kumimoji="0" lang="ko-KR" altLang="en-US" sz="2400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맑은 고딕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2176104" y="3446470"/>
            <a:ext cx="6654311" cy="752475"/>
          </a:xfrm>
          <a:prstGeom prst="roundRect">
            <a:avLst>
              <a:gd name="adj" fmla="val 4820"/>
            </a:avLst>
          </a:prstGeom>
          <a:gradFill flip="none" rotWithShape="1">
            <a:gsLst>
              <a:gs pos="0">
                <a:srgbClr val="00B0F0"/>
              </a:gs>
              <a:gs pos="14000">
                <a:schemeClr val="accent5">
                  <a:lumMod val="60000"/>
                  <a:lumOff val="40000"/>
                </a:schemeClr>
              </a:gs>
              <a:gs pos="57000">
                <a:schemeClr val="accent1">
                  <a:lumMod val="20000"/>
                  <a:lumOff val="80000"/>
                </a:schemeClr>
              </a:gs>
            </a:gsLst>
            <a:lin ang="2700000" scaled="1"/>
            <a:tileRect/>
          </a:gradFill>
          <a:ln w="12700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300" b="1" dirty="0">
                <a:solidFill>
                  <a:prstClr val="black"/>
                </a:solidFill>
                <a:latin typeface="+mj-ea"/>
                <a:ea typeface="+mj-ea"/>
              </a:rPr>
              <a:t>전 </a:t>
            </a:r>
            <a:r>
              <a:rPr kumimoji="0" lang="ko-KR" altLang="en-US" sz="1300" b="1" dirty="0" err="1">
                <a:solidFill>
                  <a:prstClr val="black"/>
                </a:solidFill>
                <a:latin typeface="+mj-ea"/>
                <a:ea typeface="+mj-ea"/>
              </a:rPr>
              <a:t>공종</a:t>
            </a:r>
            <a:r>
              <a:rPr kumimoji="0" lang="en-US" altLang="ko-KR" sz="1300" b="1" dirty="0">
                <a:solidFill>
                  <a:prstClr val="black"/>
                </a:solidFill>
                <a:latin typeface="+mj-ea"/>
                <a:ea typeface="+mj-ea"/>
              </a:rPr>
              <a:t>/</a:t>
            </a:r>
            <a:r>
              <a:rPr kumimoji="0" lang="ko-KR" altLang="en-US" sz="1300" b="1" dirty="0">
                <a:solidFill>
                  <a:prstClr val="black"/>
                </a:solidFill>
                <a:latin typeface="+mj-ea"/>
                <a:ea typeface="+mj-ea"/>
              </a:rPr>
              <a:t>분야</a:t>
            </a:r>
            <a:r>
              <a:rPr kumimoji="0" lang="en-US" altLang="ko-KR" sz="1300" b="1" dirty="0">
                <a:solidFill>
                  <a:prstClr val="black"/>
                </a:solidFill>
                <a:latin typeface="+mj-ea"/>
                <a:ea typeface="+mj-ea"/>
              </a:rPr>
              <a:t>(</a:t>
            </a:r>
            <a:r>
              <a:rPr kumimoji="0" lang="ko-KR" altLang="en-US" sz="1300" b="1" dirty="0">
                <a:solidFill>
                  <a:prstClr val="black"/>
                </a:solidFill>
                <a:latin typeface="+mj-ea"/>
                <a:ea typeface="+mj-ea"/>
              </a:rPr>
              <a:t>설계</a:t>
            </a:r>
            <a:r>
              <a:rPr kumimoji="0" lang="en-US" altLang="ko-KR" sz="1300" b="1" dirty="0">
                <a:solidFill>
                  <a:prstClr val="black"/>
                </a:solidFill>
                <a:latin typeface="+mj-ea"/>
                <a:ea typeface="+mj-ea"/>
              </a:rPr>
              <a:t>/</a:t>
            </a:r>
            <a:r>
              <a:rPr kumimoji="0" lang="ko-KR" altLang="en-US" sz="1300" b="1" dirty="0">
                <a:solidFill>
                  <a:prstClr val="black"/>
                </a:solidFill>
                <a:latin typeface="+mj-ea"/>
                <a:ea typeface="+mj-ea"/>
              </a:rPr>
              <a:t>구매</a:t>
            </a:r>
            <a:r>
              <a:rPr kumimoji="0" lang="en-US" altLang="ko-KR" sz="1300" b="1" dirty="0">
                <a:solidFill>
                  <a:prstClr val="black"/>
                </a:solidFill>
                <a:latin typeface="+mj-ea"/>
                <a:ea typeface="+mj-ea"/>
              </a:rPr>
              <a:t>/</a:t>
            </a:r>
            <a:r>
              <a:rPr kumimoji="0" lang="ko-KR" altLang="en-US" sz="1300" b="1" dirty="0">
                <a:solidFill>
                  <a:prstClr val="black"/>
                </a:solidFill>
                <a:latin typeface="+mj-ea"/>
                <a:ea typeface="+mj-ea"/>
              </a:rPr>
              <a:t>감리</a:t>
            </a:r>
            <a:r>
              <a:rPr kumimoji="0" lang="en-US" altLang="ko-KR" sz="1300" b="1" dirty="0">
                <a:solidFill>
                  <a:prstClr val="black"/>
                </a:solidFill>
                <a:latin typeface="+mj-ea"/>
                <a:ea typeface="+mj-ea"/>
              </a:rPr>
              <a:t>)</a:t>
            </a:r>
            <a:r>
              <a:rPr kumimoji="0" lang="ko-KR" altLang="en-US" sz="1300" b="1" dirty="0">
                <a:solidFill>
                  <a:prstClr val="black"/>
                </a:solidFill>
                <a:latin typeface="+mj-ea"/>
                <a:ea typeface="+mj-ea"/>
              </a:rPr>
              <a:t>인력이 한 사무실에 근무하여 즉각적인 업무협의 및 신속한 의사결정으로</a:t>
            </a:r>
            <a:r>
              <a:rPr kumimoji="0" lang="en-US" altLang="ko-KR" sz="1300" b="1" dirty="0">
                <a:solidFill>
                  <a:prstClr val="black"/>
                </a:solidFill>
                <a:latin typeface="+mj-ea"/>
                <a:ea typeface="+mj-ea"/>
              </a:rPr>
              <a:t> </a:t>
            </a:r>
            <a:r>
              <a:rPr kumimoji="0" lang="ko-KR" altLang="en-US" sz="1300" b="1" dirty="0">
                <a:solidFill>
                  <a:prstClr val="black"/>
                </a:solidFill>
                <a:latin typeface="+mj-ea"/>
                <a:ea typeface="+mj-ea"/>
              </a:rPr>
              <a:t>원활한 업무 수행 및 일정 준수</a:t>
            </a:r>
            <a:endParaRPr kumimoji="0" lang="en-US" altLang="ko-KR" sz="1300" b="1" dirty="0">
              <a:solidFill>
                <a:prstClr val="black"/>
              </a:solidFill>
              <a:latin typeface="+mj-ea"/>
              <a:ea typeface="+mj-ea"/>
            </a:endParaRPr>
          </a:p>
        </p:txBody>
      </p:sp>
      <p:sp>
        <p:nvSpPr>
          <p:cNvPr id="20" name="모서리가 둥근 직사각형 19"/>
          <p:cNvSpPr/>
          <p:nvPr/>
        </p:nvSpPr>
        <p:spPr>
          <a:xfrm>
            <a:off x="275492" y="3460750"/>
            <a:ext cx="1770185" cy="738188"/>
          </a:xfrm>
          <a:prstGeom prst="roundRect">
            <a:avLst>
              <a:gd name="adj" fmla="val 4820"/>
            </a:avLst>
          </a:prstGeom>
          <a:gradFill flip="none" rotWithShape="1">
            <a:gsLst>
              <a:gs pos="0">
                <a:srgbClr val="007FDE"/>
              </a:gs>
              <a:gs pos="7000">
                <a:srgbClr val="00B0F0"/>
              </a:gs>
              <a:gs pos="57000">
                <a:schemeClr val="accent1">
                  <a:lumMod val="20000"/>
                  <a:lumOff val="80000"/>
                </a:schemeClr>
              </a:gs>
            </a:gsLst>
            <a:lin ang="2700000" scaled="1"/>
            <a:tileRect/>
          </a:gradFill>
          <a:ln w="12700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600" b="1" dirty="0">
                <a:solidFill>
                  <a:srgbClr val="EEECE1">
                    <a:lumMod val="10000"/>
                  </a:srgbClr>
                </a:solidFill>
              </a:rPr>
              <a:t>Collaboration</a:t>
            </a:r>
          </a:p>
        </p:txBody>
      </p:sp>
      <p:sp>
        <p:nvSpPr>
          <p:cNvPr id="13" name="모서리가 둥근 직사각형 12"/>
          <p:cNvSpPr/>
          <p:nvPr/>
        </p:nvSpPr>
        <p:spPr>
          <a:xfrm>
            <a:off x="2146796" y="5567363"/>
            <a:ext cx="6679223" cy="741362"/>
          </a:xfrm>
          <a:prstGeom prst="roundRect">
            <a:avLst>
              <a:gd name="adj" fmla="val 4820"/>
            </a:avLst>
          </a:prstGeom>
          <a:gradFill flip="none" rotWithShape="1">
            <a:gsLst>
              <a:gs pos="0">
                <a:srgbClr val="00B0F0"/>
              </a:gs>
              <a:gs pos="14000">
                <a:schemeClr val="accent5">
                  <a:lumMod val="60000"/>
                  <a:lumOff val="40000"/>
                </a:schemeClr>
              </a:gs>
              <a:gs pos="57000">
                <a:schemeClr val="accent1">
                  <a:lumMod val="20000"/>
                  <a:lumOff val="80000"/>
                </a:schemeClr>
              </a:gs>
            </a:gsLst>
            <a:lin ang="2700000" scaled="1"/>
            <a:tileRect/>
          </a:gradFill>
          <a:ln w="6350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300" b="1" dirty="0">
                <a:solidFill>
                  <a:prstClr val="black"/>
                </a:solidFill>
              </a:rPr>
              <a:t>각 분야별</a:t>
            </a:r>
            <a:r>
              <a:rPr kumimoji="0" lang="en-US" altLang="ko-KR" sz="1300" b="1" dirty="0">
                <a:solidFill>
                  <a:prstClr val="black"/>
                </a:solidFill>
              </a:rPr>
              <a:t> </a:t>
            </a:r>
            <a:r>
              <a:rPr kumimoji="0" lang="ko-KR" altLang="en-US" sz="1300" b="1" dirty="0">
                <a:solidFill>
                  <a:prstClr val="black"/>
                </a:solidFill>
              </a:rPr>
              <a:t>수행 </a:t>
            </a:r>
            <a:r>
              <a:rPr kumimoji="0" lang="ko-KR" altLang="en-US" sz="1300" b="1" dirty="0" err="1">
                <a:solidFill>
                  <a:prstClr val="black"/>
                </a:solidFill>
              </a:rPr>
              <a:t>유경험자를</a:t>
            </a:r>
            <a:r>
              <a:rPr kumimoji="0" lang="ko-KR" altLang="en-US" sz="1300" b="1" dirty="0">
                <a:solidFill>
                  <a:prstClr val="black"/>
                </a:solidFill>
              </a:rPr>
              <a:t> 통해 설계 </a:t>
            </a:r>
            <a:r>
              <a:rPr kumimoji="0" lang="en-US" altLang="ko-KR" sz="1300" b="1" dirty="0">
                <a:solidFill>
                  <a:prstClr val="black"/>
                </a:solidFill>
              </a:rPr>
              <a:t>Know-How</a:t>
            </a:r>
            <a:r>
              <a:rPr kumimoji="0" lang="ko-KR" altLang="en-US" sz="1300" b="1" dirty="0">
                <a:solidFill>
                  <a:prstClr val="black"/>
                </a:solidFill>
              </a:rPr>
              <a:t>를 해당 프로젝트에 반영하여</a:t>
            </a:r>
            <a:endParaRPr kumimoji="0" lang="en-US" altLang="ko-KR" sz="1300" b="1" dirty="0">
              <a:solidFill>
                <a:prstClr val="black"/>
              </a:solidFill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300" b="1" dirty="0">
                <a:solidFill>
                  <a:prstClr val="black"/>
                </a:solidFill>
              </a:rPr>
              <a:t>원가절감 및 시공상의 문제점을 사전 제거하고</a:t>
            </a:r>
            <a:r>
              <a:rPr kumimoji="0" lang="en-US" altLang="ko-KR" sz="1300" b="1" dirty="0">
                <a:solidFill>
                  <a:prstClr val="black"/>
                </a:solidFill>
              </a:rPr>
              <a:t>, </a:t>
            </a:r>
            <a:r>
              <a:rPr kumimoji="0" lang="ko-KR" altLang="en-US" sz="1300" b="1" dirty="0">
                <a:solidFill>
                  <a:prstClr val="black"/>
                </a:solidFill>
              </a:rPr>
              <a:t>업무 흐름을 원활 하게 수</a:t>
            </a:r>
            <a:r>
              <a:rPr kumimoji="0" lang="ko-KR" altLang="en-US" sz="1300" b="1" dirty="0">
                <a:solidFill>
                  <a:srgbClr val="EEECE1">
                    <a:lumMod val="10000"/>
                  </a:srgbClr>
                </a:solidFill>
              </a:rPr>
              <a:t>행  </a:t>
            </a:r>
          </a:p>
        </p:txBody>
      </p:sp>
      <p:sp>
        <p:nvSpPr>
          <p:cNvPr id="16" name="모서리가 둥근 직사각형 15"/>
          <p:cNvSpPr/>
          <p:nvPr/>
        </p:nvSpPr>
        <p:spPr>
          <a:xfrm>
            <a:off x="252053" y="5567363"/>
            <a:ext cx="1793631" cy="741362"/>
          </a:xfrm>
          <a:prstGeom prst="roundRect">
            <a:avLst>
              <a:gd name="adj" fmla="val 4820"/>
            </a:avLst>
          </a:prstGeom>
          <a:gradFill flip="none" rotWithShape="1">
            <a:gsLst>
              <a:gs pos="0">
                <a:srgbClr val="007FDE"/>
              </a:gs>
              <a:gs pos="7000">
                <a:srgbClr val="00B0F0"/>
              </a:gs>
              <a:gs pos="57000">
                <a:schemeClr val="accent1">
                  <a:lumMod val="20000"/>
                  <a:lumOff val="80000"/>
                </a:schemeClr>
              </a:gs>
            </a:gsLst>
            <a:lin ang="2700000" scaled="1"/>
            <a:tileRect/>
          </a:gradFill>
          <a:ln w="6350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600" b="1" dirty="0">
                <a:solidFill>
                  <a:srgbClr val="EEECE1">
                    <a:lumMod val="10000"/>
                  </a:srgbClr>
                </a:solidFill>
              </a:rPr>
              <a:t>Know-how</a:t>
            </a:r>
            <a:endParaRPr kumimoji="0" lang="ko-KR" altLang="en-US" sz="1600" b="1" dirty="0">
              <a:solidFill>
                <a:srgbClr val="EEECE1">
                  <a:lumMod val="10000"/>
                </a:srgbClr>
              </a:solidFill>
            </a:endParaRPr>
          </a:p>
        </p:txBody>
      </p:sp>
      <p:sp>
        <p:nvSpPr>
          <p:cNvPr id="22" name="모서리가 둥근 직사각형 21"/>
          <p:cNvSpPr/>
          <p:nvPr/>
        </p:nvSpPr>
        <p:spPr>
          <a:xfrm>
            <a:off x="2179028" y="1030288"/>
            <a:ext cx="6785460" cy="1079500"/>
          </a:xfrm>
          <a:prstGeom prst="roundRect">
            <a:avLst>
              <a:gd name="adj" fmla="val 4820"/>
            </a:avLst>
          </a:prstGeom>
          <a:gradFill flip="none" rotWithShape="1">
            <a:gsLst>
              <a:gs pos="0">
                <a:srgbClr val="00B0F0"/>
              </a:gs>
              <a:gs pos="14000">
                <a:schemeClr val="accent5">
                  <a:lumMod val="60000"/>
                  <a:lumOff val="40000"/>
                </a:schemeClr>
              </a:gs>
              <a:gs pos="57000">
                <a:schemeClr val="accent1">
                  <a:lumMod val="20000"/>
                  <a:lumOff val="80000"/>
                </a:schemeClr>
              </a:gs>
            </a:gsLst>
            <a:lin ang="2700000" scaled="1"/>
            <a:tileRect/>
          </a:gradFill>
          <a:ln w="6350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300" b="1" dirty="0">
                <a:solidFill>
                  <a:prstClr val="black"/>
                </a:solidFill>
              </a:rPr>
              <a:t>다양한 분야 인력 보유로 </a:t>
            </a:r>
            <a:r>
              <a:rPr kumimoji="0" lang="ko-KR" altLang="en-US" sz="1300" b="1" dirty="0">
                <a:solidFill>
                  <a:srgbClr val="EEECE1">
                    <a:lumMod val="10000"/>
                  </a:srgbClr>
                </a:solidFill>
              </a:rPr>
              <a:t>원활한 </a:t>
            </a:r>
            <a:r>
              <a:rPr kumimoji="0" lang="en-US" altLang="ko-KR" sz="1300" b="1" dirty="0">
                <a:solidFill>
                  <a:srgbClr val="EEECE1">
                    <a:lumMod val="10000"/>
                  </a:srgbClr>
                </a:solidFill>
              </a:rPr>
              <a:t>Project </a:t>
            </a:r>
            <a:r>
              <a:rPr kumimoji="0" lang="ko-KR" altLang="en-US" sz="1300" b="1" dirty="0">
                <a:solidFill>
                  <a:srgbClr val="EEECE1">
                    <a:lumMod val="10000"/>
                  </a:srgbClr>
                </a:solidFill>
              </a:rPr>
              <a:t>관리 가능</a:t>
            </a:r>
            <a:endParaRPr kumimoji="0" lang="en-US" altLang="ko-KR" sz="1300" b="1" dirty="0">
              <a:solidFill>
                <a:srgbClr val="EEECE1">
                  <a:lumMod val="10000"/>
                </a:srgbClr>
              </a:solidFill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300" b="1" dirty="0">
                <a:solidFill>
                  <a:srgbClr val="EEECE1">
                    <a:lumMod val="10000"/>
                  </a:srgbClr>
                </a:solidFill>
              </a:rPr>
              <a:t>- </a:t>
            </a:r>
            <a:r>
              <a:rPr kumimoji="0" lang="ko-KR" altLang="en-US" sz="1300" b="1" dirty="0">
                <a:solidFill>
                  <a:srgbClr val="EEECE1">
                    <a:lumMod val="10000"/>
                  </a:srgbClr>
                </a:solidFill>
              </a:rPr>
              <a:t>사업관리 인력보유로 </a:t>
            </a:r>
            <a:r>
              <a:rPr kumimoji="0" lang="en-US" altLang="ko-KR" sz="1300" b="1" dirty="0">
                <a:solidFill>
                  <a:srgbClr val="EEECE1">
                    <a:lumMod val="10000"/>
                  </a:srgbClr>
                </a:solidFill>
              </a:rPr>
              <a:t>Project Schedule &amp; Quality Control </a:t>
            </a:r>
            <a:r>
              <a:rPr kumimoji="0" lang="ko-KR" altLang="en-US" sz="1300" b="1" dirty="0">
                <a:solidFill>
                  <a:srgbClr val="EEECE1">
                    <a:lumMod val="10000"/>
                  </a:srgbClr>
                </a:solidFill>
              </a:rPr>
              <a:t>및 </a:t>
            </a:r>
            <a:r>
              <a:rPr kumimoji="0" lang="en-US" altLang="ko-KR" sz="1300" b="1" dirty="0">
                <a:solidFill>
                  <a:srgbClr val="EEECE1">
                    <a:lumMod val="10000"/>
                  </a:srgbClr>
                </a:solidFill>
              </a:rPr>
              <a:t>Coordination </a:t>
            </a:r>
            <a:r>
              <a:rPr kumimoji="0" lang="ko-KR" altLang="en-US" sz="1300" b="1" dirty="0">
                <a:solidFill>
                  <a:srgbClr val="EEECE1">
                    <a:lumMod val="10000"/>
                  </a:srgbClr>
                </a:solidFill>
              </a:rPr>
              <a:t>원활</a:t>
            </a:r>
            <a:endParaRPr kumimoji="0" lang="en-US" altLang="ko-KR" sz="1300" b="1" dirty="0">
              <a:solidFill>
                <a:srgbClr val="EEECE1">
                  <a:lumMod val="10000"/>
                </a:srgbClr>
              </a:solidFill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300" b="1" dirty="0">
                <a:solidFill>
                  <a:srgbClr val="EEECE1">
                    <a:lumMod val="10000"/>
                  </a:srgbClr>
                </a:solidFill>
              </a:rPr>
              <a:t>- </a:t>
            </a:r>
            <a:r>
              <a:rPr kumimoji="0" lang="ko-KR" altLang="en-US" sz="1300" b="1" dirty="0">
                <a:solidFill>
                  <a:prstClr val="black"/>
                </a:solidFill>
              </a:rPr>
              <a:t>전 </a:t>
            </a:r>
            <a:r>
              <a:rPr kumimoji="0" lang="ko-KR" altLang="en-US" sz="1300" b="1" dirty="0" err="1">
                <a:solidFill>
                  <a:prstClr val="black"/>
                </a:solidFill>
              </a:rPr>
              <a:t>공종</a:t>
            </a:r>
            <a:r>
              <a:rPr kumimoji="0" lang="ko-KR" altLang="en-US" sz="1300" b="1" dirty="0">
                <a:solidFill>
                  <a:prstClr val="black"/>
                </a:solidFill>
              </a:rPr>
              <a:t> 설계 및 구매서비스</a:t>
            </a:r>
            <a:r>
              <a:rPr kumimoji="0" lang="en-US" altLang="ko-KR" sz="1300" b="1" dirty="0">
                <a:solidFill>
                  <a:prstClr val="black"/>
                </a:solidFill>
              </a:rPr>
              <a:t> / </a:t>
            </a:r>
            <a:r>
              <a:rPr kumimoji="0" lang="ko-KR" altLang="en-US" sz="1300" b="1" dirty="0">
                <a:solidFill>
                  <a:prstClr val="black"/>
                </a:solidFill>
              </a:rPr>
              <a:t>인허가 </a:t>
            </a:r>
            <a:r>
              <a:rPr kumimoji="0" lang="en-US" altLang="ko-KR" sz="1300" b="1" dirty="0">
                <a:solidFill>
                  <a:prstClr val="black"/>
                </a:solidFill>
              </a:rPr>
              <a:t>/ </a:t>
            </a:r>
            <a:r>
              <a:rPr kumimoji="0" lang="ko-KR" altLang="en-US" sz="1300" b="1" dirty="0">
                <a:solidFill>
                  <a:prstClr val="black"/>
                </a:solidFill>
              </a:rPr>
              <a:t>시공감리 인력 보유</a:t>
            </a:r>
            <a:endParaRPr kumimoji="0" lang="en-US" altLang="ko-KR" sz="1300" b="1" dirty="0">
              <a:solidFill>
                <a:prstClr val="black"/>
              </a:solidFill>
            </a:endParaRPr>
          </a:p>
        </p:txBody>
      </p:sp>
      <p:sp>
        <p:nvSpPr>
          <p:cNvPr id="25" name="모서리가 둥근 직사각형 24"/>
          <p:cNvSpPr/>
          <p:nvPr/>
        </p:nvSpPr>
        <p:spPr>
          <a:xfrm>
            <a:off x="252053" y="1030288"/>
            <a:ext cx="1793631" cy="1079500"/>
          </a:xfrm>
          <a:prstGeom prst="roundRect">
            <a:avLst>
              <a:gd name="adj" fmla="val 4820"/>
            </a:avLst>
          </a:prstGeom>
          <a:gradFill flip="none" rotWithShape="1">
            <a:gsLst>
              <a:gs pos="0">
                <a:srgbClr val="007FDE"/>
              </a:gs>
              <a:gs pos="7000">
                <a:srgbClr val="00B0F0"/>
              </a:gs>
              <a:gs pos="57000">
                <a:schemeClr val="accent1">
                  <a:lumMod val="20000"/>
                  <a:lumOff val="80000"/>
                </a:schemeClr>
              </a:gs>
            </a:gsLst>
            <a:lin ang="2700000" scaled="1"/>
            <a:tileRect/>
          </a:gradFill>
          <a:ln w="6350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600" b="1" dirty="0">
                <a:solidFill>
                  <a:srgbClr val="EEECE1">
                    <a:lumMod val="10000"/>
                  </a:srgbClr>
                </a:solidFill>
              </a:rPr>
              <a:t>Project</a:t>
            </a:r>
          </a:p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600" b="1" dirty="0">
                <a:solidFill>
                  <a:srgbClr val="EEECE1">
                    <a:lumMod val="10000"/>
                  </a:srgbClr>
                </a:solidFill>
              </a:rPr>
              <a:t>Management</a:t>
            </a:r>
          </a:p>
        </p:txBody>
      </p:sp>
      <p:sp>
        <p:nvSpPr>
          <p:cNvPr id="29" name="모서리가 둥근 직사각형 28"/>
          <p:cNvSpPr/>
          <p:nvPr/>
        </p:nvSpPr>
        <p:spPr>
          <a:xfrm>
            <a:off x="2146796" y="4378325"/>
            <a:ext cx="6679223" cy="971550"/>
          </a:xfrm>
          <a:prstGeom prst="roundRect">
            <a:avLst>
              <a:gd name="adj" fmla="val 4820"/>
            </a:avLst>
          </a:prstGeom>
          <a:gradFill flip="none" rotWithShape="1">
            <a:gsLst>
              <a:gs pos="0">
                <a:srgbClr val="00B0F0"/>
              </a:gs>
              <a:gs pos="14000">
                <a:schemeClr val="accent5">
                  <a:lumMod val="60000"/>
                  <a:lumOff val="40000"/>
                </a:schemeClr>
              </a:gs>
              <a:gs pos="57000">
                <a:schemeClr val="accent1">
                  <a:lumMod val="20000"/>
                  <a:lumOff val="80000"/>
                </a:schemeClr>
              </a:gs>
            </a:gsLst>
            <a:lin ang="2700000" scaled="1"/>
            <a:tileRect/>
          </a:gradFill>
          <a:ln w="12700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300" b="1" dirty="0">
                <a:solidFill>
                  <a:prstClr val="black"/>
                </a:solidFill>
              </a:rPr>
              <a:t>품질 확보를 위한 자체 </a:t>
            </a:r>
            <a:r>
              <a:rPr kumimoji="0" lang="en-US" altLang="ko-KR" sz="1300" b="1" dirty="0">
                <a:solidFill>
                  <a:prstClr val="black"/>
                </a:solidFill>
              </a:rPr>
              <a:t>Process </a:t>
            </a:r>
            <a:r>
              <a:rPr kumimoji="0" lang="ko-KR" altLang="en-US" sz="1300" b="1" dirty="0">
                <a:solidFill>
                  <a:prstClr val="black"/>
                </a:solidFill>
              </a:rPr>
              <a:t>보유 및 시스템운영</a:t>
            </a:r>
            <a:r>
              <a:rPr kumimoji="0" lang="en-US" altLang="ko-KR" sz="1300" b="1" dirty="0">
                <a:solidFill>
                  <a:prstClr val="black"/>
                </a:solidFill>
              </a:rPr>
              <a:t>(QA/QC</a:t>
            </a:r>
            <a:r>
              <a:rPr kumimoji="0" lang="ko-KR" altLang="en-US" sz="1300" b="1" dirty="0">
                <a:solidFill>
                  <a:prstClr val="black"/>
                </a:solidFill>
              </a:rPr>
              <a:t>팀 및 </a:t>
            </a:r>
            <a:r>
              <a:rPr kumimoji="0" lang="en-US" altLang="ko-KR" sz="1300" b="1" dirty="0">
                <a:solidFill>
                  <a:prstClr val="black"/>
                </a:solidFill>
              </a:rPr>
              <a:t>ISO 9001/14001)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300" b="1" dirty="0">
                <a:solidFill>
                  <a:prstClr val="black"/>
                </a:solidFill>
              </a:rPr>
              <a:t>- I.D Check</a:t>
            </a:r>
            <a:r>
              <a:rPr kumimoji="0" lang="ko-KR" altLang="en-US" sz="1300" b="1" dirty="0">
                <a:solidFill>
                  <a:prstClr val="black"/>
                </a:solidFill>
              </a:rPr>
              <a:t>를</a:t>
            </a:r>
            <a:r>
              <a:rPr kumimoji="0" lang="en-US" altLang="ko-KR" sz="1300" b="1" dirty="0">
                <a:solidFill>
                  <a:prstClr val="black"/>
                </a:solidFill>
              </a:rPr>
              <a:t> </a:t>
            </a:r>
            <a:r>
              <a:rPr kumimoji="0" lang="ko-KR" altLang="en-US" sz="1300" b="1" dirty="0">
                <a:solidFill>
                  <a:prstClr val="black"/>
                </a:solidFill>
              </a:rPr>
              <a:t>통한 각 </a:t>
            </a:r>
            <a:r>
              <a:rPr kumimoji="0" lang="ko-KR" altLang="en-US" sz="1300" b="1" dirty="0" err="1">
                <a:solidFill>
                  <a:prstClr val="black"/>
                </a:solidFill>
              </a:rPr>
              <a:t>공종별</a:t>
            </a:r>
            <a:r>
              <a:rPr kumimoji="0" lang="ko-KR" altLang="en-US" sz="1300" b="1" dirty="0">
                <a:solidFill>
                  <a:prstClr val="black"/>
                </a:solidFill>
              </a:rPr>
              <a:t> 설계 도서 </a:t>
            </a:r>
            <a:r>
              <a:rPr kumimoji="0" lang="en-US" altLang="ko-KR" sz="1300" b="1" dirty="0">
                <a:solidFill>
                  <a:prstClr val="black"/>
                </a:solidFill>
              </a:rPr>
              <a:t>Cross Check</a:t>
            </a:r>
            <a:r>
              <a:rPr kumimoji="0" lang="ko-KR" altLang="en-US" sz="1300" b="1" dirty="0">
                <a:solidFill>
                  <a:prstClr val="black"/>
                </a:solidFill>
              </a:rPr>
              <a:t>로 설계 </a:t>
            </a:r>
            <a:r>
              <a:rPr kumimoji="0" lang="en-US" altLang="ko-KR" sz="1300" b="1" dirty="0">
                <a:solidFill>
                  <a:prstClr val="black"/>
                </a:solidFill>
              </a:rPr>
              <a:t>Miss </a:t>
            </a:r>
            <a:r>
              <a:rPr kumimoji="0" lang="ko-KR" altLang="en-US" sz="1300" b="1" dirty="0">
                <a:solidFill>
                  <a:prstClr val="black"/>
                </a:solidFill>
              </a:rPr>
              <a:t>최소화</a:t>
            </a:r>
            <a:endParaRPr kumimoji="0" lang="en-US" altLang="ko-KR" sz="1300" b="1" dirty="0">
              <a:solidFill>
                <a:prstClr val="black"/>
              </a:solidFill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300" b="1" dirty="0">
                <a:solidFill>
                  <a:prstClr val="black"/>
                </a:solidFill>
              </a:rPr>
              <a:t>- </a:t>
            </a:r>
            <a:r>
              <a:rPr kumimoji="0" lang="ko-KR" altLang="en-US" sz="1300" b="1" dirty="0">
                <a:solidFill>
                  <a:prstClr val="black"/>
                </a:solidFill>
              </a:rPr>
              <a:t>기자재 품질관리 절차 준수를 통한 우수한 품질확보</a:t>
            </a:r>
          </a:p>
        </p:txBody>
      </p:sp>
      <p:sp>
        <p:nvSpPr>
          <p:cNvPr id="30" name="모서리가 둥근 직사각형 29"/>
          <p:cNvSpPr/>
          <p:nvPr/>
        </p:nvSpPr>
        <p:spPr>
          <a:xfrm>
            <a:off x="249116" y="4375150"/>
            <a:ext cx="1796562" cy="971550"/>
          </a:xfrm>
          <a:prstGeom prst="roundRect">
            <a:avLst>
              <a:gd name="adj" fmla="val 4820"/>
            </a:avLst>
          </a:prstGeom>
          <a:gradFill flip="none" rotWithShape="1">
            <a:gsLst>
              <a:gs pos="0">
                <a:srgbClr val="007FDE"/>
              </a:gs>
              <a:gs pos="7000">
                <a:srgbClr val="00B0F0"/>
              </a:gs>
              <a:gs pos="57000">
                <a:schemeClr val="accent1">
                  <a:lumMod val="20000"/>
                  <a:lumOff val="80000"/>
                </a:schemeClr>
              </a:gs>
            </a:gsLst>
            <a:lin ang="2700000" scaled="1"/>
            <a:tileRect/>
          </a:gradFill>
          <a:ln w="6350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600" b="1" dirty="0">
                <a:solidFill>
                  <a:srgbClr val="EEECE1">
                    <a:lumMod val="10000"/>
                  </a:srgbClr>
                </a:solidFill>
              </a:rPr>
              <a:t>Quality Control</a:t>
            </a:r>
            <a:endParaRPr kumimoji="0" lang="ko-KR" altLang="en-US" sz="1600" b="1" dirty="0">
              <a:solidFill>
                <a:srgbClr val="EEECE1">
                  <a:lumMod val="10000"/>
                </a:srgb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8589" y="82863"/>
            <a:ext cx="964239" cy="681083"/>
          </a:xfrm>
          <a:prstGeom prst="rect">
            <a:avLst/>
          </a:prstGeom>
          <a:noFill/>
        </p:spPr>
        <p:txBody>
          <a:bodyPr lIns="80135" tIns="40068" rIns="80135" bIns="40068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900" b="1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white"/>
                </a:solidFill>
                <a:latin typeface="맑은 고딕"/>
                <a:ea typeface="맑은 고딕"/>
                <a:cs typeface="Arial" panose="020B0604020202020204" pitchFamily="34" charset="0"/>
              </a:rPr>
              <a:t>III</a:t>
            </a:r>
            <a:endParaRPr kumimoji="0" lang="ko-KR" altLang="en-US" sz="2800" b="1" dirty="0">
              <a:ln>
                <a:solidFill>
                  <a:srgbClr val="4F81BD">
                    <a:alpha val="0"/>
                  </a:srgbClr>
                </a:solidFill>
              </a:ln>
              <a:solidFill>
                <a:prstClr val="white"/>
              </a:solidFill>
              <a:latin typeface="맑은 고딕"/>
              <a:ea typeface="맑은 고딕"/>
              <a:cs typeface="Arial" panose="020B0604020202020204" pitchFamily="34" charset="0"/>
            </a:endParaRPr>
          </a:p>
        </p:txBody>
      </p:sp>
      <p:sp>
        <p:nvSpPr>
          <p:cNvPr id="23" name="슬라이드 번호 개체 틀 1"/>
          <p:cNvSpPr txBox="1">
            <a:spLocks/>
          </p:cNvSpPr>
          <p:nvPr/>
        </p:nvSpPr>
        <p:spPr bwMode="auto">
          <a:xfrm>
            <a:off x="3685778" y="6559550"/>
            <a:ext cx="2057400" cy="28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kumimoji="1" sz="1100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1pPr>
            <a:lvl2pPr marL="742950" indent="-28575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2pPr>
            <a:lvl3pPr marL="1143000" indent="-228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3pPr>
            <a:lvl4pPr marL="1600200" indent="-228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4pPr>
            <a:lvl5pPr marL="2057400" indent="-228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5pPr>
            <a:lvl6pPr marL="25146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6pPr>
            <a:lvl7pPr marL="29718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7pPr>
            <a:lvl8pPr marL="34290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8pPr>
            <a:lvl9pPr marL="38862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9pPr>
          </a:lstStyle>
          <a:p>
            <a:fld id="{3E1476DC-7947-47B6-A3EB-1CB04EFF9AB8}" type="slidenum">
              <a:rPr kumimoji="0" lang="ko-KR" altLang="en-US" smtClean="0">
                <a:solidFill>
                  <a:srgbClr val="898989"/>
                </a:solidFill>
                <a:ea typeface="맑은 고딕" pitchFamily="50" charset="-127"/>
              </a:rPr>
              <a:pPr/>
              <a:t>31</a:t>
            </a:fld>
            <a:endParaRPr kumimoji="0" lang="ko-KR" altLang="en-US" dirty="0" smtClean="0">
              <a:solidFill>
                <a:srgbClr val="898989"/>
              </a:solidFill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8101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2710875" y="2332728"/>
            <a:ext cx="4719294" cy="738635"/>
          </a:xfrm>
          <a:prstGeom prst="rect">
            <a:avLst/>
          </a:prstGeom>
        </p:spPr>
        <p:txBody>
          <a:bodyPr lIns="91414" tIns="45706" rIns="91414" bIns="45706">
            <a:spAutoFit/>
          </a:bodyPr>
          <a:lstStyle/>
          <a:p>
            <a:pPr defTabSz="914139" fontAlgn="auto" latinLnBrk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defRPr/>
            </a:pPr>
            <a:r>
              <a:rPr kumimoji="0" lang="ko-KR" altLang="en-US" sz="2800" b="1" kern="0" spc="-50" dirty="0">
                <a:ln>
                  <a:solidFill>
                    <a:srgbClr val="DDDDDD">
                      <a:alpha val="0"/>
                    </a:srgb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Arial" panose="020B0604020202020204" pitchFamily="34" charset="0"/>
              </a:rPr>
              <a:t>별첨</a:t>
            </a:r>
            <a:r>
              <a:rPr kumimoji="0" lang="en-US" altLang="ko-KR" sz="2800" b="1" kern="0" spc="-50" dirty="0">
                <a:ln>
                  <a:solidFill>
                    <a:srgbClr val="DDDDDD">
                      <a:alpha val="0"/>
                    </a:srgb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Arial" panose="020B0604020202020204" pitchFamily="34" charset="0"/>
              </a:rPr>
              <a:t>. </a:t>
            </a:r>
            <a:r>
              <a:rPr kumimoji="0" lang="ko-KR" altLang="en-US" sz="2800" b="1" kern="0" spc="-50" dirty="0">
                <a:ln>
                  <a:solidFill>
                    <a:srgbClr val="DDDDDD">
                      <a:alpha val="0"/>
                    </a:srgb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Arial" panose="020B0604020202020204" pitchFamily="34" charset="0"/>
              </a:rPr>
              <a:t>수행 실적 </a:t>
            </a:r>
            <a:r>
              <a:rPr kumimoji="0" lang="en-US" altLang="ko-KR" sz="2800" b="1" kern="0" spc="-50" dirty="0">
                <a:ln>
                  <a:solidFill>
                    <a:srgbClr val="DDDDDD">
                      <a:alpha val="0"/>
                    </a:srgb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Arial" panose="020B0604020202020204" pitchFamily="34" charset="0"/>
              </a:rPr>
              <a:t>List</a:t>
            </a:r>
            <a:endParaRPr lang="ko-KR" altLang="en-US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" name="슬라이드 번호 개체 틀 1"/>
          <p:cNvSpPr txBox="1">
            <a:spLocks/>
          </p:cNvSpPr>
          <p:nvPr/>
        </p:nvSpPr>
        <p:spPr bwMode="auto">
          <a:xfrm>
            <a:off x="3685778" y="6559550"/>
            <a:ext cx="2057400" cy="28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kumimoji="1" sz="1100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1pPr>
            <a:lvl2pPr marL="742950" indent="-28575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2pPr>
            <a:lvl3pPr marL="1143000" indent="-228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3pPr>
            <a:lvl4pPr marL="1600200" indent="-228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4pPr>
            <a:lvl5pPr marL="2057400" indent="-228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5pPr>
            <a:lvl6pPr marL="25146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6pPr>
            <a:lvl7pPr marL="29718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7pPr>
            <a:lvl8pPr marL="34290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8pPr>
            <a:lvl9pPr marL="38862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9pPr>
          </a:lstStyle>
          <a:p>
            <a:fld id="{3E1476DC-7947-47B6-A3EB-1CB04EFF9AB8}" type="slidenum">
              <a:rPr kumimoji="0" lang="ko-KR" altLang="en-US" smtClean="0">
                <a:solidFill>
                  <a:srgbClr val="898989"/>
                </a:solidFill>
                <a:ea typeface="맑은 고딕" pitchFamily="50" charset="-127"/>
              </a:rPr>
              <a:pPr/>
              <a:t>32</a:t>
            </a:fld>
            <a:endParaRPr kumimoji="0" lang="ko-KR" altLang="en-US" dirty="0" smtClean="0">
              <a:solidFill>
                <a:srgbClr val="898989"/>
              </a:solidFill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7135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841925"/>
              </p:ext>
            </p:extLst>
          </p:nvPr>
        </p:nvGraphicFramePr>
        <p:xfrm>
          <a:off x="650631" y="1136649"/>
          <a:ext cx="8169519" cy="54229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2977"/>
                <a:gridCol w="2736304"/>
                <a:gridCol w="648072"/>
                <a:gridCol w="648072"/>
                <a:gridCol w="504056"/>
                <a:gridCol w="1008112"/>
                <a:gridCol w="1224136"/>
                <a:gridCol w="1007790"/>
              </a:tblGrid>
              <a:tr h="186571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1" u="none" strike="noStrike" dirty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번호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93" marR="6093" marT="66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1" u="none" strike="noStrike" dirty="0" err="1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프로젝트명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93" marR="6093" marT="66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u="none" strike="noStrike" dirty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Service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93" marR="6093" marT="66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1" u="none" strike="noStrike" dirty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수행형태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93" marR="6093" marT="66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1" u="none" strike="noStrike" dirty="0" err="1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국가명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93" marR="6093" marT="66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1" u="none" strike="noStrike" dirty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사업주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93" marR="6093" marT="66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1" u="none" strike="noStrike" dirty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기   간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93" marR="6093" marT="66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1" u="none" strike="noStrike" dirty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비   고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93" marR="6093" marT="66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2830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동일알루미늄 청주공장 신축공사</a:t>
                      </a:r>
                      <a:endParaRPr lang="en-US" altLang="ko-KR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산업플랜트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감리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디아이동일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㈜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2025. 07. 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~ 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2026.</a:t>
                      </a:r>
                      <a:r>
                        <a:rPr lang="en-US" altLang="ko-KR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03.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알루미늄 제조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30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FT1</a:t>
                      </a:r>
                      <a:r>
                        <a:rPr lang="en-US" altLang="ko-KR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FAB Wafer Project</a:t>
                      </a:r>
                      <a:endParaRPr lang="en-US" altLang="ko-KR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산업플랜트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구매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태국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태국 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FT1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2024. 10. 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~ 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2025.</a:t>
                      </a:r>
                      <a:r>
                        <a:rPr lang="en-US" altLang="ko-KR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03.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반  도  체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30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3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EcoPro</a:t>
                      </a:r>
                      <a:r>
                        <a:rPr lang="en-US" altLang="ko-KR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Global Hungary  EA2 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Project 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산업플랜트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헝가리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에코프로 글로벌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2023. 12. ~ 2024. 04.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배터리 전지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30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4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ko-KR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CAM9 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Project Utility 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산업플랜트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에코프로비엠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2023. 05. ~ 2024. 02.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배터리 전지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94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5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EcoPro</a:t>
                      </a:r>
                      <a:r>
                        <a:rPr lang="en-US" altLang="ko-KR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Global Hungary  EM1 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Project 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산업플랜트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헝가리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에코프로 글로벌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2023.</a:t>
                      </a:r>
                      <a:r>
                        <a:rPr lang="en-US" altLang="ko-KR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04. ~ 2024. 04.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배터리전지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94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6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ko-KR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CAM8 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Project Utility 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산업플랜트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에코프로이엠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2022. 11. ~ 2023. 09.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배터리 전지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94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7</a:t>
                      </a:r>
                      <a:endParaRPr lang="en-US" altLang="ko-KR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ko-KR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CAM7 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Project Utility 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산업플랜트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에코프로이엠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2022. 06. ~ 2023. 04.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배터리 전지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94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8</a:t>
                      </a:r>
                      <a:endParaRPr lang="en-US" altLang="ko-KR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EcoPro</a:t>
                      </a:r>
                      <a:r>
                        <a:rPr lang="en-US" altLang="ko-KR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Global Hungary  EA1 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Project 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산업플랜트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헝가리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에코프로 글로벌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2021. 06. ~ 2022. 09.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배터리 전지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94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9</a:t>
                      </a:r>
                      <a:endParaRPr lang="en-US" altLang="ko-KR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CAM6</a:t>
                      </a:r>
                      <a:r>
                        <a:rPr lang="en-US" altLang="ko-KR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Project Utility 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산업플랜트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에코프로이엠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2021. 05. ~ 2022. 03.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배터리 전지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94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10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진위사업장 </a:t>
                      </a:r>
                      <a:r>
                        <a:rPr lang="ko-KR" altLang="en-US" sz="9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반도체동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일반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국소배기 증설 설계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산업플랜트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원익아이피에스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2020. 09. 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~ 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2021.</a:t>
                      </a:r>
                      <a:r>
                        <a:rPr lang="en-US" altLang="ko-KR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01.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반  도  체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94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11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DE</a:t>
                      </a:r>
                      <a:r>
                        <a:rPr lang="en-US" altLang="ko-KR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헝가리 </a:t>
                      </a:r>
                      <a:r>
                        <a:rPr lang="ko-KR" altLang="en-US" sz="9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전지박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2,3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단계  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산업플랜트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헝가리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두산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2020. 07. 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~ 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2021.</a:t>
                      </a:r>
                      <a:r>
                        <a:rPr lang="en-US" altLang="ko-KR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05.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배터리 전지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94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12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CAM5N Project Utility 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산업플랜트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에코프로비엠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2020. 06 ~ 2021. 05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배터리 전지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94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13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현대로템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의왕공장 사무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동 </a:t>
                      </a:r>
                      <a:r>
                        <a:rPr lang="ko-KR" altLang="en-US" sz="9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변대설치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외 전기감리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산업플랜트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현대로템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2020. 05. 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~ 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2020.</a:t>
                      </a:r>
                      <a:r>
                        <a:rPr lang="en-US" altLang="ko-KR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12.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특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수 차 량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94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14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9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F2</a:t>
                      </a:r>
                      <a:r>
                        <a:rPr lang="en-US" altLang="ko-KR" sz="9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9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기술 내재화 </a:t>
                      </a:r>
                      <a:r>
                        <a:rPr lang="en-US" altLang="ko-KR" sz="9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PROJECT</a:t>
                      </a:r>
                      <a:endParaRPr lang="ko-KR" altLang="en-US" sz="9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산업플랜트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원익머트리얼즈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2020. 03. ~ 2020. 06.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특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수 가 </a:t>
                      </a:r>
                      <a:r>
                        <a:rPr lang="ko-KR" altLang="en-US" sz="9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스</a:t>
                      </a:r>
                      <a:endParaRPr lang="ko-KR" altLang="en-US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94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15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P5</a:t>
                      </a:r>
                      <a:r>
                        <a:rPr lang="en-US" altLang="ko-KR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900" b="1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급기</a:t>
                      </a:r>
                      <a:r>
                        <a:rPr lang="ko-KR" altLang="en-US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개선 투자 설계용역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산업플랜트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삼성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SDI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2020. 03. 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~ 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2020.</a:t>
                      </a:r>
                      <a:r>
                        <a:rPr lang="en-US" altLang="ko-KR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12.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배터리 전지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94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16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평택 전자 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P2-PJT UT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동 상층동편 및 하층동편설계 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산업플랜트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삼성전자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2020. 03. 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~ 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2021.</a:t>
                      </a:r>
                      <a:r>
                        <a:rPr lang="en-US" altLang="ko-KR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02.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반   도  체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0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17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9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헝가리 </a:t>
                      </a:r>
                      <a:r>
                        <a:rPr lang="ko-KR" altLang="en-US" sz="9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롯데알미늄</a:t>
                      </a:r>
                      <a:r>
                        <a:rPr lang="ko-KR" altLang="en-US" sz="9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9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H-PJT</a:t>
                      </a:r>
                      <a:endParaRPr lang="ko-KR" altLang="en-US" sz="9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산업플랜트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헝가리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롯데알미늄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2020. 01. ~ 2020. 11.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배터리</a:t>
                      </a:r>
                      <a:r>
                        <a:rPr lang="en-US" altLang="ko-KR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ko-KR" altLang="en-US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전지</a:t>
                      </a:r>
                      <a:endParaRPr lang="ko-KR" altLang="en-US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80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18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9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평택 전자 </a:t>
                      </a:r>
                      <a:r>
                        <a:rPr lang="en-US" altLang="ko-KR" sz="9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P2-PJT UT</a:t>
                      </a:r>
                      <a:r>
                        <a:rPr lang="ko-KR" altLang="en-US" sz="9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동</a:t>
                      </a:r>
                      <a:r>
                        <a:rPr lang="en-US" altLang="ko-KR" sz="9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(ph.3)</a:t>
                      </a:r>
                      <a:r>
                        <a:rPr lang="en-US" altLang="ko-KR" sz="9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CT </a:t>
                      </a:r>
                      <a:r>
                        <a:rPr lang="ko-KR" altLang="en-US" sz="9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배관설계</a:t>
                      </a:r>
                      <a:endParaRPr lang="ko-KR" altLang="en-US" sz="9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산업플랜트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삼성전자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2020. 01. 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~ 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2021.</a:t>
                      </a:r>
                      <a:r>
                        <a:rPr lang="en-US" altLang="ko-KR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02.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반   도  체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23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19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9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TP1-10 </a:t>
                      </a:r>
                      <a:r>
                        <a:rPr lang="ko-KR" altLang="en-US" sz="9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도금라인 증설 설계</a:t>
                      </a:r>
                      <a:r>
                        <a:rPr lang="ko-KR" altLang="en-US" sz="9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용역</a:t>
                      </a:r>
                      <a:endParaRPr lang="ko-KR" altLang="en-US" sz="9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산업플랜트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도레이첨단소재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2019. 12. ~ 2020.</a:t>
                      </a:r>
                      <a:r>
                        <a:rPr lang="en-US" altLang="ko-KR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07.</a:t>
                      </a:r>
                      <a:endParaRPr lang="ko-KR" altLang="en-US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섬 유 소 재 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94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베트남 삼성전기 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SEMV L-PROJECT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산업플랜트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베트남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삼성전기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2019. 09. ~ 2020.</a:t>
                      </a:r>
                      <a:r>
                        <a:rPr lang="en-US" altLang="ko-KR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03.</a:t>
                      </a:r>
                      <a:endParaRPr lang="ko-KR" altLang="en-US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전기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전자부품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94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21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Zhuhai-PJT</a:t>
                      </a:r>
                      <a:r>
                        <a:rPr lang="en-US" altLang="ko-KR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바이오 </a:t>
                      </a:r>
                      <a:r>
                        <a:rPr lang="ko-KR" altLang="en-US" sz="900" b="1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클린룸</a:t>
                      </a:r>
                      <a:r>
                        <a:rPr lang="ko-KR" altLang="en-US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산업플랜트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중국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중국 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Zhuhai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2019. 03. ~ 2020.</a:t>
                      </a:r>
                      <a:r>
                        <a:rPr lang="en-US" altLang="ko-KR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12.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반   도  체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765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22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반도체사업부 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층 공조실 구축 설계 및 감리용역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산업플랜트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원익아이피에스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2019. 02. 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~ 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2019.</a:t>
                      </a:r>
                      <a:r>
                        <a:rPr lang="en-US" altLang="ko-KR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07.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반   도  체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0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23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9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AT&amp;S Korea Expansion Project </a:t>
                      </a:r>
                      <a:r>
                        <a:rPr lang="ko-KR" altLang="en-US" sz="9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설계 및 인허가</a:t>
                      </a:r>
                      <a:endParaRPr lang="ko-KR" altLang="en-US" sz="9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산업플랜트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인허가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AT&amp;S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2019. 01. ~ 2019.</a:t>
                      </a:r>
                      <a:r>
                        <a:rPr lang="en-US" altLang="ko-KR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12.</a:t>
                      </a:r>
                      <a:endParaRPr lang="ko-KR" altLang="en-US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전기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전자부품 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94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24</a:t>
                      </a:r>
                      <a:endParaRPr lang="en-US" altLang="ko-KR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9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P-Project</a:t>
                      </a:r>
                      <a:r>
                        <a:rPr lang="en-US" altLang="ko-KR" sz="9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endParaRPr lang="ko-KR" altLang="en-US" sz="9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산업플랜트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MEMC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2018. 04. ~ 2020.</a:t>
                      </a:r>
                      <a:r>
                        <a:rPr lang="en-US" altLang="ko-KR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03.</a:t>
                      </a:r>
                      <a:endParaRPr lang="ko-KR" altLang="en-US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반도체 </a:t>
                      </a:r>
                      <a:r>
                        <a:rPr lang="ko-KR" altLang="en-US" sz="9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웨이퍼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84463" y="764704"/>
            <a:ext cx="5982203" cy="358610"/>
          </a:xfrm>
          <a:prstGeom prst="rect">
            <a:avLst/>
          </a:prstGeom>
          <a:ln>
            <a:noFill/>
          </a:ln>
        </p:spPr>
        <p:txBody>
          <a:bodyPr lIns="91427" tIns="45713" rIns="91427" bIns="45713">
            <a:spAutoFit/>
          </a:bodyPr>
          <a:lstStyle>
            <a:defPPr>
              <a:defRPr lang="ko-KR"/>
            </a:defPPr>
            <a:lvl1pPr indent="0" latinLnBrk="0">
              <a:lnSpc>
                <a:spcPct val="120000"/>
              </a:lnSpc>
              <a:spcBef>
                <a:spcPts val="300"/>
              </a:spcBef>
              <a:buFont typeface="Wingdings" pitchFamily="2" charset="2"/>
              <a:buNone/>
              <a:defRPr sz="1600" b="1" spc="-5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</a:defRPr>
            </a:lvl1pPr>
          </a:lstStyle>
          <a:p>
            <a:pPr fontAlgn="auto" latinLnBrk="1">
              <a:spcBef>
                <a:spcPct val="4000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kumimoji="0" lang="en-US" altLang="ko-KR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 pitchFamily="50" charset="-127"/>
              </a:rPr>
              <a:t> </a:t>
            </a:r>
            <a:r>
              <a:rPr kumimoji="0" lang="ko-KR" altLang="en-US" sz="140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 pitchFamily="50" charset="-127"/>
              </a:rPr>
              <a:t>산업플랜트</a:t>
            </a:r>
            <a:r>
              <a:rPr kumimoji="0" lang="en-US" altLang="ko-KR" sz="14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맑은 고딕" pitchFamily="50" charset="-127"/>
              </a:rPr>
              <a:t>(</a:t>
            </a:r>
            <a:r>
              <a:rPr kumimoji="0" lang="ko-KR" altLang="en-US" sz="14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맑은 고딕" pitchFamily="50" charset="-127"/>
              </a:rPr>
              <a:t>배터리 전지</a:t>
            </a:r>
            <a:r>
              <a:rPr kumimoji="0" lang="en-US" altLang="ko-KR" sz="14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맑은 고딕" pitchFamily="50" charset="-127"/>
              </a:rPr>
              <a:t>/</a:t>
            </a:r>
            <a:r>
              <a:rPr kumimoji="0" lang="ko-KR" altLang="en-US" sz="14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맑은 고딕" pitchFamily="50" charset="-127"/>
              </a:rPr>
              <a:t>반도체</a:t>
            </a:r>
            <a:r>
              <a:rPr kumimoji="0" lang="en-US" altLang="ko-KR" sz="14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맑은 고딕" pitchFamily="50" charset="-127"/>
              </a:rPr>
              <a:t>/</a:t>
            </a:r>
            <a:r>
              <a:rPr kumimoji="0" lang="ko-KR" altLang="en-US" sz="14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맑은 고딕" pitchFamily="50" charset="-127"/>
              </a:rPr>
              <a:t> 전기</a:t>
            </a:r>
            <a:r>
              <a:rPr kumimoji="0" lang="en-US" altLang="ko-KR" sz="14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맑은 고딕" pitchFamily="50" charset="-127"/>
              </a:rPr>
              <a:t>/</a:t>
            </a:r>
            <a:r>
              <a:rPr kumimoji="0" lang="ko-KR" altLang="en-US" sz="14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맑은 고딕" pitchFamily="50" charset="-127"/>
              </a:rPr>
              <a:t>전자</a:t>
            </a:r>
            <a:r>
              <a:rPr kumimoji="0" lang="en-US" altLang="ko-KR" sz="14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맑은 고딕" pitchFamily="50" charset="-127"/>
              </a:rPr>
              <a:t>) </a:t>
            </a:r>
            <a:r>
              <a:rPr kumimoji="0" lang="ko-KR" altLang="en-US" sz="14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맑은 고딕" pitchFamily="50" charset="-127"/>
              </a:rPr>
              <a:t>수행 실적</a:t>
            </a:r>
            <a:endParaRPr kumimoji="0" lang="en-US" altLang="ko-KR" sz="1400" spc="0" dirty="0">
              <a:ln>
                <a:noFill/>
              </a:ln>
              <a:solidFill>
                <a:srgbClr val="000000"/>
              </a:solidFill>
              <a:ea typeface="맑은 고딕" pitchFamily="50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4779" y="247951"/>
            <a:ext cx="3650763" cy="461651"/>
          </a:xfrm>
          <a:prstGeom prst="rect">
            <a:avLst/>
          </a:prstGeom>
          <a:ln>
            <a:noFill/>
          </a:ln>
        </p:spPr>
        <p:txBody>
          <a:bodyPr lIns="91427" tIns="45713" rIns="91427" bIns="45713">
            <a:spAutoFit/>
          </a:bodyPr>
          <a:lstStyle>
            <a:defPPr>
              <a:defRPr lang="ko-KR"/>
            </a:defPPr>
            <a:lvl1pPr marL="90488" indent="-90488" latinLnBrk="0">
              <a:lnSpc>
                <a:spcPct val="120000"/>
              </a:lnSpc>
              <a:spcBef>
                <a:spcPts val="300"/>
              </a:spcBef>
              <a:buFont typeface="Wingdings" pitchFamily="2" charset="2"/>
              <a:buChar char="§"/>
              <a:defRPr sz="1300" b="1" spc="-5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kumimoji="0" lang="ko-KR" alt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맑은 고딕" pitchFamily="50" charset="-127"/>
              </a:rPr>
              <a:t>별첨</a:t>
            </a:r>
            <a:r>
              <a:rPr kumimoji="0" lang="en-US" altLang="ko-KR" sz="240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맑은 고딕" pitchFamily="50" charset="-127"/>
              </a:rPr>
              <a:t>. </a:t>
            </a:r>
            <a:r>
              <a:rPr kumimoji="0" lang="ko-KR" alt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맑은 고딕" pitchFamily="50" charset="-127"/>
              </a:rPr>
              <a:t>수행 실적 </a:t>
            </a:r>
            <a:r>
              <a:rPr kumimoji="0" lang="en-US" altLang="ko-KR" sz="240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맑은 고딕" pitchFamily="50" charset="-127"/>
              </a:rPr>
              <a:t>List</a:t>
            </a:r>
            <a:endParaRPr kumimoji="0" lang="ko-KR" altLang="en-US" sz="2400" dirty="0">
              <a:solidFill>
                <a:prstClr val="black">
                  <a:lumMod val="85000"/>
                  <a:lumOff val="15000"/>
                </a:prstClr>
              </a:solidFill>
              <a:ea typeface="맑은 고딕" pitchFamily="50" charset="-127"/>
            </a:endParaRPr>
          </a:p>
        </p:txBody>
      </p:sp>
      <p:sp>
        <p:nvSpPr>
          <p:cNvPr id="6" name="슬라이드 번호 개체 틀 1"/>
          <p:cNvSpPr txBox="1">
            <a:spLocks/>
          </p:cNvSpPr>
          <p:nvPr/>
        </p:nvSpPr>
        <p:spPr bwMode="auto">
          <a:xfrm>
            <a:off x="3685778" y="6559550"/>
            <a:ext cx="2057400" cy="28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kumimoji="1" sz="1100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1pPr>
            <a:lvl2pPr marL="742950" indent="-28575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2pPr>
            <a:lvl3pPr marL="1143000" indent="-228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3pPr>
            <a:lvl4pPr marL="1600200" indent="-228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4pPr>
            <a:lvl5pPr marL="2057400" indent="-228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5pPr>
            <a:lvl6pPr marL="25146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6pPr>
            <a:lvl7pPr marL="29718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7pPr>
            <a:lvl8pPr marL="34290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8pPr>
            <a:lvl9pPr marL="38862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9pPr>
          </a:lstStyle>
          <a:p>
            <a:fld id="{3E1476DC-7947-47B6-A3EB-1CB04EFF9AB8}" type="slidenum">
              <a:rPr kumimoji="0" lang="ko-KR" altLang="en-US" smtClean="0">
                <a:solidFill>
                  <a:srgbClr val="898989"/>
                </a:solidFill>
                <a:ea typeface="맑은 고딕" pitchFamily="50" charset="-127"/>
              </a:rPr>
              <a:pPr/>
              <a:t>33</a:t>
            </a:fld>
            <a:endParaRPr kumimoji="0" lang="ko-KR" altLang="en-US" dirty="0" smtClean="0">
              <a:solidFill>
                <a:srgbClr val="898989"/>
              </a:solidFill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679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4670971"/>
              </p:ext>
            </p:extLst>
          </p:nvPr>
        </p:nvGraphicFramePr>
        <p:xfrm>
          <a:off x="722441" y="1125538"/>
          <a:ext cx="8169517" cy="547181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3175"/>
                <a:gridCol w="2736304"/>
                <a:gridCol w="648072"/>
                <a:gridCol w="936104"/>
                <a:gridCol w="504056"/>
                <a:gridCol w="864096"/>
                <a:gridCol w="1224136"/>
                <a:gridCol w="863574"/>
              </a:tblGrid>
              <a:tr h="207475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1" u="none" strike="noStrike" dirty="0">
                          <a:effectLst/>
                        </a:rPr>
                        <a:t>번호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6093" marR="6093" marT="660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1" u="none" strike="noStrike" dirty="0" err="1">
                          <a:effectLst/>
                        </a:rPr>
                        <a:t>프로젝트명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6093" marR="6093" marT="660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u="none" strike="noStrike" dirty="0">
                          <a:effectLst/>
                        </a:rPr>
                        <a:t>Service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6093" marR="6093" marT="660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1" u="none" strike="noStrike" dirty="0">
                          <a:effectLst/>
                        </a:rPr>
                        <a:t>수행형태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6093" marR="6093" marT="660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1" u="none" strike="noStrike" dirty="0" err="1">
                          <a:effectLst/>
                        </a:rPr>
                        <a:t>국가명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6093" marR="6093" marT="660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1" u="none" strike="noStrike" dirty="0">
                          <a:effectLst/>
                        </a:rPr>
                        <a:t>사업주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6093" marR="6093" marT="660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1" u="none" strike="noStrike" dirty="0">
                          <a:effectLst/>
                        </a:rPr>
                        <a:t>기   간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6093" marR="6093" marT="660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1" u="none" strike="noStrike" dirty="0">
                          <a:effectLst/>
                        </a:rPr>
                        <a:t>비   고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6093" marR="6093" marT="660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0747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25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SK Hynix</a:t>
                      </a:r>
                      <a:r>
                        <a:rPr lang="en-US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System </a:t>
                      </a:r>
                      <a:r>
                        <a:rPr lang="en-US" sz="900" b="1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ic</a:t>
                      </a:r>
                      <a:r>
                        <a:rPr lang="en-US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중국 우시 </a:t>
                      </a:r>
                      <a:r>
                        <a:rPr lang="en-US" altLang="ko-KR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FAB </a:t>
                      </a:r>
                      <a:r>
                        <a:rPr lang="ko-KR" altLang="en-US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프로젝트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산업플랜트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중국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SK</a:t>
                      </a:r>
                      <a:r>
                        <a:rPr lang="ko-KR" altLang="en-US" sz="9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하이닉스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2018. 02. ~ 2020.</a:t>
                      </a:r>
                      <a:r>
                        <a:rPr lang="en-US" altLang="ko-KR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05.</a:t>
                      </a:r>
                      <a:endParaRPr lang="ko-KR" altLang="en-US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반   도  체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747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26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부산 삼성전기 원료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1, 3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동 증설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산업플랜트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삼성전기</a:t>
                      </a:r>
                      <a:endParaRPr lang="en-US" altLang="ko-KR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2018. 02. ~ 2018.</a:t>
                      </a:r>
                      <a:r>
                        <a:rPr lang="en-US" altLang="ko-KR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09.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전기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전자부품 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747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27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헝가리 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SDI 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조립라인 증설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산업플랜트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삼성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SDI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2017. 12. ~ 2019. 01.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배터리 전지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747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28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삼성전자 평택 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P2 Project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산업플랜트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</a:p>
                  </a:txBody>
                  <a:tcPr marL="8792" marR="8792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삼성전자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2017. 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11. 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~ 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2018.</a:t>
                      </a:r>
                      <a:r>
                        <a:rPr lang="en-US" altLang="ko-KR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12.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반   도  체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747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29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SK</a:t>
                      </a:r>
                      <a:r>
                        <a:rPr lang="ko-KR" altLang="en-US" sz="9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하이닉스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9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자동화창고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설계용역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산업플랜트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</a:p>
                  </a:txBody>
                  <a:tcPr marL="8792" marR="8792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SK</a:t>
                      </a:r>
                      <a:r>
                        <a:rPr lang="ko-KR" altLang="en-US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하이닉스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2017. 11. ~ 2018.</a:t>
                      </a:r>
                      <a:r>
                        <a:rPr lang="en-US" altLang="ko-KR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05.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반   도  체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41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30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MEMC Puller Design &amp; Extension Construction </a:t>
                      </a:r>
                      <a:endParaRPr lang="en-US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l" rtl="0" fontAlgn="ctr"/>
                      <a:r>
                        <a:rPr 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Work </a:t>
                      </a: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Project</a:t>
                      </a: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산업플랜트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MEMC</a:t>
                      </a: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2017. 10. ~ 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2018.</a:t>
                      </a:r>
                      <a:r>
                        <a:rPr lang="en-US" altLang="ko-KR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09.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반도체 </a:t>
                      </a:r>
                      <a:r>
                        <a:rPr lang="ko-KR" altLang="en-US" sz="9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웨이퍼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748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31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천안 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SDI M Project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산업플랜트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삼성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SDI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2017. 07. ~ 2019. 03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배터리 전지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40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32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부산 삼성전기 개조공사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산업플랜트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삼성전기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2017. 07. ~ 2018. 01.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전기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전자부품 </a:t>
                      </a: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41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33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SK Hynix </a:t>
                      </a:r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이천 </a:t>
                      </a: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BSGS(Bulk Specialty Gas Supply system) Room </a:t>
                      </a:r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증설 기계설계용역</a:t>
                      </a: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산업플랜트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SK</a:t>
                      </a:r>
                      <a:r>
                        <a:rPr lang="ko-KR" altLang="en-US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하이닉스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2017. 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05. 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~ 2017. 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10.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반  도  체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748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34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원익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IPS 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DS</a:t>
                      </a:r>
                      <a:r>
                        <a:rPr lang="en-US" altLang="ko-KR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공장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산업플랜트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감리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인허가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원익</a:t>
                      </a: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IPS</a:t>
                      </a: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2017. 05. ~ 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2018.</a:t>
                      </a:r>
                      <a:r>
                        <a:rPr lang="en-US" altLang="ko-KR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04.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반도체 장비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748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35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SK Hynix (</a:t>
                      </a:r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청주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 </a:t>
                      </a: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C1 Mask Fab Project</a:t>
                      </a: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산업플랜트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SK</a:t>
                      </a:r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하이닉스</a:t>
                      </a: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2017. 04. ~ 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2017. 12.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반  도  체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08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36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필리핀 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PSPC </a:t>
                      </a:r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제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</a:t>
                      </a:r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공장 건설공사 </a:t>
                      </a: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산업플랜트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필리핀</a:t>
                      </a: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PSPC</a:t>
                      </a: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2016. 12. ~ 2017. 05.</a:t>
                      </a: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반  도  체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748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37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삼성코닝</a:t>
                      </a:r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금속본딩</a:t>
                      </a:r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인프라구축 설계</a:t>
                      </a: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산업플랜트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삼성코닝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2015. 07. ~ 2015. 12.</a:t>
                      </a: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전기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전자부품 </a:t>
                      </a: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748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38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삼성디스플레이 </a:t>
                      </a:r>
                      <a:r>
                        <a:rPr lang="ko-KR" altLang="en-US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탕정공장</a:t>
                      </a:r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K-</a:t>
                      </a:r>
                      <a:r>
                        <a:rPr lang="en-US" altLang="ko-KR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Pjt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마감공사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(FAB3,4) 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산업플랜트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삼성디스플레이</a:t>
                      </a: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2016. 06. ~ 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2018. 03.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디스플레이패널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748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39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삼성디스플레이 </a:t>
                      </a:r>
                      <a:r>
                        <a:rPr lang="ko-KR" altLang="en-US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탕정공장</a:t>
                      </a:r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A3Y Project</a:t>
                      </a: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산업플랜트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삼성디스플레이</a:t>
                      </a: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2015. 06. ~ 2015. 12.</a:t>
                      </a: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디스플레이패널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748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40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삼성전기 필리핀 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P4 Project</a:t>
                      </a: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산업플랜트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필리핀</a:t>
                      </a: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삼성전기</a:t>
                      </a: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2015. 04. ~ 2016. 11.</a:t>
                      </a: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전기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전자부품 </a:t>
                      </a: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74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41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삼성전기 베트남 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SEMV Project</a:t>
                      </a: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산업플랜트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베트남</a:t>
                      </a: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삼성전기</a:t>
                      </a: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2014. 12. ~ 2015. 05.</a:t>
                      </a: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전기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전자부품 </a:t>
                      </a: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748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42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삼성전자 베트남 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CE </a:t>
                      </a:r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복합단지건설 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Project</a:t>
                      </a: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산업플랜트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베트남</a:t>
                      </a: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삼성전자</a:t>
                      </a: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2014. 09. ~ 2016. 06.</a:t>
                      </a: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전기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전자부품 </a:t>
                      </a: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748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43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삼성디스플레이 </a:t>
                      </a:r>
                      <a:r>
                        <a:rPr lang="ko-KR" altLang="en-US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탕정공장</a:t>
                      </a:r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Q-Project</a:t>
                      </a: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산업플랜트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삼성디스플레이</a:t>
                      </a: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2014. 06. ~ 2015. 02.</a:t>
                      </a: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디스플레이패널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06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44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삼성</a:t>
                      </a: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SDI A-Project</a:t>
                      </a: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산업플랜트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감리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인허가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중국</a:t>
                      </a: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삼성</a:t>
                      </a: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SDI </a:t>
                      </a:r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중국</a:t>
                      </a: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2014. 04. ~ 2015. 06.</a:t>
                      </a: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배터리 전지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747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45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ko-KR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WoC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Sample Line 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/ 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Infra </a:t>
                      </a:r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개조 설계 용역</a:t>
                      </a: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산업플랜트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코닝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2014. 04. ~ 2014. 07.</a:t>
                      </a: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전기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전자부품 </a:t>
                      </a: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747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46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삼성전기 </a:t>
                      </a:r>
                      <a:r>
                        <a:rPr lang="ko-KR" altLang="en-US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부산신공장</a:t>
                      </a:r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건설 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Project</a:t>
                      </a: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산업플랜트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삼성전기</a:t>
                      </a: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2013. 12. ~ 2014. 05.</a:t>
                      </a: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전기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전자부품 </a:t>
                      </a: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95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47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필리핀법인 제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</a:t>
                      </a:r>
                      <a:r>
                        <a:rPr lang="ko-KR" altLang="en-US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유틸리티동</a:t>
                      </a:r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및 </a:t>
                      </a:r>
                      <a:r>
                        <a:rPr lang="ko-KR" altLang="en-US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파이프랙</a:t>
                      </a:r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설계</a:t>
                      </a: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산업플랜트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필리핀</a:t>
                      </a: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삼성전기</a:t>
                      </a: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2013. 11. ~ 2014. 03..</a:t>
                      </a: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전기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전자부품 </a:t>
                      </a: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99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48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베트남 삼성전기 </a:t>
                      </a:r>
                      <a:r>
                        <a:rPr lang="ko-KR" altLang="en-US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신공장</a:t>
                      </a:r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PJT</a:t>
                      </a: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산업플랜트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베트남</a:t>
                      </a: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삼성전기</a:t>
                      </a: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2013. 09. ~ 2013. 10.</a:t>
                      </a: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전기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전자부품 </a:t>
                      </a: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56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49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세종사업장 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BGA CAPA </a:t>
                      </a:r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증설 및 산업단지</a:t>
                      </a: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산업플랜트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삼성전기</a:t>
                      </a: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2013. 08. ~ 2013. 10.</a:t>
                      </a: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전기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전자부품 </a:t>
                      </a: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84463" y="764704"/>
            <a:ext cx="5982203" cy="358610"/>
          </a:xfrm>
          <a:prstGeom prst="rect">
            <a:avLst/>
          </a:prstGeom>
          <a:ln>
            <a:noFill/>
          </a:ln>
        </p:spPr>
        <p:txBody>
          <a:bodyPr lIns="91427" tIns="45713" rIns="91427" bIns="45713">
            <a:spAutoFit/>
          </a:bodyPr>
          <a:lstStyle>
            <a:defPPr>
              <a:defRPr lang="ko-KR"/>
            </a:defPPr>
            <a:lvl1pPr indent="0" latinLnBrk="0">
              <a:lnSpc>
                <a:spcPct val="120000"/>
              </a:lnSpc>
              <a:spcBef>
                <a:spcPts val="300"/>
              </a:spcBef>
              <a:buFont typeface="Wingdings" pitchFamily="2" charset="2"/>
              <a:buNone/>
              <a:defRPr sz="1600" b="1" spc="-5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</a:defRPr>
            </a:lvl1pPr>
          </a:lstStyle>
          <a:p>
            <a:pPr fontAlgn="auto" latinLnBrk="1">
              <a:spcBef>
                <a:spcPct val="4000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kumimoji="0" lang="en-US" altLang="ko-KR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 pitchFamily="50" charset="-127"/>
              </a:rPr>
              <a:t> </a:t>
            </a:r>
            <a:r>
              <a:rPr kumimoji="0" lang="ko-KR" altLang="en-US" sz="140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 pitchFamily="50" charset="-127"/>
              </a:rPr>
              <a:t>산업플랜트</a:t>
            </a:r>
            <a:r>
              <a:rPr kumimoji="0" lang="en-US" altLang="ko-KR" sz="14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맑은 고딕" pitchFamily="50" charset="-127"/>
              </a:rPr>
              <a:t>(</a:t>
            </a:r>
            <a:r>
              <a:rPr kumimoji="0" lang="ko-KR" altLang="en-US" sz="14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맑은 고딕" pitchFamily="50" charset="-127"/>
              </a:rPr>
              <a:t>배터리 전지</a:t>
            </a:r>
            <a:r>
              <a:rPr kumimoji="0" lang="en-US" altLang="ko-KR" sz="14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맑은 고딕" pitchFamily="50" charset="-127"/>
              </a:rPr>
              <a:t>/</a:t>
            </a:r>
            <a:r>
              <a:rPr kumimoji="0" lang="ko-KR" altLang="en-US" sz="14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맑은 고딕" pitchFamily="50" charset="-127"/>
              </a:rPr>
              <a:t>반도체</a:t>
            </a:r>
            <a:r>
              <a:rPr kumimoji="0" lang="en-US" altLang="ko-KR" sz="14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맑은 고딕" pitchFamily="50" charset="-127"/>
              </a:rPr>
              <a:t>/</a:t>
            </a:r>
            <a:r>
              <a:rPr kumimoji="0" lang="ko-KR" altLang="en-US" sz="14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맑은 고딕" pitchFamily="50" charset="-127"/>
              </a:rPr>
              <a:t> 전기</a:t>
            </a:r>
            <a:r>
              <a:rPr kumimoji="0" lang="en-US" altLang="ko-KR" sz="14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맑은 고딕" pitchFamily="50" charset="-127"/>
              </a:rPr>
              <a:t>/</a:t>
            </a:r>
            <a:r>
              <a:rPr kumimoji="0" lang="ko-KR" altLang="en-US" sz="14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맑은 고딕" pitchFamily="50" charset="-127"/>
              </a:rPr>
              <a:t>전자</a:t>
            </a:r>
            <a:r>
              <a:rPr kumimoji="0" lang="en-US" altLang="ko-KR" sz="14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맑은 고딕" pitchFamily="50" charset="-127"/>
              </a:rPr>
              <a:t>) </a:t>
            </a:r>
            <a:r>
              <a:rPr kumimoji="0" lang="ko-KR" altLang="en-US" sz="14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맑은 고딕" pitchFamily="50" charset="-127"/>
              </a:rPr>
              <a:t>수행 </a:t>
            </a:r>
            <a:r>
              <a:rPr kumimoji="0" lang="ko-KR" altLang="en-US" sz="140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맑은 고딕" pitchFamily="50" charset="-127"/>
              </a:rPr>
              <a:t>실적</a:t>
            </a:r>
            <a:endParaRPr kumimoji="0" lang="en-US" altLang="ko-KR" sz="1400" spc="0" dirty="0">
              <a:ln>
                <a:noFill/>
              </a:ln>
              <a:solidFill>
                <a:srgbClr val="000000"/>
              </a:solidFill>
              <a:ea typeface="맑은 고딕" pitchFamily="50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4779" y="247951"/>
            <a:ext cx="3650763" cy="461651"/>
          </a:xfrm>
          <a:prstGeom prst="rect">
            <a:avLst/>
          </a:prstGeom>
          <a:ln>
            <a:noFill/>
          </a:ln>
        </p:spPr>
        <p:txBody>
          <a:bodyPr lIns="91427" tIns="45713" rIns="91427" bIns="45713">
            <a:spAutoFit/>
          </a:bodyPr>
          <a:lstStyle>
            <a:defPPr>
              <a:defRPr lang="ko-KR"/>
            </a:defPPr>
            <a:lvl1pPr marL="90488" indent="-90488" latinLnBrk="0">
              <a:lnSpc>
                <a:spcPct val="120000"/>
              </a:lnSpc>
              <a:spcBef>
                <a:spcPts val="300"/>
              </a:spcBef>
              <a:buFont typeface="Wingdings" pitchFamily="2" charset="2"/>
              <a:buChar char="§"/>
              <a:defRPr sz="1300" b="1" spc="-5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kumimoji="0" lang="ko-KR" alt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맑은 고딕" pitchFamily="50" charset="-127"/>
              </a:rPr>
              <a:t>별첨</a:t>
            </a:r>
            <a:r>
              <a:rPr kumimoji="0" lang="en-US" altLang="ko-KR" sz="240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맑은 고딕" pitchFamily="50" charset="-127"/>
              </a:rPr>
              <a:t>. </a:t>
            </a:r>
            <a:r>
              <a:rPr kumimoji="0" lang="ko-KR" alt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맑은 고딕" pitchFamily="50" charset="-127"/>
              </a:rPr>
              <a:t>수행 실적 </a:t>
            </a:r>
            <a:r>
              <a:rPr kumimoji="0" lang="en-US" altLang="ko-KR" sz="240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맑은 고딕" pitchFamily="50" charset="-127"/>
              </a:rPr>
              <a:t>List</a:t>
            </a:r>
            <a:endParaRPr kumimoji="0" lang="ko-KR" altLang="en-US" sz="2400" dirty="0">
              <a:solidFill>
                <a:prstClr val="black">
                  <a:lumMod val="85000"/>
                  <a:lumOff val="15000"/>
                </a:prstClr>
              </a:solidFill>
              <a:ea typeface="맑은 고딕" pitchFamily="50" charset="-127"/>
            </a:endParaRPr>
          </a:p>
        </p:txBody>
      </p:sp>
      <p:sp>
        <p:nvSpPr>
          <p:cNvPr id="6" name="슬라이드 번호 개체 틀 1"/>
          <p:cNvSpPr txBox="1">
            <a:spLocks/>
          </p:cNvSpPr>
          <p:nvPr/>
        </p:nvSpPr>
        <p:spPr bwMode="auto">
          <a:xfrm>
            <a:off x="3685778" y="6559550"/>
            <a:ext cx="2057400" cy="28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kumimoji="1" sz="1100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1pPr>
            <a:lvl2pPr marL="742950" indent="-28575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2pPr>
            <a:lvl3pPr marL="1143000" indent="-228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3pPr>
            <a:lvl4pPr marL="1600200" indent="-228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4pPr>
            <a:lvl5pPr marL="2057400" indent="-228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5pPr>
            <a:lvl6pPr marL="25146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6pPr>
            <a:lvl7pPr marL="29718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7pPr>
            <a:lvl8pPr marL="34290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8pPr>
            <a:lvl9pPr marL="38862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9pPr>
          </a:lstStyle>
          <a:p>
            <a:fld id="{3E1476DC-7947-47B6-A3EB-1CB04EFF9AB8}" type="slidenum">
              <a:rPr kumimoji="0" lang="ko-KR" altLang="en-US" smtClean="0">
                <a:solidFill>
                  <a:srgbClr val="898989"/>
                </a:solidFill>
                <a:ea typeface="맑은 고딕" pitchFamily="50" charset="-127"/>
              </a:rPr>
              <a:pPr/>
              <a:t>34</a:t>
            </a:fld>
            <a:endParaRPr kumimoji="0" lang="ko-KR" altLang="en-US" dirty="0" smtClean="0">
              <a:solidFill>
                <a:srgbClr val="898989"/>
              </a:solidFill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4076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6455180"/>
              </p:ext>
            </p:extLst>
          </p:nvPr>
        </p:nvGraphicFramePr>
        <p:xfrm>
          <a:off x="718046" y="1125538"/>
          <a:ext cx="8173915" cy="556309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7570"/>
                <a:gridCol w="2592288"/>
                <a:gridCol w="792088"/>
                <a:gridCol w="648072"/>
                <a:gridCol w="648072"/>
                <a:gridCol w="1008112"/>
                <a:gridCol w="1224136"/>
                <a:gridCol w="863577"/>
              </a:tblGrid>
              <a:tr h="215230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1" u="none" strike="noStrike" dirty="0">
                          <a:effectLst/>
                        </a:rPr>
                        <a:t>번호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6093" marR="6093" marT="6599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1" u="none" strike="noStrike" dirty="0" err="1">
                          <a:effectLst/>
                        </a:rPr>
                        <a:t>프로젝트명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6093" marR="6093" marT="6599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u="none" strike="noStrike" dirty="0">
                          <a:effectLst/>
                        </a:rPr>
                        <a:t>Service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6093" marR="6093" marT="6599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1" u="none" strike="noStrike" dirty="0">
                          <a:effectLst/>
                        </a:rPr>
                        <a:t>수행형태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6093" marR="6093" marT="6599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1" u="none" strike="noStrike" dirty="0" err="1">
                          <a:effectLst/>
                        </a:rPr>
                        <a:t>국가명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6093" marR="6093" marT="6599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1" u="none" strike="noStrike" dirty="0">
                          <a:effectLst/>
                        </a:rPr>
                        <a:t>사업주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6093" marR="6093" marT="6599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1" u="none" strike="noStrike" dirty="0">
                          <a:effectLst/>
                        </a:rPr>
                        <a:t>기   간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6093" marR="6093" marT="6599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1" u="none" strike="noStrike" dirty="0">
                          <a:effectLst/>
                        </a:rPr>
                        <a:t>비   고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6093" marR="6093" marT="6599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1615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50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SDIV Site Expansion Project</a:t>
                      </a: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산업플랜트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베트남</a:t>
                      </a: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삼성 </a:t>
                      </a: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SDI </a:t>
                      </a:r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베트남</a:t>
                      </a: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2013. 07. ~ 2014. 03.</a:t>
                      </a: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배터리 전지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15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51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NF Project </a:t>
                      </a:r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고신 </a:t>
                      </a: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ISM Ph-2 (2)</a:t>
                      </a: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산업플랜트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중국</a:t>
                      </a: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삼성전기</a:t>
                      </a: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2013. 05. ~ 2013. 08.</a:t>
                      </a: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전기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전자부품 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15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52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말련 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SDIM </a:t>
                      </a:r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전지공장 건설공사 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각형 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17</a:t>
                      </a:r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라인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산업플랜트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말레이시아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삼성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SDI 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2013. 05. ~ 2013. 06.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배터리 전지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15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53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말련 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SDIM </a:t>
                      </a:r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전지공장 건설공사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제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</a:t>
                      </a:r>
                      <a:r>
                        <a:rPr lang="ko-KR" altLang="en-US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공장동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산업플랜트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말레이시아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삼성</a:t>
                      </a: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SDI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2013. 02. ~ 2013. 03.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배터리 전지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15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54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천진 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A2 </a:t>
                      </a:r>
                      <a:r>
                        <a:rPr lang="ko-KR" altLang="en-US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신공장</a:t>
                      </a:r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건설공사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(2)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산업플랜트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중국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삼성디스플레이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2013. 01. ~ 2013. 07.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디스플레이패널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15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55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수원 삼성전기 건물보완공사 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Project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산업플랜트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인허가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삼성전기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2013. 01. ~ 2013. 07.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전기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전자부품 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6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56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A1-Ph3 </a:t>
                      </a:r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증설 건설공사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산업플랜트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삼성디스플레이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2013. 01. ~ 2013. 03.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디스플레이패널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15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57</a:t>
                      </a: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NF Project </a:t>
                      </a:r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고신 </a:t>
                      </a: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ISM Ph-2 (1)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산업플랜트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중국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삼성전기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2012. 12. ~ 2013. 06.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전기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전자부품 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93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58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말련 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SDIM </a:t>
                      </a:r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전지공장 건설공사</a:t>
                      </a: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산업플랜트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말레이시아</a:t>
                      </a: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삼성</a:t>
                      </a: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SDI</a:t>
                      </a: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2012. 09. ~ 2012. 12.</a:t>
                      </a: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배터리 전지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65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59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NF Project (3)</a:t>
                      </a: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산업플랜트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중국</a:t>
                      </a: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삼성전기</a:t>
                      </a: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2012. 08. ~ 2012. 09.</a:t>
                      </a: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전기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전자부품 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09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60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천안 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SDI </a:t>
                      </a:r>
                      <a:r>
                        <a:rPr lang="ko-KR" altLang="en-US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개보수</a:t>
                      </a:r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공사 </a:t>
                      </a:r>
                      <a:r>
                        <a:rPr lang="ko-KR" altLang="en-US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광에너지</a:t>
                      </a:r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Project</a:t>
                      </a: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산업플랜트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삼성</a:t>
                      </a: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SDI</a:t>
                      </a: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2012. 05. ~ 2012. 12.</a:t>
                      </a: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배터리 전지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38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61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NF Project (2)</a:t>
                      </a: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산업플랜트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중국</a:t>
                      </a: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삼성전기</a:t>
                      </a: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2012. 01. ~ 2012. 04.</a:t>
                      </a: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전기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전자부품 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93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62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다우 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APT</a:t>
                      </a:r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공장 신축공사</a:t>
                      </a: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산업플랜트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인허가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DOW </a:t>
                      </a:r>
                      <a:r>
                        <a:rPr lang="ko-KR" altLang="en-US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케미칼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2011. 11. ~ 2013. 02.</a:t>
                      </a: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디스플레이소재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40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63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중국 천진 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SDI 3</a:t>
                      </a:r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차 전지라인 개조공사</a:t>
                      </a: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산업플랜트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중국</a:t>
                      </a: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삼성</a:t>
                      </a: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SDI</a:t>
                      </a: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2011. 09. ~ 2011. 11.</a:t>
                      </a: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배터리 전지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05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64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다우 </a:t>
                      </a: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ST2 Project </a:t>
                      </a: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산업플랜트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DOW </a:t>
                      </a:r>
                      <a:r>
                        <a:rPr lang="ko-KR" altLang="en-US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케미칼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2011. 07. ~ 2011. 12.</a:t>
                      </a: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디스플레이소재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78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65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삼성전기 </a:t>
                      </a:r>
                      <a:r>
                        <a:rPr lang="ko-KR" altLang="en-US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쿤산법인</a:t>
                      </a:r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공장 건설 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Project</a:t>
                      </a: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산업플랜트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중국</a:t>
                      </a: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삼성전기</a:t>
                      </a: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2011. 05. ~ 2011. 08.</a:t>
                      </a: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전기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전자부품 </a:t>
                      </a: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05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66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천진 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A2 </a:t>
                      </a:r>
                      <a:r>
                        <a:rPr lang="ko-KR" altLang="en-US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신공장</a:t>
                      </a:r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건설공사 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(1)</a:t>
                      </a: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산업플랜트</a:t>
                      </a: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중국</a:t>
                      </a: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삼성디스플레이</a:t>
                      </a: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2011. 02. ~ 2012. 02.</a:t>
                      </a: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디스플레이패널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83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67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삼성전기 대전사업장 제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</a:t>
                      </a:r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공장 증축공사</a:t>
                      </a: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산업플랜트</a:t>
                      </a: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삼성전기</a:t>
                      </a: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2011. 02. ~ 2011. 06.</a:t>
                      </a: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전기</a:t>
                      </a:r>
                      <a:r>
                        <a:rPr lang="en-US" altLang="ko-KR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전자부품 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74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68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삼성전기 태국 </a:t>
                      </a: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TH Project</a:t>
                      </a: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산업플랜트</a:t>
                      </a: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태국</a:t>
                      </a: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삼성전기</a:t>
                      </a: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2010. 12. ~ 2011. 08.</a:t>
                      </a: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전기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전자부품 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92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69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전지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</a:t>
                      </a:r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거점 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Utility </a:t>
                      </a:r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건설공사</a:t>
                      </a: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산업플랜트</a:t>
                      </a: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삼성</a:t>
                      </a: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SDI</a:t>
                      </a: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2010. 11. ~ 2010. 12.</a:t>
                      </a: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배터리 전지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15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70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NF Project (1)</a:t>
                      </a: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산업플랜트</a:t>
                      </a:r>
                      <a:endParaRPr lang="ko-KR" altLang="en-US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중국</a:t>
                      </a: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삼성전기</a:t>
                      </a: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2010. 08. ~ 2011. 09.</a:t>
                      </a: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전기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전자부품 </a:t>
                      </a: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93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71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STS</a:t>
                      </a:r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반도체통신 필리핀 </a:t>
                      </a:r>
                      <a:r>
                        <a:rPr lang="ko-KR" altLang="en-US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신공장</a:t>
                      </a:r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신축공사</a:t>
                      </a: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산업플랜트</a:t>
                      </a:r>
                      <a:endParaRPr lang="ko-KR" altLang="en-US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필리핀</a:t>
                      </a: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STS </a:t>
                      </a:r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반도체</a:t>
                      </a: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2010. 07. ~ 2011. 01.</a:t>
                      </a: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반  도 </a:t>
                      </a:r>
                      <a:r>
                        <a:rPr lang="ko-KR" altLang="en-US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체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58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72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SMD A2 Project</a:t>
                      </a: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산업플랜트</a:t>
                      </a:r>
                      <a:endParaRPr lang="ko-KR" altLang="en-US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삼성디스플레이</a:t>
                      </a: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2010. 07. ~ 2010. 08.</a:t>
                      </a: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디스플레이패널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63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73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삼성전기 수원 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B-Project</a:t>
                      </a: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산업플랜트</a:t>
                      </a: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인허가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삼성전기</a:t>
                      </a: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2010. 06. ~ 2010. 08.</a:t>
                      </a: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전기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전자부품 </a:t>
                      </a: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84463" y="764704"/>
            <a:ext cx="5982203" cy="387784"/>
          </a:xfrm>
          <a:prstGeom prst="rect">
            <a:avLst/>
          </a:prstGeom>
          <a:ln>
            <a:noFill/>
          </a:ln>
        </p:spPr>
        <p:txBody>
          <a:bodyPr lIns="91427" tIns="45713" rIns="91427" bIns="45713">
            <a:spAutoFit/>
          </a:bodyPr>
          <a:lstStyle>
            <a:defPPr>
              <a:defRPr lang="ko-KR"/>
            </a:defPPr>
            <a:lvl1pPr indent="0" latinLnBrk="0">
              <a:lnSpc>
                <a:spcPct val="120000"/>
              </a:lnSpc>
              <a:spcBef>
                <a:spcPts val="300"/>
              </a:spcBef>
              <a:buFont typeface="Wingdings" pitchFamily="2" charset="2"/>
              <a:buNone/>
              <a:defRPr sz="1600" b="1" spc="-5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</a:defRPr>
            </a:lvl1pPr>
          </a:lstStyle>
          <a:p>
            <a:pPr fontAlgn="auto" latinLnBrk="1">
              <a:spcBef>
                <a:spcPct val="4000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kumimoji="0" lang="en-US" altLang="ko-KR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 pitchFamily="50" charset="-127"/>
              </a:rPr>
              <a:t> </a:t>
            </a:r>
            <a:r>
              <a:rPr kumimoji="0" lang="ko-KR" altLang="en-US" sz="140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 pitchFamily="50" charset="-127"/>
              </a:rPr>
              <a:t>산업플랜트</a:t>
            </a:r>
            <a:r>
              <a:rPr kumimoji="0" lang="en-US" altLang="ko-KR" sz="140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맑은 고딕" pitchFamily="50" charset="-127"/>
              </a:rPr>
              <a:t>(</a:t>
            </a:r>
            <a:r>
              <a:rPr kumimoji="0" lang="ko-KR" altLang="en-US" sz="14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맑은 고딕" pitchFamily="50" charset="-127"/>
              </a:rPr>
              <a:t>배터리 </a:t>
            </a:r>
            <a:r>
              <a:rPr kumimoji="0" lang="ko-KR" altLang="en-US" sz="140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맑은 고딕" pitchFamily="50" charset="-127"/>
              </a:rPr>
              <a:t>전지</a:t>
            </a:r>
            <a:r>
              <a:rPr kumimoji="0" lang="en-US" altLang="ko-KR" sz="140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맑은 고딕" pitchFamily="50" charset="-127"/>
              </a:rPr>
              <a:t>/</a:t>
            </a:r>
            <a:r>
              <a:rPr kumimoji="0" lang="ko-KR" altLang="en-US" sz="14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맑은 고딕" pitchFamily="50" charset="-127"/>
              </a:rPr>
              <a:t>반도체</a:t>
            </a:r>
            <a:r>
              <a:rPr kumimoji="0" lang="en-US" altLang="ko-KR" sz="14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맑은 고딕" pitchFamily="50" charset="-127"/>
              </a:rPr>
              <a:t>/</a:t>
            </a:r>
            <a:r>
              <a:rPr kumimoji="0" lang="ko-KR" altLang="en-US" sz="140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맑은 고딕" pitchFamily="50" charset="-127"/>
              </a:rPr>
              <a:t> </a:t>
            </a:r>
            <a:r>
              <a:rPr kumimoji="0" lang="ko-KR" altLang="en-US" sz="14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맑은 고딕" pitchFamily="50" charset="-127"/>
              </a:rPr>
              <a:t>전기</a:t>
            </a:r>
            <a:r>
              <a:rPr kumimoji="0" lang="en-US" altLang="ko-KR" sz="140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맑은 고딕" pitchFamily="50" charset="-127"/>
              </a:rPr>
              <a:t>/</a:t>
            </a:r>
            <a:r>
              <a:rPr kumimoji="0" lang="ko-KR" altLang="en-US" sz="140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맑은 고딕" pitchFamily="50" charset="-127"/>
              </a:rPr>
              <a:t>전자</a:t>
            </a:r>
            <a:r>
              <a:rPr kumimoji="0" lang="en-US" altLang="ko-KR" sz="140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맑은 고딕" pitchFamily="50" charset="-127"/>
              </a:rPr>
              <a:t>) </a:t>
            </a:r>
            <a:r>
              <a:rPr kumimoji="0" lang="ko-KR" altLang="en-US" sz="140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맑은 고딕" pitchFamily="50" charset="-127"/>
              </a:rPr>
              <a:t>수행 실적</a:t>
            </a:r>
            <a:endParaRPr kumimoji="0" lang="en-US" altLang="ko-KR" sz="1400" spc="0" dirty="0">
              <a:ln>
                <a:noFill/>
              </a:ln>
              <a:solidFill>
                <a:srgbClr val="000000"/>
              </a:solidFill>
              <a:ea typeface="맑은 고딕" pitchFamily="50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4779" y="247951"/>
            <a:ext cx="3650763" cy="461651"/>
          </a:xfrm>
          <a:prstGeom prst="rect">
            <a:avLst/>
          </a:prstGeom>
          <a:ln>
            <a:noFill/>
          </a:ln>
        </p:spPr>
        <p:txBody>
          <a:bodyPr lIns="91427" tIns="45713" rIns="91427" bIns="45713">
            <a:spAutoFit/>
          </a:bodyPr>
          <a:lstStyle>
            <a:defPPr>
              <a:defRPr lang="ko-KR"/>
            </a:defPPr>
            <a:lvl1pPr marL="90488" indent="-90488" latinLnBrk="0">
              <a:lnSpc>
                <a:spcPct val="120000"/>
              </a:lnSpc>
              <a:spcBef>
                <a:spcPts val="300"/>
              </a:spcBef>
              <a:buFont typeface="Wingdings" pitchFamily="2" charset="2"/>
              <a:buChar char="§"/>
              <a:defRPr sz="1300" b="1" spc="-5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kumimoji="0" lang="ko-KR" alt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맑은 고딕" pitchFamily="50" charset="-127"/>
              </a:rPr>
              <a:t>별첨</a:t>
            </a:r>
            <a:r>
              <a:rPr kumimoji="0" lang="en-US" altLang="ko-KR" sz="240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맑은 고딕" pitchFamily="50" charset="-127"/>
              </a:rPr>
              <a:t>. </a:t>
            </a:r>
            <a:r>
              <a:rPr kumimoji="0" lang="ko-KR" alt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맑은 고딕" pitchFamily="50" charset="-127"/>
              </a:rPr>
              <a:t>수행 실적 </a:t>
            </a:r>
            <a:r>
              <a:rPr kumimoji="0" lang="en-US" altLang="ko-KR" sz="240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맑은 고딕" pitchFamily="50" charset="-127"/>
              </a:rPr>
              <a:t>List</a:t>
            </a:r>
            <a:endParaRPr kumimoji="0" lang="ko-KR" altLang="en-US" sz="2400" dirty="0">
              <a:solidFill>
                <a:prstClr val="black">
                  <a:lumMod val="85000"/>
                  <a:lumOff val="15000"/>
                </a:prstClr>
              </a:solidFill>
              <a:ea typeface="맑은 고딕" pitchFamily="50" charset="-127"/>
            </a:endParaRPr>
          </a:p>
        </p:txBody>
      </p:sp>
      <p:sp>
        <p:nvSpPr>
          <p:cNvPr id="6" name="슬라이드 번호 개체 틀 1"/>
          <p:cNvSpPr txBox="1">
            <a:spLocks/>
          </p:cNvSpPr>
          <p:nvPr/>
        </p:nvSpPr>
        <p:spPr bwMode="auto">
          <a:xfrm>
            <a:off x="3685778" y="6631954"/>
            <a:ext cx="2057400" cy="28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kumimoji="1" sz="1100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1pPr>
            <a:lvl2pPr marL="742950" indent="-28575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2pPr>
            <a:lvl3pPr marL="1143000" indent="-228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3pPr>
            <a:lvl4pPr marL="1600200" indent="-228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4pPr>
            <a:lvl5pPr marL="2057400" indent="-228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5pPr>
            <a:lvl6pPr marL="25146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6pPr>
            <a:lvl7pPr marL="29718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7pPr>
            <a:lvl8pPr marL="34290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8pPr>
            <a:lvl9pPr marL="38862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9pPr>
          </a:lstStyle>
          <a:p>
            <a:fld id="{3E1476DC-7947-47B6-A3EB-1CB04EFF9AB8}" type="slidenum">
              <a:rPr kumimoji="0" lang="ko-KR" altLang="en-US" smtClean="0">
                <a:solidFill>
                  <a:srgbClr val="898989"/>
                </a:solidFill>
                <a:ea typeface="맑은 고딕" pitchFamily="50" charset="-127"/>
              </a:rPr>
              <a:pPr/>
              <a:t>35</a:t>
            </a:fld>
            <a:endParaRPr kumimoji="0" lang="ko-KR" altLang="en-US" dirty="0" smtClean="0">
              <a:solidFill>
                <a:srgbClr val="898989"/>
              </a:solidFill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5390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84458" y="764704"/>
            <a:ext cx="4785762" cy="387784"/>
          </a:xfrm>
          <a:prstGeom prst="rect">
            <a:avLst/>
          </a:prstGeom>
          <a:ln>
            <a:noFill/>
          </a:ln>
        </p:spPr>
        <p:txBody>
          <a:bodyPr lIns="91427" tIns="45713" rIns="91427" bIns="45713">
            <a:spAutoFit/>
          </a:bodyPr>
          <a:lstStyle>
            <a:defPPr>
              <a:defRPr lang="ko-KR"/>
            </a:defPPr>
            <a:lvl1pPr indent="0" latinLnBrk="0">
              <a:lnSpc>
                <a:spcPct val="120000"/>
              </a:lnSpc>
              <a:spcBef>
                <a:spcPts val="300"/>
              </a:spcBef>
              <a:buFont typeface="Wingdings" pitchFamily="2" charset="2"/>
              <a:buNone/>
              <a:defRPr sz="1600" b="1" spc="-5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</a:defRPr>
            </a:lvl1pPr>
          </a:lstStyle>
          <a:p>
            <a:pPr fontAlgn="auto" latinLnBrk="1">
              <a:spcBef>
                <a:spcPct val="4000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kumimoji="0" lang="en-US" altLang="ko-KR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 pitchFamily="50" charset="-127"/>
              </a:rPr>
              <a:t> </a:t>
            </a:r>
            <a:r>
              <a:rPr kumimoji="0" lang="ko-KR" altLang="en-US" sz="140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맑은 고딕" pitchFamily="50" charset="-127"/>
              </a:rPr>
              <a:t>산업플랜</a:t>
            </a:r>
            <a:r>
              <a:rPr kumimoji="0" lang="ko-KR" altLang="en-US" sz="1400" dirty="0">
                <a:solidFill>
                  <a:prstClr val="black">
                    <a:lumMod val="85000"/>
                    <a:lumOff val="15000"/>
                  </a:prstClr>
                </a:solidFill>
                <a:ea typeface="맑은 고딕" pitchFamily="50" charset="-127"/>
              </a:rPr>
              <a:t>트</a:t>
            </a:r>
            <a:r>
              <a:rPr kumimoji="0" lang="en-US" altLang="ko-KR" sz="140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맑은 고딕" pitchFamily="50" charset="-127"/>
              </a:rPr>
              <a:t>(</a:t>
            </a:r>
            <a:r>
              <a:rPr kumimoji="0" lang="ko-KR" altLang="en-US" sz="140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맑은 고딕" pitchFamily="50" charset="-127"/>
              </a:rPr>
              <a:t>제약</a:t>
            </a:r>
            <a:r>
              <a:rPr kumimoji="0" lang="en-US" altLang="ko-KR" sz="140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맑은 고딕" pitchFamily="50" charset="-127"/>
              </a:rPr>
              <a:t>, </a:t>
            </a:r>
            <a:r>
              <a:rPr kumimoji="0" lang="ko-KR" altLang="en-US" sz="140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맑은 고딕" pitchFamily="50" charset="-127"/>
              </a:rPr>
              <a:t>바이오</a:t>
            </a:r>
            <a:r>
              <a:rPr kumimoji="0" lang="en-US" altLang="ko-KR" sz="140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맑은 고딕" pitchFamily="50" charset="-127"/>
              </a:rPr>
              <a:t>, </a:t>
            </a:r>
            <a:r>
              <a:rPr kumimoji="0" lang="ko-KR" altLang="en-US" sz="140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맑은 고딕" pitchFamily="50" charset="-127"/>
              </a:rPr>
              <a:t>화장품</a:t>
            </a:r>
            <a:r>
              <a:rPr kumimoji="0" lang="en-US" altLang="ko-KR" sz="140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맑은 고딕" pitchFamily="50" charset="-127"/>
              </a:rPr>
              <a:t>, </a:t>
            </a:r>
            <a:r>
              <a:rPr kumimoji="0" lang="ko-KR" altLang="en-US" sz="140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맑은 고딕" pitchFamily="50" charset="-127"/>
              </a:rPr>
              <a:t>식품</a:t>
            </a:r>
            <a:r>
              <a:rPr kumimoji="0" lang="en-US" altLang="ko-KR" sz="140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맑은 고딕" pitchFamily="50" charset="-127"/>
              </a:rPr>
              <a:t>)</a:t>
            </a:r>
            <a:r>
              <a:rPr kumimoji="0" lang="ko-KR" altLang="en-US" sz="140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맑은 고딕" pitchFamily="50" charset="-127"/>
              </a:rPr>
              <a:t> 수행 실적</a:t>
            </a:r>
            <a:endParaRPr kumimoji="0" lang="en-US" altLang="ko-KR" sz="1400" spc="0" dirty="0">
              <a:ln>
                <a:noFill/>
              </a:ln>
              <a:solidFill>
                <a:srgbClr val="000000"/>
              </a:solidFill>
              <a:ea typeface="맑은 고딕" pitchFamily="50" charset="-127"/>
            </a:endParaRPr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4375727"/>
              </p:ext>
            </p:extLst>
          </p:nvPr>
        </p:nvGraphicFramePr>
        <p:xfrm>
          <a:off x="722441" y="1166818"/>
          <a:ext cx="8169518" cy="53210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3175"/>
                <a:gridCol w="2880320"/>
                <a:gridCol w="720080"/>
                <a:gridCol w="648072"/>
                <a:gridCol w="720080"/>
                <a:gridCol w="936104"/>
                <a:gridCol w="1224136"/>
                <a:gridCol w="647551"/>
              </a:tblGrid>
              <a:tr h="173950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1" u="none" strike="noStrike" dirty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번호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93" marR="6093" marT="660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1" u="none" strike="noStrike" dirty="0" err="1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프로젝트명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93" marR="6093" marT="660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u="none" strike="noStrike" dirty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Service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93" marR="6093" marT="660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1" u="none" strike="noStrike" dirty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수행형태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93" marR="6093" marT="660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1" u="none" strike="noStrike" dirty="0" err="1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국가명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93" marR="6093" marT="660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1" u="none" strike="noStrike" dirty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사업주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93" marR="6093" marT="660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1" u="none" strike="noStrike" dirty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기   간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93" marR="6093" marT="660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1" u="none" strike="noStrike" dirty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비   고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93" marR="6093" marT="660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1602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74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애니코트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C 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완제라인 개선 설계용역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산업플랜트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롯데정밀화학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2022. 01. 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~ 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2022.</a:t>
                      </a:r>
                      <a:r>
                        <a:rPr lang="en-US" altLang="ko-KR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04.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제약 제재 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75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애니코트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C-F 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증설 설계용역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산업플랜트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인허가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롯데정밀화학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2021. 04. 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~ 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2021.</a:t>
                      </a:r>
                      <a:r>
                        <a:rPr lang="en-US" altLang="ko-KR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08.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제약 제재 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73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76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LG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화학 익산공장 증설 </a:t>
                      </a:r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설계용역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산업플랜트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LG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화학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2020. 10. 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~ 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2021.</a:t>
                      </a:r>
                      <a:r>
                        <a:rPr lang="en-US" altLang="ko-KR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02.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제    약 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50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77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애니코트</a:t>
                      </a:r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C-E </a:t>
                      </a:r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증설 설계용역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산업플랜트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인허가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롯데정밀화학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2019. 11. 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~ 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2021.</a:t>
                      </a:r>
                      <a:r>
                        <a:rPr lang="en-US" altLang="ko-KR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02.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제약 제재 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53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78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SK</a:t>
                      </a:r>
                      <a:r>
                        <a:rPr lang="ko-KR" altLang="en-US" sz="9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케미칼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안동백신공장 증축설계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산업플랜트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SK</a:t>
                      </a:r>
                      <a:r>
                        <a:rPr lang="ko-KR" altLang="en-US" sz="9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케미칼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2018. 03. 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~ 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2018. 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09.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제    약  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53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79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동국제약 </a:t>
                      </a:r>
                      <a:r>
                        <a:rPr lang="ko-KR" altLang="en-US" sz="9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통합추출동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신축공사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산업플랜트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동국제약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2017. 12. ~ 2018.</a:t>
                      </a:r>
                      <a:r>
                        <a:rPr lang="en-US" altLang="ko-KR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08.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제    약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1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80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애니코트</a:t>
                      </a:r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C-D </a:t>
                      </a:r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증설 설계용역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산업플랜트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인허가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롯데정밀화학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2017. 09. ~ 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2018.</a:t>
                      </a:r>
                      <a:r>
                        <a:rPr lang="en-US" altLang="ko-KR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07.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제약 제재 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03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81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셀트리온</a:t>
                      </a:r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Phoenix Project KEPC </a:t>
                      </a:r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상세설계 용역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산업플랜트</a:t>
                      </a:r>
                      <a:endParaRPr lang="ko-KR" altLang="en-US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인허가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셀트리온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2016. 12. ~ 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2018.</a:t>
                      </a:r>
                      <a:r>
                        <a:rPr lang="en-US" altLang="ko-KR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09.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제 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 약 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50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82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CJ C2 Project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산업플랜트</a:t>
                      </a:r>
                      <a:endParaRPr lang="ko-KR" altLang="en-US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말레이시아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CJ</a:t>
                      </a:r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제일제당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2015. 09. ~ 2016. 06.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바이오 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04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83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CJ</a:t>
                      </a:r>
                      <a:r>
                        <a:rPr lang="ko-KR" altLang="en-US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씨푸드</a:t>
                      </a:r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음성공장 증축공사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산업플랜트</a:t>
                      </a:r>
                      <a:endParaRPr lang="ko-KR" altLang="en-US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CJ</a:t>
                      </a:r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씨푸드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2015. 04. ~ 2015. 12.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식    품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84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CJ</a:t>
                      </a:r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제일제당 </a:t>
                      </a:r>
                      <a:r>
                        <a:rPr lang="ko-KR" altLang="en-US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맛소재</a:t>
                      </a:r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Project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산업플랜트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인허가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CJ</a:t>
                      </a:r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제일제당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2015. 04. ~ 2015. 10.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식    품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85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CJ Only One R&amp;D Center Hook-up </a:t>
                      </a:r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설계용역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산업플랜트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CJ</a:t>
                      </a:r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제일제당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2014. 12. ~ 2015. 11.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식    품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86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SK</a:t>
                      </a:r>
                      <a:r>
                        <a:rPr lang="ko-KR" altLang="en-US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케미칼</a:t>
                      </a:r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L-Project(</a:t>
                      </a:r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혈액제제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산업플랜트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SK</a:t>
                      </a:r>
                      <a:r>
                        <a:rPr lang="ko-KR" altLang="en-US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케미칼</a:t>
                      </a:r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/>
                      </a:r>
                      <a:b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</a:b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(SK</a:t>
                      </a:r>
                      <a:r>
                        <a:rPr lang="ko-KR" altLang="en-US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플라즈마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2014. 09. ~ 2015. 09.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제    약  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209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87</a:t>
                      </a:r>
                      <a:endParaRPr lang="en-US" altLang="ko-KR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셀트리온 </a:t>
                      </a: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Carina Project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산업플랜트</a:t>
                      </a:r>
                      <a:endParaRPr lang="ko-KR" altLang="en-US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인허가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셀트리온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2013. 04. ~ 2014. 02.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제    약 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88</a:t>
                      </a:r>
                      <a:endParaRPr lang="en-US" altLang="ko-KR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삼성바이오로직스 </a:t>
                      </a: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EDISON PJT PKG#2(</a:t>
                      </a:r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공정 </a:t>
                      </a: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As-built)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산업플랜트</a:t>
                      </a:r>
                      <a:endParaRPr lang="ko-KR" altLang="en-US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삼성바이오로직스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2013. 04. ~ 2013. 04.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제    약 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89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삼성바이오로직스 </a:t>
                      </a: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EDISON Ⅱ Project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산업플랜트</a:t>
                      </a:r>
                      <a:endParaRPr lang="ko-KR" altLang="en-US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삼성바이오로직스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2013. 01. ~ 2013. 04.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제    약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90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동아제약 </a:t>
                      </a: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DMB Project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산업플랜트</a:t>
                      </a:r>
                      <a:endParaRPr lang="ko-KR" altLang="en-US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동아제약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2012. 09. ~ 2014. 05.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제    약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91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CJ BIO M-Project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산업플랜트</a:t>
                      </a:r>
                      <a:endParaRPr lang="ko-KR" altLang="en-US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말레이시아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CJ</a:t>
                      </a:r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제일제당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2012. 03. ~ 2013. 03.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바이오  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35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92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삼성 바이오로직스 </a:t>
                      </a: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EDISON Project PKG#2 (3D</a:t>
                      </a:r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산업플랜트</a:t>
                      </a:r>
                      <a:endParaRPr lang="ko-KR" altLang="en-US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삼성바이오로직스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2012. 03. ~ 2012. 06.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제     약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69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93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삼성 바이오 로직스 </a:t>
                      </a: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EDISON Project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산업플랜트</a:t>
                      </a:r>
                      <a:endParaRPr lang="ko-KR" altLang="en-US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삼성바이오로직스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2011. 05. ~ 2012. 12.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제     약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94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셀트리온</a:t>
                      </a:r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제약 </a:t>
                      </a:r>
                      <a:r>
                        <a:rPr lang="ko-KR" altLang="en-US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오창</a:t>
                      </a:r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공장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산업플랜트</a:t>
                      </a:r>
                      <a:endParaRPr lang="ko-KR" altLang="en-US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셀트리온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2011. 01. ~ 2011. 07.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제     약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95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삼성바이오로직스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(S.B) </a:t>
                      </a:r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연구소 제안서 작성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산업플랜트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삼성바이오로직스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2011. 01. ~ 2011. 03.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제     약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0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96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예산 </a:t>
                      </a:r>
                      <a:r>
                        <a:rPr lang="ko-KR" altLang="en-US" sz="9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토토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신축공사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산업플랜트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토토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2010. 12. ~ 2011. 05.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식     품</a:t>
                      </a:r>
                      <a:endParaRPr lang="en-US" altLang="ko-KR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53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97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사임당화장품</a:t>
                      </a:r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오창공장</a:t>
                      </a:r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신축공사 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Project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산업플랜트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사임당화장품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2010. 03. ~ 2010. 09.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화  장 품 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54779" y="247951"/>
            <a:ext cx="3650763" cy="461651"/>
          </a:xfrm>
          <a:prstGeom prst="rect">
            <a:avLst/>
          </a:prstGeom>
          <a:ln>
            <a:noFill/>
          </a:ln>
        </p:spPr>
        <p:txBody>
          <a:bodyPr lIns="91427" tIns="45713" rIns="91427" bIns="45713">
            <a:spAutoFit/>
          </a:bodyPr>
          <a:lstStyle>
            <a:defPPr>
              <a:defRPr lang="ko-KR"/>
            </a:defPPr>
            <a:lvl1pPr marL="90488" indent="-90488" latinLnBrk="0">
              <a:lnSpc>
                <a:spcPct val="120000"/>
              </a:lnSpc>
              <a:spcBef>
                <a:spcPts val="300"/>
              </a:spcBef>
              <a:buFont typeface="Wingdings" pitchFamily="2" charset="2"/>
              <a:buChar char="§"/>
              <a:defRPr sz="1300" b="1" spc="-5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kumimoji="0" lang="ko-KR" alt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맑은 고딕" pitchFamily="50" charset="-127"/>
              </a:rPr>
              <a:t>별첨</a:t>
            </a:r>
            <a:r>
              <a:rPr kumimoji="0" lang="en-US" altLang="ko-KR" sz="240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맑은 고딕" pitchFamily="50" charset="-127"/>
              </a:rPr>
              <a:t>. </a:t>
            </a:r>
            <a:r>
              <a:rPr kumimoji="0" lang="ko-KR" alt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맑은 고딕" pitchFamily="50" charset="-127"/>
              </a:rPr>
              <a:t>수행 실적 </a:t>
            </a:r>
            <a:r>
              <a:rPr kumimoji="0" lang="en-US" altLang="ko-KR" sz="240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맑은 고딕" pitchFamily="50" charset="-127"/>
              </a:rPr>
              <a:t>List</a:t>
            </a:r>
            <a:endParaRPr kumimoji="0" lang="ko-KR" altLang="en-US" sz="2400" dirty="0">
              <a:solidFill>
                <a:prstClr val="black">
                  <a:lumMod val="85000"/>
                  <a:lumOff val="15000"/>
                </a:prstClr>
              </a:solidFill>
              <a:ea typeface="맑은 고딕" pitchFamily="50" charset="-127"/>
            </a:endParaRPr>
          </a:p>
        </p:txBody>
      </p:sp>
      <p:sp>
        <p:nvSpPr>
          <p:cNvPr id="6" name="슬라이드 번호 개체 틀 1"/>
          <p:cNvSpPr txBox="1">
            <a:spLocks/>
          </p:cNvSpPr>
          <p:nvPr/>
        </p:nvSpPr>
        <p:spPr bwMode="auto">
          <a:xfrm>
            <a:off x="3685778" y="6559550"/>
            <a:ext cx="2057400" cy="28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kumimoji="1" sz="1100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1pPr>
            <a:lvl2pPr marL="742950" indent="-28575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2pPr>
            <a:lvl3pPr marL="1143000" indent="-228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3pPr>
            <a:lvl4pPr marL="1600200" indent="-228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4pPr>
            <a:lvl5pPr marL="2057400" indent="-228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5pPr>
            <a:lvl6pPr marL="25146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6pPr>
            <a:lvl7pPr marL="29718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7pPr>
            <a:lvl8pPr marL="34290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8pPr>
            <a:lvl9pPr marL="38862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9pPr>
          </a:lstStyle>
          <a:p>
            <a:fld id="{3E1476DC-7947-47B6-A3EB-1CB04EFF9AB8}" type="slidenum">
              <a:rPr kumimoji="0" lang="ko-KR" altLang="en-US" smtClean="0">
                <a:solidFill>
                  <a:srgbClr val="898989"/>
                </a:solidFill>
                <a:ea typeface="맑은 고딕" pitchFamily="50" charset="-127"/>
              </a:rPr>
              <a:pPr/>
              <a:t>36</a:t>
            </a:fld>
            <a:endParaRPr kumimoji="0" lang="ko-KR" altLang="en-US" dirty="0" smtClean="0">
              <a:solidFill>
                <a:srgbClr val="898989"/>
              </a:solidFill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8925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54779" y="247951"/>
            <a:ext cx="3650763" cy="461651"/>
          </a:xfrm>
          <a:prstGeom prst="rect">
            <a:avLst/>
          </a:prstGeom>
          <a:ln>
            <a:noFill/>
          </a:ln>
        </p:spPr>
        <p:txBody>
          <a:bodyPr lIns="91427" tIns="45713" rIns="91427" bIns="45713">
            <a:spAutoFit/>
          </a:bodyPr>
          <a:lstStyle>
            <a:defPPr>
              <a:defRPr lang="ko-KR"/>
            </a:defPPr>
            <a:lvl1pPr marL="90488" indent="-90488" latinLnBrk="0">
              <a:lnSpc>
                <a:spcPct val="120000"/>
              </a:lnSpc>
              <a:spcBef>
                <a:spcPts val="300"/>
              </a:spcBef>
              <a:buFont typeface="Wingdings" pitchFamily="2" charset="2"/>
              <a:buChar char="§"/>
              <a:defRPr sz="1300" b="1" spc="-5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kumimoji="0" lang="ko-KR" alt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맑은 고딕" pitchFamily="50" charset="-127"/>
              </a:rPr>
              <a:t>별첨</a:t>
            </a:r>
            <a:r>
              <a:rPr kumimoji="0" lang="en-US" altLang="ko-KR" sz="240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맑은 고딕" pitchFamily="50" charset="-127"/>
              </a:rPr>
              <a:t>. </a:t>
            </a:r>
            <a:r>
              <a:rPr kumimoji="0" lang="ko-KR" alt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맑은 고딕" pitchFamily="50" charset="-127"/>
              </a:rPr>
              <a:t>수행 실적 </a:t>
            </a:r>
            <a:r>
              <a:rPr kumimoji="0" lang="en-US" altLang="ko-KR" sz="240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맑은 고딕" pitchFamily="50" charset="-127"/>
              </a:rPr>
              <a:t>List</a:t>
            </a:r>
            <a:endParaRPr kumimoji="0" lang="ko-KR" altLang="en-US" sz="2400" dirty="0">
              <a:solidFill>
                <a:prstClr val="black">
                  <a:lumMod val="85000"/>
                  <a:lumOff val="15000"/>
                </a:prstClr>
              </a:solidFill>
              <a:ea typeface="맑은 고딕" pitchFamily="50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3296" y="878237"/>
            <a:ext cx="5982203" cy="387784"/>
          </a:xfrm>
          <a:prstGeom prst="rect">
            <a:avLst/>
          </a:prstGeom>
          <a:ln>
            <a:noFill/>
          </a:ln>
        </p:spPr>
        <p:txBody>
          <a:bodyPr lIns="91427" tIns="45713" rIns="91427" bIns="45713">
            <a:spAutoFit/>
          </a:bodyPr>
          <a:lstStyle>
            <a:defPPr>
              <a:defRPr lang="ko-KR"/>
            </a:defPPr>
            <a:lvl1pPr indent="0" latinLnBrk="0">
              <a:lnSpc>
                <a:spcPct val="120000"/>
              </a:lnSpc>
              <a:spcBef>
                <a:spcPts val="300"/>
              </a:spcBef>
              <a:buFont typeface="Wingdings" pitchFamily="2" charset="2"/>
              <a:buNone/>
              <a:defRPr sz="1600" b="1" spc="-5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</a:defRPr>
            </a:lvl1pPr>
          </a:lstStyle>
          <a:p>
            <a:pPr fontAlgn="auto" latinLnBrk="1">
              <a:spcBef>
                <a:spcPct val="4000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kumimoji="0" lang="en-US" altLang="ko-KR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 pitchFamily="50" charset="-127"/>
              </a:rPr>
              <a:t> </a:t>
            </a:r>
            <a:r>
              <a:rPr kumimoji="0" lang="ko-KR" altLang="en-US" sz="140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 pitchFamily="50" charset="-127"/>
              </a:rPr>
              <a:t>데이터센터 및 연구소 </a:t>
            </a:r>
            <a:r>
              <a:rPr kumimoji="0" lang="ko-KR" altLang="en-US" sz="140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맑은 고딕" pitchFamily="50" charset="-127"/>
              </a:rPr>
              <a:t>수행 실적</a:t>
            </a:r>
            <a:endParaRPr kumimoji="0" lang="en-US" altLang="ko-KR" sz="1400" spc="0" dirty="0">
              <a:ln>
                <a:noFill/>
              </a:ln>
              <a:solidFill>
                <a:srgbClr val="000000"/>
              </a:solidFill>
              <a:ea typeface="맑은 고딕" pitchFamily="50" charset="-127"/>
            </a:endParaRPr>
          </a:p>
        </p:txBody>
      </p:sp>
      <p:graphicFrame>
        <p:nvGraphicFramePr>
          <p:cNvPr id="9" name="표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5327642"/>
              </p:ext>
            </p:extLst>
          </p:nvPr>
        </p:nvGraphicFramePr>
        <p:xfrm>
          <a:off x="539552" y="1265238"/>
          <a:ext cx="8352930" cy="31218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4129"/>
                <a:gridCol w="2167313"/>
                <a:gridCol w="1397865"/>
                <a:gridCol w="588575"/>
                <a:gridCol w="515003"/>
                <a:gridCol w="1250721"/>
                <a:gridCol w="1250721"/>
                <a:gridCol w="848603"/>
              </a:tblGrid>
              <a:tr h="291554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1" u="none" strike="noStrike" dirty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번호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93" marR="6093" marT="6599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1" u="none" strike="noStrike" dirty="0" err="1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프로젝트명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93" marR="6093" marT="6599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u="none" strike="noStrike" dirty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Service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93" marR="6093" marT="6599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1" u="none" strike="noStrike" dirty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수행형태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93" marR="6093" marT="6599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1" u="none" strike="noStrike" dirty="0" err="1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국가명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93" marR="6093" marT="6599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1" u="none" strike="noStrike" dirty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사업주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93" marR="6093" marT="6599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1" u="none" strike="noStrike" dirty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기   간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93" marR="6093" marT="6599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1" u="none" strike="noStrike" dirty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비   고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93" marR="6093" marT="6599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9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삼화페인트</a:t>
                      </a:r>
                      <a:r>
                        <a:rPr lang="ko-KR" altLang="en-US" sz="9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데이터센터 및 연구소</a:t>
                      </a:r>
                    </a:p>
                  </a:txBody>
                  <a:tcPr marL="8792" marR="8792" marT="95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데이터센터 및 연구개발</a:t>
                      </a:r>
                    </a:p>
                  </a:txBody>
                  <a:tcPr marL="8792" marR="8792" marT="95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삼화페인트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2020.</a:t>
                      </a:r>
                      <a:r>
                        <a:rPr lang="en-US" altLang="ko-KR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05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.</a:t>
                      </a:r>
                      <a:r>
                        <a:rPr lang="en-US" altLang="ko-KR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~ 2021. 03.</a:t>
                      </a:r>
                      <a:endParaRPr lang="ko-KR" altLang="en-US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9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2</a:t>
                      </a:r>
                      <a:endParaRPr lang="en-US" altLang="ko-KR" sz="900" b="1" i="0" u="none" strike="noStrike" kern="1200" dirty="0">
                        <a:solidFill>
                          <a:schemeClr val="dk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marL="6093" marR="6093" marT="6598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9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원익</a:t>
                      </a:r>
                      <a:r>
                        <a:rPr lang="en-US" altLang="ko-KR" sz="9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IPS </a:t>
                      </a:r>
                      <a:r>
                        <a:rPr lang="ko-KR" altLang="en-US" sz="9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데이터센터 및 연구소</a:t>
                      </a:r>
                      <a:endParaRPr lang="ko-KR" altLang="en-US" sz="9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8792" marR="8792" marT="95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데이터센터 및 연구개발</a:t>
                      </a:r>
                    </a:p>
                  </a:txBody>
                  <a:tcPr marL="8792" marR="8792" marT="95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</a:p>
                  </a:txBody>
                  <a:tcPr marL="8792" marR="8792" marT="95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㈜원익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IPS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2017. 05. ~ 2018. 03.</a:t>
                      </a:r>
                      <a:endParaRPr lang="ko-KR" altLang="en-US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93" marR="6093" marT="6598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3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CJ  Only One R&amp;D Center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데이터센터 및 연구개발</a:t>
                      </a:r>
                    </a:p>
                  </a:txBody>
                  <a:tcPr marL="8792" marR="8792" marT="95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CJ</a:t>
                      </a:r>
                      <a:r>
                        <a:rPr lang="en-US" altLang="ko-KR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제일제당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2014. 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12. 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~ 2015. 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11.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93" marR="6093" marT="6598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4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ko-KR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900" b="1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셀트리온</a:t>
                      </a:r>
                      <a:r>
                        <a:rPr lang="en-US" altLang="ko-KR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자료센터 및 연구소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데이터센터 및 연구개발</a:t>
                      </a:r>
                    </a:p>
                  </a:txBody>
                  <a:tcPr marL="8792" marR="8792" marT="95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셀트리온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㈜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2014. 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05. ~ 2014. 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12.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5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auto" latinLnBrk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69696"/>
                        </a:buClr>
                        <a:defRPr/>
                      </a:pPr>
                      <a:r>
                        <a:rPr kumimoji="0" lang="ko-KR" altLang="en-US" sz="900" b="1" spc="-50" dirty="0" err="1" smtClean="0">
                          <a:solidFill>
                            <a:srgbClr val="1F497D">
                              <a:lumMod val="75000"/>
                            </a:srgbClr>
                          </a:solidFill>
                          <a:latin typeface="+mn-lt"/>
                          <a:ea typeface="+mn-ea"/>
                        </a:rPr>
                        <a:t>페어차일드</a:t>
                      </a:r>
                      <a:r>
                        <a:rPr kumimoji="0" lang="ko-KR" altLang="en-US" sz="900" b="1" spc="-50" dirty="0" smtClean="0">
                          <a:solidFill>
                            <a:srgbClr val="1F497D">
                              <a:lumMod val="75000"/>
                            </a:srgbClr>
                          </a:solidFill>
                          <a:latin typeface="+mn-lt"/>
                          <a:ea typeface="+mn-ea"/>
                        </a:rPr>
                        <a:t> 반도체㈜ 자료센터 및 연구소</a:t>
                      </a:r>
                      <a:endParaRPr kumimoji="0" lang="en-US" altLang="ko-KR" sz="900" b="1" spc="-50" dirty="0">
                        <a:solidFill>
                          <a:srgbClr val="1F497D">
                            <a:lumMod val="75000"/>
                          </a:srgbClr>
                        </a:solidFill>
                        <a:latin typeface="+mn-lt"/>
                        <a:ea typeface="+mn-ea"/>
                      </a:endParaRP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데이터센터 및 연구개발</a:t>
                      </a:r>
                    </a:p>
                  </a:txBody>
                  <a:tcPr marL="8792" marR="8792" marT="95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페어차일드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반도체㈜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2014. 01. 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~ 2014. 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12.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6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900" b="1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도레이첨단소재</a:t>
                      </a:r>
                      <a:r>
                        <a:rPr lang="ko-KR" altLang="en-US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자료센터 및 연구소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데이터센터 및 연구개발</a:t>
                      </a:r>
                    </a:p>
                  </a:txBody>
                  <a:tcPr marL="8792" marR="8792" marT="95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도레이첨단소재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㈜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2012. 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06. 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~ 2012. 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12.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7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36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8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36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9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36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10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슬라이드 번호 개체 틀 1"/>
          <p:cNvSpPr txBox="1">
            <a:spLocks/>
          </p:cNvSpPr>
          <p:nvPr/>
        </p:nvSpPr>
        <p:spPr bwMode="auto">
          <a:xfrm>
            <a:off x="3685778" y="6559550"/>
            <a:ext cx="2057400" cy="28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kumimoji="1" sz="1100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1pPr>
            <a:lvl2pPr marL="742950" indent="-28575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2pPr>
            <a:lvl3pPr marL="1143000" indent="-228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3pPr>
            <a:lvl4pPr marL="1600200" indent="-228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4pPr>
            <a:lvl5pPr marL="2057400" indent="-228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5pPr>
            <a:lvl6pPr marL="25146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6pPr>
            <a:lvl7pPr marL="29718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7pPr>
            <a:lvl8pPr marL="34290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8pPr>
            <a:lvl9pPr marL="38862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9pPr>
          </a:lstStyle>
          <a:p>
            <a:fld id="{3E1476DC-7947-47B6-A3EB-1CB04EFF9AB8}" type="slidenum">
              <a:rPr kumimoji="0" lang="ko-KR" altLang="en-US" smtClean="0">
                <a:solidFill>
                  <a:srgbClr val="898989"/>
                </a:solidFill>
                <a:ea typeface="맑은 고딕" pitchFamily="50" charset="-127"/>
              </a:rPr>
              <a:pPr/>
              <a:t>37</a:t>
            </a:fld>
            <a:endParaRPr kumimoji="0" lang="ko-KR" altLang="en-US" dirty="0" smtClean="0">
              <a:solidFill>
                <a:srgbClr val="898989"/>
              </a:solidFill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0031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1179864"/>
              </p:ext>
            </p:extLst>
          </p:nvPr>
        </p:nvGraphicFramePr>
        <p:xfrm>
          <a:off x="650638" y="1052513"/>
          <a:ext cx="8308730" cy="55448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6093"/>
                <a:gridCol w="2761173"/>
                <a:gridCol w="720080"/>
                <a:gridCol w="1152128"/>
                <a:gridCol w="504056"/>
                <a:gridCol w="936104"/>
                <a:gridCol w="1180090"/>
                <a:gridCol w="759006"/>
              </a:tblGrid>
              <a:tr h="216272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1" u="none" strike="noStrike" dirty="0">
                          <a:effectLst/>
                        </a:rPr>
                        <a:t>번호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6093" marR="6093" marT="66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1" u="none" strike="noStrike" dirty="0" err="1">
                          <a:effectLst/>
                        </a:rPr>
                        <a:t>프로젝트명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6093" marR="6093" marT="66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u="none" strike="noStrike" dirty="0">
                          <a:effectLst/>
                        </a:rPr>
                        <a:t>Service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6093" marR="6093" marT="66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1" u="none" strike="noStrike" dirty="0">
                          <a:effectLst/>
                        </a:rPr>
                        <a:t>수행형태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6093" marR="6093" marT="66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1" u="none" strike="noStrike" dirty="0" err="1">
                          <a:effectLst/>
                        </a:rPr>
                        <a:t>국가명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6093" marR="6093" marT="66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1" u="none" strike="noStrike" dirty="0">
                          <a:effectLst/>
                        </a:rPr>
                        <a:t>사업주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6093" marR="6093" marT="66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1" u="none" strike="noStrike" dirty="0" smtClean="0">
                          <a:effectLst/>
                        </a:rPr>
                        <a:t>기 간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6093" marR="6093" marT="66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1" u="none" strike="noStrike" dirty="0" smtClean="0">
                          <a:effectLst/>
                        </a:rPr>
                        <a:t>비  고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6093" marR="6093" marT="66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15999"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9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1</a:t>
                      </a:r>
                      <a:endParaRPr lang="en-US" altLang="ko-KR" sz="900" b="1" i="0" u="none" strike="noStrike" kern="1200" dirty="0">
                        <a:solidFill>
                          <a:schemeClr val="dk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marL="6093" marR="6093" marT="66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PGT</a:t>
                      </a:r>
                      <a:r>
                        <a:rPr lang="en-US" altLang="ko-KR" sz="9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LiPF6 Project</a:t>
                      </a:r>
                      <a:endParaRPr lang="ko-KR" altLang="en-US" sz="9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정밀화학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인허가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㈜</a:t>
                      </a:r>
                      <a:r>
                        <a:rPr lang="ko-KR" altLang="en-US" sz="9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프로그린테크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2023.09. ~ 2024.02.</a:t>
                      </a:r>
                      <a:endParaRPr lang="ko-KR" altLang="en-US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전해염</a:t>
                      </a:r>
                      <a:endParaRPr lang="ko-KR" altLang="en-US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93" marR="6093" marT="66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999"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9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2</a:t>
                      </a:r>
                      <a:endParaRPr lang="en-US" altLang="ko-KR" sz="900" b="1" i="0" u="none" strike="noStrike" kern="1200" dirty="0">
                        <a:solidFill>
                          <a:schemeClr val="dk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marL="6093" marR="6093" marT="66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한수</a:t>
                      </a:r>
                      <a:r>
                        <a:rPr lang="ko-KR" altLang="en-US" sz="9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천안공장 증축공사 설계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정밀화학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㈜</a:t>
                      </a:r>
                      <a:r>
                        <a:rPr lang="ko-KR" altLang="en-US" sz="9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한수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2023.</a:t>
                      </a:r>
                      <a:r>
                        <a:rPr lang="en-US" altLang="ko-KR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04. ~ 2023. 12.</a:t>
                      </a:r>
                      <a:endParaRPr lang="ko-KR" altLang="en-US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위험물</a:t>
                      </a:r>
                    </a:p>
                  </a:txBody>
                  <a:tcPr marL="6093" marR="6093" marT="66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9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3</a:t>
                      </a:r>
                      <a:endParaRPr lang="en-US" altLang="ko-KR" sz="900" b="1" i="0" u="none" strike="noStrike" kern="1200" dirty="0">
                        <a:solidFill>
                          <a:schemeClr val="dk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marL="6093" marR="6093" marT="66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S-3</a:t>
                      </a:r>
                      <a:r>
                        <a:rPr lang="en-US" altLang="ko-KR" sz="9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Project</a:t>
                      </a:r>
                      <a:endParaRPr lang="ko-KR" altLang="en-US" sz="9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화공플랜트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SK</a:t>
                      </a:r>
                      <a:r>
                        <a:rPr lang="ko-KR" altLang="en-US" sz="9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스페셜티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2022. 08.</a:t>
                      </a:r>
                      <a:r>
                        <a:rPr lang="en-US" altLang="ko-KR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~ 2023. 07.</a:t>
                      </a:r>
                      <a:endParaRPr lang="ko-KR" altLang="en-US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화학 소재</a:t>
                      </a:r>
                    </a:p>
                  </a:txBody>
                  <a:tcPr marL="6093" marR="6093" marT="66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043"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9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4</a:t>
                      </a:r>
                      <a:endParaRPr lang="en-US" altLang="ko-KR" sz="900" b="1" i="0" u="none" strike="noStrike" kern="1200" dirty="0">
                        <a:solidFill>
                          <a:schemeClr val="dk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marL="6093" marR="6093" marT="66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ko-KR" altLang="en-US" sz="900" b="1" i="0" u="none" strike="noStrike" kern="1200" cap="none" spc="-5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삼양패키징</a:t>
                      </a:r>
                      <a:r>
                        <a:rPr kumimoji="0" lang="ko-KR" altLang="en-US" sz="900" b="1" i="0" u="none" strike="noStrike" kern="1200" cap="none" spc="-5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 시화공장 재활용 고도화 프로젝트 설계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정밀화학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설계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/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인허가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삼양캐키징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2022. 03.</a:t>
                      </a:r>
                      <a:r>
                        <a:rPr lang="en-US" altLang="ko-KR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~ 2023. 06.</a:t>
                      </a:r>
                      <a:endParaRPr lang="ko-KR" altLang="en-US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화학 소재</a:t>
                      </a:r>
                    </a:p>
                  </a:txBody>
                  <a:tcPr marL="6093" marR="6093" marT="66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043"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9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5</a:t>
                      </a:r>
                      <a:endParaRPr lang="en-US" altLang="ko-KR" sz="900" b="1" i="0" u="none" strike="noStrike" kern="1200" dirty="0">
                        <a:solidFill>
                          <a:schemeClr val="dk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marL="6093" marR="6093" marT="66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DS-1 Project</a:t>
                      </a:r>
                      <a:r>
                        <a:rPr lang="en-US" altLang="ko-KR" sz="9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9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신축공사 설계 및 인허가</a:t>
                      </a:r>
                      <a:endParaRPr lang="ko-KR" altLang="en-US" sz="9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화공플랜트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인허가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씨앤지하이테크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2020. 09.</a:t>
                      </a:r>
                      <a:r>
                        <a:rPr lang="en-US" altLang="ko-KR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~ 2021. 07.</a:t>
                      </a:r>
                      <a:endParaRPr lang="ko-KR" altLang="en-US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화학 소재</a:t>
                      </a:r>
                    </a:p>
                  </a:txBody>
                  <a:tcPr marL="6093" marR="6093" marT="66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959"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9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6</a:t>
                      </a:r>
                      <a:endParaRPr lang="en-US" altLang="ko-KR" sz="900" b="1" i="0" u="none" strike="noStrike" kern="1200" dirty="0">
                        <a:solidFill>
                          <a:schemeClr val="dk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marL="6093" marR="6093" marT="66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롯데정밀화학</a:t>
                      </a:r>
                      <a:r>
                        <a:rPr lang="ko-KR" altLang="en-US" sz="9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9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20</a:t>
                      </a:r>
                      <a:r>
                        <a:rPr lang="ko-KR" altLang="en-US" sz="9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년 정기보수 상세설계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화공플랜트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롯데정밀화학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2019. 11. ~ 2020. 05.</a:t>
                      </a:r>
                      <a:endParaRPr lang="ko-KR" altLang="en-US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전자용 </a:t>
                      </a:r>
                      <a:r>
                        <a:rPr lang="ko-KR" altLang="en-US" sz="9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케미칼</a:t>
                      </a:r>
                      <a:endParaRPr lang="ko-KR" altLang="en-US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93" marR="6093" marT="66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775"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9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7</a:t>
                      </a:r>
                      <a:endParaRPr lang="en-US" altLang="ko-KR" sz="900" b="1" i="0" u="none" strike="noStrike" kern="1200" dirty="0">
                        <a:solidFill>
                          <a:schemeClr val="dk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marL="6093" marR="6093" marT="66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현대제철 당진 산소공장 신설공사 설계 및 인허가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정밀 화학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인허가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현대제철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2019. 10. ~ 2022.</a:t>
                      </a:r>
                      <a:r>
                        <a:rPr lang="en-US" altLang="ko-KR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02.</a:t>
                      </a:r>
                      <a:endParaRPr lang="ko-KR" altLang="en-US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산   소</a:t>
                      </a:r>
                    </a:p>
                  </a:txBody>
                  <a:tcPr marL="6093" marR="6093" marT="66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93"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9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8</a:t>
                      </a:r>
                      <a:endParaRPr lang="en-US" altLang="ko-KR" sz="900" b="1" i="0" u="none" strike="noStrike" kern="1200" dirty="0">
                        <a:solidFill>
                          <a:schemeClr val="dk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marL="6093" marR="6093" marT="66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중대구경 </a:t>
                      </a:r>
                      <a:r>
                        <a:rPr lang="en-US" altLang="ko-KR" sz="9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LAP Plant</a:t>
                      </a:r>
                      <a:r>
                        <a:rPr lang="en-US" altLang="ko-KR" sz="9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9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설계 및 인허가</a:t>
                      </a:r>
                      <a:endParaRPr lang="ko-KR" altLang="en-US" sz="9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정밀 화학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 및 인허가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㈜ 한화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2019. 08. ~ 2021. 08.</a:t>
                      </a:r>
                      <a:endParaRPr lang="ko-KR" altLang="en-US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특수 소재</a:t>
                      </a:r>
                    </a:p>
                  </a:txBody>
                  <a:tcPr marL="6093" marR="6093" marT="66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7412"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9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9</a:t>
                      </a:r>
                      <a:endParaRPr lang="en-US" altLang="ko-KR" sz="900" b="1" i="0" u="none" strike="noStrike" kern="1200" dirty="0">
                        <a:solidFill>
                          <a:schemeClr val="dk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marL="6093" marR="6093" marT="66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삼성중공업 </a:t>
                      </a:r>
                      <a:r>
                        <a:rPr lang="en-US" altLang="ko-KR" sz="9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LNG</a:t>
                      </a:r>
                      <a:r>
                        <a:rPr lang="en-US" altLang="ko-KR" sz="9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9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실증설비 건설공사 플랜트 설계</a:t>
                      </a:r>
                      <a:endParaRPr lang="ko-KR" altLang="en-US" sz="9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화공플랜트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삼성중공업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2019. 07</a:t>
                      </a:r>
                      <a:r>
                        <a:rPr lang="en-US" altLang="ko-KR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. ~ 2020. 04.</a:t>
                      </a:r>
                      <a:endParaRPr lang="ko-KR" altLang="en-US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저장 시설</a:t>
                      </a:r>
                    </a:p>
                  </a:txBody>
                  <a:tcPr marL="6093" marR="6093" marT="66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210"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9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10</a:t>
                      </a:r>
                      <a:endParaRPr lang="en-US" altLang="ko-KR" sz="900" b="1" i="0" u="none" strike="noStrike" kern="1200" dirty="0">
                        <a:solidFill>
                          <a:schemeClr val="dk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marL="6093" marR="6093" marT="66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NCK</a:t>
                      </a:r>
                      <a:r>
                        <a:rPr lang="en-US" altLang="ko-KR" sz="9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B2 1PI Project</a:t>
                      </a:r>
                      <a:endParaRPr lang="ko-KR" altLang="en-US" sz="9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화공플랜트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구매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공사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엔씨케이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2019. 06. ~ 2020. 01.</a:t>
                      </a:r>
                      <a:endParaRPr lang="ko-KR" altLang="en-US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전자용 </a:t>
                      </a:r>
                      <a:r>
                        <a:rPr lang="ko-KR" altLang="en-US" sz="9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케미칼</a:t>
                      </a:r>
                      <a:endParaRPr lang="ko-KR" altLang="en-US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93" marR="6093" marT="66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0076"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9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11</a:t>
                      </a:r>
                      <a:endParaRPr lang="en-US" altLang="ko-KR" sz="900" b="1" i="0" u="none" strike="noStrike" kern="1200" dirty="0">
                        <a:solidFill>
                          <a:schemeClr val="dk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marL="6093" marR="6093" marT="66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석문 석고공장 신축공사 </a:t>
                      </a:r>
                      <a:r>
                        <a:rPr lang="en-US" altLang="ko-KR" sz="9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9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종합설계</a:t>
                      </a:r>
                      <a:endParaRPr lang="ko-KR" altLang="en-US" sz="9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화공플랜트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구매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영월이엔에스</a:t>
                      </a:r>
                      <a:endParaRPr lang="ko-KR" altLang="en-US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2019. 06. ~ 2019.</a:t>
                      </a:r>
                      <a:r>
                        <a:rPr lang="en-US" altLang="ko-KR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12.</a:t>
                      </a:r>
                      <a:endParaRPr lang="ko-KR" altLang="en-US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석     고</a:t>
                      </a:r>
                    </a:p>
                  </a:txBody>
                  <a:tcPr marL="6093" marR="6093" marT="66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858"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9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12</a:t>
                      </a:r>
                      <a:endParaRPr lang="en-US" altLang="ko-KR" sz="900" b="1" i="0" u="none" strike="noStrike" kern="1200" dirty="0">
                        <a:solidFill>
                          <a:schemeClr val="dk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marL="6093" marR="6093" marT="66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900" b="1" i="0" u="none" strike="noStrike" kern="1200" cap="none" spc="-5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SKZ 300 </a:t>
                      </a:r>
                      <a:r>
                        <a:rPr kumimoji="0" lang="ko-KR" altLang="en-US" sz="900" b="1" i="0" u="none" strike="noStrike" kern="1200" cap="none" spc="-5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생산성 향상 공사</a:t>
                      </a:r>
                      <a:endParaRPr lang="ko-KR" altLang="en-US" sz="8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화공플랜트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구매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공사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SK</a:t>
                      </a:r>
                      <a:r>
                        <a:rPr lang="ko-KR" altLang="en-US" sz="9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트리켐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2019. 02. ~ 2019. 06.</a:t>
                      </a:r>
                      <a:endParaRPr lang="ko-KR" altLang="en-US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전자용 </a:t>
                      </a:r>
                      <a:r>
                        <a:rPr lang="ko-KR" altLang="en-US" sz="9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케미칼</a:t>
                      </a:r>
                      <a:endParaRPr lang="ko-KR" altLang="en-US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93" marR="6093" marT="66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0076"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9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13</a:t>
                      </a:r>
                      <a:endParaRPr lang="en-US" altLang="ko-KR" sz="900" b="1" i="0" u="none" strike="noStrike" kern="1200" dirty="0">
                        <a:solidFill>
                          <a:schemeClr val="dk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marL="6093" marR="6093" marT="66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SPG</a:t>
                      </a:r>
                      <a:r>
                        <a:rPr lang="ko-KR" altLang="en-US" sz="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산업 울산 </a:t>
                      </a:r>
                      <a:r>
                        <a:rPr lang="en-US" altLang="ko-KR" sz="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SK</a:t>
                      </a:r>
                      <a:r>
                        <a:rPr lang="ko-KR" altLang="en-US" sz="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에너지 수소</a:t>
                      </a:r>
                      <a:r>
                        <a:rPr lang="en-US" altLang="ko-KR" sz="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8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인입</a:t>
                      </a:r>
                      <a:r>
                        <a:rPr lang="ko-KR" altLang="en-US" sz="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배관 및 </a:t>
                      </a:r>
                      <a:r>
                        <a:rPr lang="ko-KR" altLang="en-US" sz="8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유량장</a:t>
                      </a:r>
                      <a:r>
                        <a:rPr lang="ko-KR" altLang="en-US" sz="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설치공사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화공플랜트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구매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공사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SPG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산업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2019. 01. ~ 2020. 01.</a:t>
                      </a:r>
                      <a:endParaRPr lang="ko-KR" altLang="en-US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수    소</a:t>
                      </a:r>
                    </a:p>
                  </a:txBody>
                  <a:tcPr marL="6093" marR="6093" marT="66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0076"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9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14</a:t>
                      </a:r>
                      <a:endParaRPr lang="en-US" altLang="ko-KR" sz="900" b="1" i="0" u="none" strike="noStrike" kern="1200" dirty="0">
                        <a:solidFill>
                          <a:schemeClr val="dk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marL="6093" marR="6093" marT="66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오덱</a:t>
                      </a:r>
                      <a:r>
                        <a:rPr lang="ko-KR" altLang="en-US" sz="9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9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FCK Project(</a:t>
                      </a:r>
                      <a:r>
                        <a:rPr lang="ko-KR" altLang="en-US" sz="9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수소 촉매</a:t>
                      </a:r>
                      <a:r>
                        <a:rPr lang="en-US" altLang="ko-KR" sz="9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lang="ko-KR" altLang="en-US" sz="9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정밀 화학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인허가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오덱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2018. 12. ~ 2019. 12.</a:t>
                      </a:r>
                      <a:endParaRPr lang="ko-KR" altLang="en-US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수소  촉매</a:t>
                      </a:r>
                    </a:p>
                  </a:txBody>
                  <a:tcPr marL="6093" marR="6093" marT="66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13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15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93" marR="6093" marT="66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SKZ300, BTBAS </a:t>
                      </a:r>
                      <a:r>
                        <a:rPr lang="ko-KR" altLang="en-US" sz="9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공정 개선공사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화공플랜트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구매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공사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SK</a:t>
                      </a:r>
                      <a:r>
                        <a:rPr lang="ko-KR" altLang="en-US" sz="9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트리켐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2018. 11. ~ 2019. 06.</a:t>
                      </a:r>
                      <a:endParaRPr lang="ko-KR" altLang="en-US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전자용 </a:t>
                      </a:r>
                      <a:r>
                        <a:rPr lang="ko-KR" altLang="en-US" sz="9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케미칼</a:t>
                      </a:r>
                      <a:endParaRPr lang="ko-KR" altLang="en-US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93" marR="6093" marT="66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476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16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93" marR="6093" marT="66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LG</a:t>
                      </a:r>
                      <a:r>
                        <a:rPr lang="ko-KR" altLang="en-US" sz="9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화학 촉매개발센터 건립 프로젝트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화공플랜트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LG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화학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2018. 10. ~ 2019.</a:t>
                      </a:r>
                      <a:r>
                        <a:rPr lang="en-US" altLang="ko-KR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08.</a:t>
                      </a:r>
                      <a:endParaRPr lang="ko-KR" altLang="en-US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무기  촉매</a:t>
                      </a:r>
                      <a:endParaRPr lang="en-US" altLang="ko-KR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93" marR="6093" marT="66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706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17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93" marR="6093" marT="66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ARAWIN Filament 300t Project</a:t>
                      </a:r>
                      <a:endParaRPr lang="ko-KR" altLang="en-US" sz="9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정밀 화학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시공감리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인허가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도레이케미칼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2018. 09. 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~ 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2019.</a:t>
                      </a:r>
                      <a:r>
                        <a:rPr lang="en-US" altLang="ko-KR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10.</a:t>
                      </a:r>
                      <a:endParaRPr lang="ko-KR" altLang="en-US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특수 섬유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93" marR="6093" marT="66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47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18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93" marR="6093" marT="66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WSP </a:t>
                      </a:r>
                      <a:r>
                        <a:rPr lang="ko-KR" altLang="en-US" sz="9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석문공장</a:t>
                      </a:r>
                      <a:r>
                        <a:rPr lang="ko-KR" altLang="en-US" sz="9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신축공사 설계</a:t>
                      </a:r>
                      <a:r>
                        <a:rPr lang="en-US" altLang="ko-KR" sz="9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9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인허가 및 감리용역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화공플랜트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시공감리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인허가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더블유에스피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2018. 08. 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~ 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2019. 07.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화학  소재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93" marR="6093" marT="66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50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19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93" marR="6093" marT="66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가성소다 </a:t>
                      </a:r>
                      <a:r>
                        <a:rPr lang="en-US" altLang="ko-KR" sz="9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50% </a:t>
                      </a:r>
                      <a:r>
                        <a:rPr lang="ko-KR" altLang="en-US" sz="9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스테이션 추가 및 </a:t>
                      </a:r>
                      <a:r>
                        <a:rPr lang="en-US" altLang="ko-KR" sz="9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25%</a:t>
                      </a:r>
                      <a:r>
                        <a:rPr lang="ko-KR" altLang="en-US" sz="9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합리화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정밀 화학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롯데정밀화학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2018. 08. 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~ 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2019. 03.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저장  시설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93" marR="6093" marT="66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08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93" marR="6093" marT="66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AT3 Basic Engineering</a:t>
                      </a:r>
                      <a:endParaRPr lang="ko-KR" altLang="en-US" sz="9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화공플랜트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6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오리온엔지니어드카본즈</a:t>
                      </a:r>
                      <a:endParaRPr lang="ko-KR" alt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2018. 06. 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~ 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2019. 02.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석유  화학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93" marR="6093" marT="66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2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21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93" marR="6093" marT="66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[GSI]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기계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전기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인허가 설계 엔지니어링 용역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정밀 화학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시공감리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도레이첨단소재</a:t>
                      </a:r>
                      <a:endParaRPr lang="ko-KR" altLang="en-US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2018. 02. ~ 2018. 09.</a:t>
                      </a:r>
                      <a:endParaRPr lang="ko-KR" altLang="en-US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산업  소재</a:t>
                      </a:r>
                    </a:p>
                  </a:txBody>
                  <a:tcPr marL="6093" marR="6093" marT="66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007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22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93" marR="6093" marT="66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KL-10 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복합화 개조 설계 용역 공사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정밀 화학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인허가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도레이첨단소재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2018. 01. ~</a:t>
                      </a:r>
                      <a:r>
                        <a:rPr lang="en-US" altLang="ko-KR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2018. 09.</a:t>
                      </a:r>
                      <a:endParaRPr lang="ko-KR" altLang="en-US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산업  소재</a:t>
                      </a:r>
                    </a:p>
                  </a:txBody>
                  <a:tcPr marL="6093" marR="6093" marT="66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5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23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93" marR="6093" marT="66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TMAC E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라인 증설 상세설계 및 인허가 용역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정밀 화학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시공감리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인허가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롯데정밀화학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2018. 01. ~ 2018.</a:t>
                      </a:r>
                      <a:r>
                        <a:rPr lang="en-US" altLang="ko-KR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12.</a:t>
                      </a:r>
                      <a:endParaRPr lang="ko-KR" altLang="en-US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전자용 </a:t>
                      </a:r>
                      <a:r>
                        <a:rPr lang="ko-KR" altLang="en-US" sz="9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케미칼</a:t>
                      </a:r>
                      <a:endParaRPr lang="ko-KR" altLang="en-US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93" marR="6093" marT="66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95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24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93" marR="6093" marT="66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아라윈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MAF-2, Filament </a:t>
                      </a:r>
                      <a:r>
                        <a:rPr lang="ko-KR" altLang="en-US" sz="9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신증설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프로젝트 용역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정밀 화학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인허가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도레이케미칼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2017. 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11. 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~ 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2018.</a:t>
                      </a:r>
                      <a:r>
                        <a:rPr lang="en-US" altLang="ko-KR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04.</a:t>
                      </a:r>
                      <a:endParaRPr lang="ko-KR" altLang="en-US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특수 섬유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93" marR="6093" marT="66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84458" y="692696"/>
            <a:ext cx="4344770" cy="387784"/>
          </a:xfrm>
          <a:prstGeom prst="rect">
            <a:avLst/>
          </a:prstGeom>
          <a:ln>
            <a:noFill/>
          </a:ln>
        </p:spPr>
        <p:txBody>
          <a:bodyPr lIns="91427" tIns="45713" rIns="91427" bIns="45713">
            <a:spAutoFit/>
          </a:bodyPr>
          <a:lstStyle>
            <a:defPPr>
              <a:defRPr lang="ko-KR"/>
            </a:defPPr>
            <a:lvl1pPr indent="0" latinLnBrk="0">
              <a:lnSpc>
                <a:spcPct val="120000"/>
              </a:lnSpc>
              <a:spcBef>
                <a:spcPts val="300"/>
              </a:spcBef>
              <a:buFont typeface="Wingdings" pitchFamily="2" charset="2"/>
              <a:buNone/>
              <a:defRPr sz="1600" b="1" spc="-5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</a:defRPr>
            </a:lvl1pPr>
          </a:lstStyle>
          <a:p>
            <a:pPr fontAlgn="auto" latinLnBrk="1">
              <a:spcBef>
                <a:spcPct val="4000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kumimoji="0" lang="en-US" altLang="ko-KR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 pitchFamily="50" charset="-127"/>
              </a:rPr>
              <a:t> </a:t>
            </a:r>
            <a:r>
              <a:rPr kumimoji="0" lang="ko-KR" altLang="en-US" sz="140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맑은 고딕" pitchFamily="50" charset="-127"/>
              </a:rPr>
              <a:t>정밀화학 </a:t>
            </a:r>
            <a:r>
              <a:rPr kumimoji="0" lang="en-US" altLang="ko-KR" sz="140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맑은 고딕" pitchFamily="50" charset="-127"/>
              </a:rPr>
              <a:t>&amp; </a:t>
            </a:r>
            <a:r>
              <a:rPr kumimoji="0" lang="ko-KR" altLang="en-US" sz="140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맑은 고딕" pitchFamily="50" charset="-127"/>
              </a:rPr>
              <a:t>화공플랜트 수행 실적</a:t>
            </a:r>
            <a:endParaRPr kumimoji="0" lang="en-US" altLang="ko-KR" sz="1400" spc="0" dirty="0">
              <a:ln>
                <a:noFill/>
              </a:ln>
              <a:solidFill>
                <a:srgbClr val="000000"/>
              </a:solidFill>
              <a:ea typeface="맑은 고딕" pitchFamily="50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4779" y="247951"/>
            <a:ext cx="3650763" cy="461651"/>
          </a:xfrm>
          <a:prstGeom prst="rect">
            <a:avLst/>
          </a:prstGeom>
          <a:ln>
            <a:noFill/>
          </a:ln>
        </p:spPr>
        <p:txBody>
          <a:bodyPr lIns="91427" tIns="45713" rIns="91427" bIns="45713">
            <a:spAutoFit/>
          </a:bodyPr>
          <a:lstStyle>
            <a:defPPr>
              <a:defRPr lang="ko-KR"/>
            </a:defPPr>
            <a:lvl1pPr marL="90488" indent="-90488" latinLnBrk="0">
              <a:lnSpc>
                <a:spcPct val="120000"/>
              </a:lnSpc>
              <a:spcBef>
                <a:spcPts val="300"/>
              </a:spcBef>
              <a:buFont typeface="Wingdings" pitchFamily="2" charset="2"/>
              <a:buChar char="§"/>
              <a:defRPr sz="1300" b="1" spc="-5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kumimoji="0" lang="ko-KR" alt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맑은 고딕" pitchFamily="50" charset="-127"/>
              </a:rPr>
              <a:t>별첨</a:t>
            </a:r>
            <a:r>
              <a:rPr kumimoji="0" lang="en-US" altLang="ko-KR" sz="240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맑은 고딕" pitchFamily="50" charset="-127"/>
              </a:rPr>
              <a:t>. </a:t>
            </a:r>
            <a:r>
              <a:rPr kumimoji="0" lang="ko-KR" alt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맑은 고딕" pitchFamily="50" charset="-127"/>
              </a:rPr>
              <a:t>수행 실적 </a:t>
            </a:r>
            <a:r>
              <a:rPr kumimoji="0" lang="en-US" altLang="ko-KR" sz="240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맑은 고딕" pitchFamily="50" charset="-127"/>
              </a:rPr>
              <a:t>List</a:t>
            </a:r>
            <a:endParaRPr kumimoji="0" lang="ko-KR" altLang="en-US" sz="2400" dirty="0">
              <a:solidFill>
                <a:prstClr val="black">
                  <a:lumMod val="85000"/>
                  <a:lumOff val="15000"/>
                </a:prstClr>
              </a:solidFill>
              <a:ea typeface="맑은 고딕" pitchFamily="50" charset="-127"/>
            </a:endParaRPr>
          </a:p>
        </p:txBody>
      </p:sp>
      <p:sp>
        <p:nvSpPr>
          <p:cNvPr id="9" name="슬라이드 번호 개체 틀 1"/>
          <p:cNvSpPr txBox="1">
            <a:spLocks/>
          </p:cNvSpPr>
          <p:nvPr/>
        </p:nvSpPr>
        <p:spPr bwMode="auto">
          <a:xfrm>
            <a:off x="3685778" y="6559550"/>
            <a:ext cx="2057400" cy="28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kumimoji="1" sz="1100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1pPr>
            <a:lvl2pPr marL="742950" indent="-28575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2pPr>
            <a:lvl3pPr marL="1143000" indent="-228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3pPr>
            <a:lvl4pPr marL="1600200" indent="-228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4pPr>
            <a:lvl5pPr marL="2057400" indent="-228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5pPr>
            <a:lvl6pPr marL="25146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6pPr>
            <a:lvl7pPr marL="29718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7pPr>
            <a:lvl8pPr marL="34290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8pPr>
            <a:lvl9pPr marL="38862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9pPr>
          </a:lstStyle>
          <a:p>
            <a:fld id="{3E1476DC-7947-47B6-A3EB-1CB04EFF9AB8}" type="slidenum">
              <a:rPr kumimoji="0" lang="ko-KR" altLang="en-US" smtClean="0">
                <a:solidFill>
                  <a:srgbClr val="898989"/>
                </a:solidFill>
                <a:ea typeface="맑은 고딕" pitchFamily="50" charset="-127"/>
              </a:rPr>
              <a:pPr/>
              <a:t>38</a:t>
            </a:fld>
            <a:endParaRPr kumimoji="0" lang="ko-KR" altLang="en-US" dirty="0" smtClean="0">
              <a:solidFill>
                <a:srgbClr val="898989"/>
              </a:solidFill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3678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1790234"/>
              </p:ext>
            </p:extLst>
          </p:nvPr>
        </p:nvGraphicFramePr>
        <p:xfrm>
          <a:off x="650631" y="1035050"/>
          <a:ext cx="8308729" cy="559709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8818"/>
                <a:gridCol w="2586447"/>
                <a:gridCol w="648072"/>
                <a:gridCol w="753671"/>
                <a:gridCol w="864108"/>
                <a:gridCol w="1015436"/>
                <a:gridCol w="1283170"/>
                <a:gridCol w="759007"/>
              </a:tblGrid>
              <a:tr h="245947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1" u="none" strike="noStrike" dirty="0">
                          <a:effectLst/>
                        </a:rPr>
                        <a:t>번호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6093" marR="6093" marT="660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1" u="none" strike="noStrike" dirty="0" err="1">
                          <a:effectLst/>
                        </a:rPr>
                        <a:t>프로젝트명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6093" marR="6093" marT="660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u="none" strike="noStrike" dirty="0">
                          <a:effectLst/>
                        </a:rPr>
                        <a:t>Service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6093" marR="6093" marT="660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1" u="none" strike="noStrike" dirty="0">
                          <a:effectLst/>
                        </a:rPr>
                        <a:t>수행형태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6093" marR="6093" marT="660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1" u="none" strike="noStrike" dirty="0" err="1">
                          <a:effectLst/>
                        </a:rPr>
                        <a:t>국가명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6093" marR="6093" marT="660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1" u="none" strike="noStrike" dirty="0">
                          <a:effectLst/>
                        </a:rPr>
                        <a:t>사업주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6093" marR="6093" marT="660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1" u="none" strike="noStrike" dirty="0">
                          <a:effectLst/>
                        </a:rPr>
                        <a:t>기   간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6093" marR="6093" marT="660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1" u="none" strike="noStrike" dirty="0">
                          <a:effectLst/>
                        </a:rPr>
                        <a:t>비   고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6093" marR="6093" marT="660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3211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25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93" marR="6093" marT="660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ko-K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PFO </a:t>
                      </a:r>
                      <a:r>
                        <a:rPr lang="ko-KR" alt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저장탱크 증설사업 기본 및 </a:t>
                      </a:r>
                      <a:r>
                        <a:rPr lang="ko-KR" altLang="en-US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상세설계용역</a:t>
                      </a:r>
                      <a:endParaRPr lang="ko-KR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화공플랜트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인허가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우성코퍼레이션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2017. 06. ~ 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2018.</a:t>
                      </a:r>
                      <a:r>
                        <a:rPr lang="en-US" altLang="ko-KR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08.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7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u="none" strike="noStrike" dirty="0" smtClean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저장  시설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93" marR="6093" marT="66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69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26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93" marR="6093" marT="660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롯데케미칼</a:t>
                      </a:r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LMP Project</a:t>
                      </a: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정밀 화학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인허가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롯데케미칼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2017. 04. ~ 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2018.</a:t>
                      </a:r>
                      <a:r>
                        <a:rPr lang="en-US" altLang="ko-KR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05.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멤브레인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93" marR="6093" marT="660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27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93" marR="6093" marT="660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조비</a:t>
                      </a:r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울산공장 신축공사</a:t>
                      </a: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화공플랜트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조비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2016. 01. ~ 2016. 12.</a:t>
                      </a: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화학  비료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93" marR="6093" marT="660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28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93" marR="6093" marT="660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NCK B2 Project (</a:t>
                      </a:r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기본 및 상세설계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정밀 화학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인허가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엔씨케이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주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2016. 10. ~ 2017. 04.</a:t>
                      </a: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전자용 </a:t>
                      </a:r>
                      <a:r>
                        <a:rPr lang="ko-KR" altLang="en-US" sz="9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케미칼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93" marR="6093" marT="660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11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29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오알켐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MTV 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통합공장 및 </a:t>
                      </a:r>
                      <a:r>
                        <a:rPr lang="ko-KR" altLang="en-US" sz="9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신사옥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신축공사 설계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정밀 화학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인허가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오알캠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2016. 04. ~ 2016. 08.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전자용 케미칼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93" marR="6093" marT="660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11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30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웰크론한텍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중국 </a:t>
                      </a:r>
                      <a:r>
                        <a:rPr lang="ko-KR" altLang="en-US" sz="9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바이오디젤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공장 상세설계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화공플랜트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중국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웰크론한텍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2015. 12. ~ 2017.</a:t>
                      </a:r>
                      <a:r>
                        <a:rPr lang="en-US" altLang="ko-KR" sz="900" b="1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05.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석유  화학</a:t>
                      </a:r>
                      <a:endParaRPr lang="ko-KR" altLang="en-US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93" marR="6093" marT="6601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11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31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NC Plant Renewal Project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화공플랜트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인허가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한화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2015. 12. ~ 2016. 06.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화약  제조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93" marR="6093" marT="6601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11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32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평택 </a:t>
                      </a:r>
                      <a:r>
                        <a:rPr lang="ko-KR" altLang="en-US" sz="9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신공장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플랜트 전기설계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화공플랜트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강남제비스코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2015. 10. ~ 2017. 05.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도    료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93" marR="6093" marT="660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11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33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JPP Filter Unit 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 및 해외공사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화공플랜트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  <a:r>
                        <a:rPr lang="en-US" altLang="ko-KR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구매</a:t>
                      </a:r>
                      <a:r>
                        <a:rPr lang="en-US" altLang="ko-KR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공사</a:t>
                      </a:r>
                      <a:endParaRPr lang="ko-KR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사우디아라비아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KCC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2015. 07. ~ 2015. 12.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폴</a:t>
                      </a:r>
                      <a:r>
                        <a:rPr lang="ko-KR" altLang="en-US" sz="900" b="1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리실리콘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93" marR="6093" marT="660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11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34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NR G&amp;C 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신축공사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화공플랜트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NR G&amp;C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2015. 05. ~ 2015. 12.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전자용 케미칼</a:t>
                      </a:r>
                      <a:endParaRPr lang="ko-KR" altLang="en-US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93" marR="6093" marT="660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11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35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유피케미칼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증설 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Project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화공플랜트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유피케미칼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2015. 05. ~ 2015. 09.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전자용 케미칼</a:t>
                      </a:r>
                      <a:endParaRPr lang="ko-KR" altLang="en-US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93" marR="6093" marT="660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22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36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웰크론한텍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중국 </a:t>
                      </a:r>
                      <a:r>
                        <a:rPr lang="ko-KR" altLang="en-US" sz="9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바이오디젤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공장 기본설계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화공플랜트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중국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웰크론한텍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2015. 04. ~ 2015. 08.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석유  화학</a:t>
                      </a:r>
                      <a:endParaRPr lang="ko-KR" altLang="en-US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93" marR="6093" marT="660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11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37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한화케미칼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고부가가치 프로젝트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화공플랜트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한화케미칼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2015. 03. ~ 2015. 09.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석유  화학</a:t>
                      </a:r>
                      <a:endParaRPr lang="ko-KR" altLang="en-US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93" marR="6093" marT="660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22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38</a:t>
                      </a: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D-Project (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당진 </a:t>
                      </a:r>
                      <a:r>
                        <a:rPr 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H2 Plant 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신축공사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화공플랜트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SPG</a:t>
                      </a:r>
                      <a:r>
                        <a:rPr lang="ko-KR" altLang="en-US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케미칼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2015. 01. ~ 2015. 12.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수소  처리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93" marR="6093" marT="660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2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39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ko-KR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KCC </a:t>
                      </a:r>
                      <a:r>
                        <a:rPr lang="ko-KR" altLang="en-US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김천공장 </a:t>
                      </a:r>
                      <a:r>
                        <a:rPr lang="en-US" altLang="ko-KR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GW#1</a:t>
                      </a:r>
                      <a:r>
                        <a:rPr lang="ko-KR" altLang="en-US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호기 </a:t>
                      </a:r>
                      <a:r>
                        <a:rPr lang="en-US" altLang="ko-KR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Project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정밀 화학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인허가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KCC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2015. 01. ~ 2016. 03.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보온 재생산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93" marR="6093" marT="660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01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40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ko-KR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주</a:t>
                      </a:r>
                      <a:r>
                        <a:rPr lang="en-US" altLang="ko-KR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r>
                        <a:rPr lang="ko-KR" altLang="en-US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피앤씨 안성공장 기본설계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화공플랜트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피앤씨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2014. 09. ~ 2014. 10.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도   료</a:t>
                      </a:r>
                      <a:endParaRPr lang="en-US" altLang="ko-KR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93" marR="6093" marT="660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11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41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고성능 나노 에너지 물질 </a:t>
                      </a:r>
                      <a:r>
                        <a:rPr lang="en-US" altLang="ko-KR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Plant </a:t>
                      </a:r>
                      <a:r>
                        <a:rPr lang="ko-KR" altLang="en-US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신축</a:t>
                      </a:r>
                      <a:r>
                        <a:rPr lang="en-US" altLang="ko-KR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(NE Project)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화공플랜트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한화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2014. 07. ~ 2015. 03.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화약  제조</a:t>
                      </a:r>
                      <a:endParaRPr lang="ko-KR" altLang="en-US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93" marR="6093" marT="660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65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42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Off-gas PSA Project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화공플랜트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S-OIL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2014. 05, ~ 2016. 01.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가스  처리</a:t>
                      </a:r>
                      <a:endParaRPr lang="ko-KR" altLang="en-US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93" marR="6093" marT="660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064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43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L-Project/Engineering </a:t>
                      </a:r>
                      <a:r>
                        <a:rPr lang="ko-KR" altLang="en-US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및 설계용역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화공플랜트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태광산업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2014. 04. ~ 2014. 09.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섬   유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295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44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PVC Bulk Silo Project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화공플랜트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한화케미칼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2013. 11. ~ 2014. 06.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석유  화학</a:t>
                      </a:r>
                      <a:endParaRPr lang="ko-KR" altLang="en-US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45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삼화페인트 공주 도료 공장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화공플랜트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  <a:r>
                        <a:rPr lang="en-US" altLang="ko-KR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시공감리</a:t>
                      </a:r>
                      <a:r>
                        <a:rPr lang="en-US" altLang="ko-KR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인허가</a:t>
                      </a:r>
                      <a:endParaRPr lang="ko-KR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삼화페인트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2013. 10. ~ 2015. 10.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도  료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6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46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36,000 Barrels Jet A-1 Storage Facility Project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화공플랜트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파푸아뉴기니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현대파워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2013. 09. ~ 2013. 11.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u="none" strike="noStrike" smtClean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저장   시설</a:t>
                      </a:r>
                      <a:endParaRPr lang="ko-KR" altLang="en-US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53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47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도레이첨단소재 </a:t>
                      </a:r>
                      <a:r>
                        <a:rPr lang="en-US" altLang="ko-KR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KPR-Project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정밀 화학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인허가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도레이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첨단소재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2013. 05. ~ 2013. 12.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산업  소재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77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48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폭발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안전밸브 및 </a:t>
                      </a:r>
                      <a:r>
                        <a:rPr lang="ko-KR" altLang="en-US" sz="9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파열판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시험실 이전 설계용역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정밀 화학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인허가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산업안전보건연구원</a:t>
                      </a:r>
                      <a:endParaRPr lang="ko-KR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2013. 05. ~ 2013. 07.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시험  설비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8792" marR="8792" marT="952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84458" y="692700"/>
            <a:ext cx="4344770" cy="350851"/>
          </a:xfrm>
          <a:prstGeom prst="rect">
            <a:avLst/>
          </a:prstGeom>
          <a:ln>
            <a:noFill/>
          </a:ln>
        </p:spPr>
        <p:txBody>
          <a:bodyPr lIns="91427" tIns="45713" rIns="91427" bIns="45713">
            <a:spAutoFit/>
          </a:bodyPr>
          <a:lstStyle>
            <a:defPPr>
              <a:defRPr lang="ko-KR"/>
            </a:defPPr>
            <a:lvl1pPr indent="0" latinLnBrk="0">
              <a:lnSpc>
                <a:spcPct val="120000"/>
              </a:lnSpc>
              <a:spcBef>
                <a:spcPts val="300"/>
              </a:spcBef>
              <a:buFont typeface="Wingdings" pitchFamily="2" charset="2"/>
              <a:buNone/>
              <a:defRPr sz="1600" b="1" spc="-5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</a:defRPr>
            </a:lvl1pPr>
          </a:lstStyle>
          <a:p>
            <a:pPr fontAlgn="auto" latinLnBrk="1">
              <a:spcBef>
                <a:spcPct val="4000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kumimoji="0" lang="en-US" altLang="ko-KR" sz="140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 pitchFamily="50" charset="-127"/>
              </a:rPr>
              <a:t> </a:t>
            </a:r>
            <a:r>
              <a:rPr kumimoji="0" lang="ko-KR" altLang="en-US" sz="140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맑은 고딕" pitchFamily="50" charset="-127"/>
              </a:rPr>
              <a:t>정밀화학 </a:t>
            </a:r>
            <a:r>
              <a:rPr kumimoji="0" lang="en-US" altLang="ko-KR" sz="140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맑은 고딕" pitchFamily="50" charset="-127"/>
              </a:rPr>
              <a:t>&amp; </a:t>
            </a:r>
            <a:r>
              <a:rPr kumimoji="0" lang="ko-KR" altLang="en-US" sz="140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맑은 고딕" pitchFamily="50" charset="-127"/>
              </a:rPr>
              <a:t>화공플랜트 수행 실적</a:t>
            </a:r>
            <a:endParaRPr kumimoji="0" lang="en-US" altLang="ko-KR" sz="1400" spc="0" dirty="0">
              <a:ln>
                <a:noFill/>
              </a:ln>
              <a:solidFill>
                <a:srgbClr val="000000"/>
              </a:solidFill>
              <a:ea typeface="맑은 고딕" pitchFamily="50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4779" y="247951"/>
            <a:ext cx="3650763" cy="461651"/>
          </a:xfrm>
          <a:prstGeom prst="rect">
            <a:avLst/>
          </a:prstGeom>
          <a:ln>
            <a:noFill/>
          </a:ln>
        </p:spPr>
        <p:txBody>
          <a:bodyPr lIns="91427" tIns="45713" rIns="91427" bIns="45713">
            <a:spAutoFit/>
          </a:bodyPr>
          <a:lstStyle>
            <a:defPPr>
              <a:defRPr lang="ko-KR"/>
            </a:defPPr>
            <a:lvl1pPr marL="90488" indent="-90488" latinLnBrk="0">
              <a:lnSpc>
                <a:spcPct val="120000"/>
              </a:lnSpc>
              <a:spcBef>
                <a:spcPts val="300"/>
              </a:spcBef>
              <a:buFont typeface="Wingdings" pitchFamily="2" charset="2"/>
              <a:buChar char="§"/>
              <a:defRPr sz="1300" b="1" spc="-5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kumimoji="0" lang="ko-KR" alt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맑은 고딕" pitchFamily="50" charset="-127"/>
              </a:rPr>
              <a:t>별첨</a:t>
            </a:r>
            <a:r>
              <a:rPr kumimoji="0" lang="en-US" altLang="ko-KR" sz="240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맑은 고딕" pitchFamily="50" charset="-127"/>
              </a:rPr>
              <a:t>. </a:t>
            </a:r>
            <a:r>
              <a:rPr kumimoji="0" lang="ko-KR" alt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맑은 고딕" pitchFamily="50" charset="-127"/>
              </a:rPr>
              <a:t>수행 실적 </a:t>
            </a:r>
            <a:r>
              <a:rPr kumimoji="0" lang="en-US" altLang="ko-KR" sz="240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맑은 고딕" pitchFamily="50" charset="-127"/>
              </a:rPr>
              <a:t>List</a:t>
            </a:r>
            <a:endParaRPr kumimoji="0" lang="ko-KR" altLang="en-US" sz="2400" dirty="0">
              <a:solidFill>
                <a:prstClr val="black">
                  <a:lumMod val="85000"/>
                  <a:lumOff val="15000"/>
                </a:prstClr>
              </a:solidFill>
              <a:ea typeface="맑은 고딕" pitchFamily="50" charset="-127"/>
            </a:endParaRPr>
          </a:p>
        </p:txBody>
      </p:sp>
      <p:sp>
        <p:nvSpPr>
          <p:cNvPr id="8" name="슬라이드 번호 개체 틀 1"/>
          <p:cNvSpPr txBox="1">
            <a:spLocks/>
          </p:cNvSpPr>
          <p:nvPr/>
        </p:nvSpPr>
        <p:spPr bwMode="auto">
          <a:xfrm>
            <a:off x="3685778" y="6559550"/>
            <a:ext cx="2057400" cy="28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kumimoji="1" sz="1100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1pPr>
            <a:lvl2pPr marL="742950" indent="-28575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2pPr>
            <a:lvl3pPr marL="1143000" indent="-228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3pPr>
            <a:lvl4pPr marL="1600200" indent="-228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4pPr>
            <a:lvl5pPr marL="2057400" indent="-228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5pPr>
            <a:lvl6pPr marL="25146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6pPr>
            <a:lvl7pPr marL="29718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7pPr>
            <a:lvl8pPr marL="34290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8pPr>
            <a:lvl9pPr marL="38862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9pPr>
          </a:lstStyle>
          <a:p>
            <a:fld id="{3E1476DC-7947-47B6-A3EB-1CB04EFF9AB8}" type="slidenum">
              <a:rPr kumimoji="0" lang="ko-KR" altLang="en-US" smtClean="0">
                <a:solidFill>
                  <a:srgbClr val="898989"/>
                </a:solidFill>
                <a:ea typeface="맑은 고딕" pitchFamily="50" charset="-127"/>
              </a:rPr>
              <a:pPr/>
              <a:t>39</a:t>
            </a:fld>
            <a:endParaRPr kumimoji="0" lang="ko-KR" altLang="en-US" dirty="0" smtClean="0">
              <a:solidFill>
                <a:srgbClr val="898989"/>
              </a:solidFill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6073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117475"/>
            <a:ext cx="8978412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0000" tIns="0" rIns="0" bIns="0" anchor="ctr"/>
          <a:lstStyle>
            <a:lvl1pPr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9pPr>
          </a:lstStyle>
          <a:p>
            <a:pPr>
              <a:lnSpc>
                <a:spcPct val="130000"/>
              </a:lnSpc>
              <a:spcBef>
                <a:spcPct val="30000"/>
              </a:spcBef>
            </a:pPr>
            <a:r>
              <a:rPr lang="ko-KR" altLang="ko-KR" sz="2800" b="1" smtClean="0">
                <a:solidFill>
                  <a:srgbClr val="000000"/>
                </a:solidFill>
                <a:ea typeface="맑은 고딕" pitchFamily="50" charset="-127"/>
                <a:cs typeface="HY울릉도M" pitchFamily="18" charset="-127"/>
              </a:rPr>
              <a:t>Ⅱ</a:t>
            </a:r>
            <a:r>
              <a:rPr lang="en-US" altLang="ko-KR" sz="2800" b="1" smtClean="0">
                <a:solidFill>
                  <a:srgbClr val="000000"/>
                </a:solidFill>
                <a:ea typeface="맑은 고딕" pitchFamily="50" charset="-127"/>
                <a:cs typeface="HY울릉도M" pitchFamily="18" charset="-127"/>
              </a:rPr>
              <a:t>. </a:t>
            </a:r>
            <a:r>
              <a:rPr lang="ko-KR" altLang="en-US" sz="2800" b="1" smtClean="0">
                <a:solidFill>
                  <a:srgbClr val="000000"/>
                </a:solidFill>
                <a:ea typeface="맑은 고딕" pitchFamily="50" charset="-127"/>
                <a:cs typeface="HY울릉도M" pitchFamily="18" charset="-127"/>
              </a:rPr>
              <a:t>조직도</a:t>
            </a:r>
            <a:endParaRPr lang="en-US" altLang="ko-KR" sz="2800" b="1" smtClean="0">
              <a:solidFill>
                <a:srgbClr val="000000"/>
              </a:solidFill>
              <a:ea typeface="맑은 고딕" pitchFamily="50" charset="-127"/>
              <a:cs typeface="HY울릉도M" pitchFamily="18" charset="-127"/>
            </a:endParaRPr>
          </a:p>
        </p:txBody>
      </p:sp>
      <p:sp>
        <p:nvSpPr>
          <p:cNvPr id="26627" name="Rectangle 2"/>
          <p:cNvSpPr>
            <a:spLocks noChangeArrowheads="1"/>
          </p:cNvSpPr>
          <p:nvPr/>
        </p:nvSpPr>
        <p:spPr bwMode="auto">
          <a:xfrm>
            <a:off x="317989" y="733427"/>
            <a:ext cx="2284534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0000" tIns="0" rIns="0" bIns="0" anchor="ctr"/>
          <a:lstStyle>
            <a:lvl1pPr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9pPr>
          </a:lstStyle>
          <a:p>
            <a:pPr eaLnBrk="0" latinLnBrk="0" hangingPunct="0"/>
            <a:r>
              <a:rPr lang="en-US" altLang="ko-KR" b="1" smtClean="0">
                <a:solidFill>
                  <a:srgbClr val="000000"/>
                </a:solidFill>
                <a:ea typeface="맑은 고딕" pitchFamily="50" charset="-127"/>
              </a:rPr>
              <a:t>3. </a:t>
            </a:r>
            <a:r>
              <a:rPr lang="ko-KR" altLang="en-US" b="1" smtClean="0">
                <a:solidFill>
                  <a:srgbClr val="000000"/>
                </a:solidFill>
                <a:ea typeface="맑은 고딕" pitchFamily="50" charset="-127"/>
              </a:rPr>
              <a:t>회사 조직도</a:t>
            </a:r>
            <a:endParaRPr lang="en-GB" altLang="ko-KR" b="1" smtClean="0">
              <a:solidFill>
                <a:srgbClr val="000000"/>
              </a:solidFill>
              <a:ea typeface="맑은 고딕" pitchFamily="50" charset="-127"/>
            </a:endParaRPr>
          </a:p>
        </p:txBody>
      </p:sp>
      <p:cxnSp>
        <p:nvCxnSpPr>
          <p:cNvPr id="57" name="직선 연결선 56"/>
          <p:cNvCxnSpPr/>
          <p:nvPr/>
        </p:nvCxnSpPr>
        <p:spPr>
          <a:xfrm flipH="1">
            <a:off x="4646735" y="1616088"/>
            <a:ext cx="19050" cy="310991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직선 연결선 57"/>
          <p:cNvCxnSpPr/>
          <p:nvPr/>
        </p:nvCxnSpPr>
        <p:spPr>
          <a:xfrm flipH="1">
            <a:off x="4662859" y="2333625"/>
            <a:ext cx="773723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9" name="직사각형 58"/>
          <p:cNvSpPr/>
          <p:nvPr/>
        </p:nvSpPr>
        <p:spPr bwMode="auto">
          <a:xfrm>
            <a:off x="720808" y="4007667"/>
            <a:ext cx="1013969" cy="396682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>
            <a:scene3d>
              <a:camera prst="orthographicFront"/>
              <a:lightRig rig="threePt" dir="t"/>
            </a:scene3d>
            <a:sp3d>
              <a:bevelT w="0" h="38100"/>
            </a:sp3d>
          </a:bodyPr>
          <a:lstStyle/>
          <a:p>
            <a:pPr algn="ctr" fontAlgn="auto" latinLnBrk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defRPr/>
            </a:pPr>
            <a:r>
              <a:rPr kumimoji="0" lang="ko-KR" altLang="en-US" sz="1400" b="1" spc="-50" dirty="0">
                <a:solidFill>
                  <a:prstClr val="black"/>
                </a:solidFill>
              </a:rPr>
              <a:t>사업 본부</a:t>
            </a:r>
          </a:p>
        </p:txBody>
      </p:sp>
      <p:sp>
        <p:nvSpPr>
          <p:cNvPr id="60" name="직사각형 59"/>
          <p:cNvSpPr/>
          <p:nvPr/>
        </p:nvSpPr>
        <p:spPr bwMode="auto">
          <a:xfrm>
            <a:off x="3811487" y="1175968"/>
            <a:ext cx="1681155" cy="64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>
            <a:scene3d>
              <a:camera prst="orthographicFront"/>
              <a:lightRig rig="threePt" dir="t"/>
            </a:scene3d>
            <a:sp3d>
              <a:bevelT w="0" h="38100"/>
            </a:sp3d>
          </a:bodyPr>
          <a:lstStyle/>
          <a:p>
            <a:pPr algn="ctr" fontAlgn="auto" latinLnBrk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defRPr/>
            </a:pPr>
            <a:r>
              <a:rPr kumimoji="0" lang="ko-KR" altLang="en-US" sz="1400" b="1" spc="-50" dirty="0" err="1">
                <a:solidFill>
                  <a:prstClr val="white"/>
                </a:solidFill>
              </a:rPr>
              <a:t>글로벌이엔지</a:t>
            </a:r>
            <a:r>
              <a:rPr kumimoji="0" lang="en-US" altLang="ko-KR" sz="1400" b="1" spc="-50" dirty="0">
                <a:solidFill>
                  <a:prstClr val="white"/>
                </a:solidFill>
              </a:rPr>
              <a:t>(</a:t>
            </a:r>
            <a:r>
              <a:rPr kumimoji="0" lang="ko-KR" altLang="en-US" sz="1400" b="1" spc="-50" dirty="0">
                <a:solidFill>
                  <a:prstClr val="white"/>
                </a:solidFill>
              </a:rPr>
              <a:t>주</a:t>
            </a:r>
            <a:r>
              <a:rPr kumimoji="0" lang="en-US" altLang="ko-KR" sz="1400" b="1" spc="-50" dirty="0">
                <a:solidFill>
                  <a:prstClr val="white"/>
                </a:solidFill>
              </a:rPr>
              <a:t>) </a:t>
            </a:r>
          </a:p>
          <a:p>
            <a:pPr algn="ctr" fontAlgn="auto" latinLnBrk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defRPr/>
            </a:pPr>
            <a:r>
              <a:rPr kumimoji="0" lang="ko-KR" altLang="en-US" sz="1400" b="1" spc="-50" dirty="0">
                <a:solidFill>
                  <a:prstClr val="white"/>
                </a:solidFill>
              </a:rPr>
              <a:t>대 표 이 사</a:t>
            </a:r>
            <a:endParaRPr kumimoji="0" lang="en-US" altLang="ko-KR" sz="1400" b="1" spc="-50" dirty="0">
              <a:solidFill>
                <a:prstClr val="white"/>
              </a:solidFill>
            </a:endParaRPr>
          </a:p>
        </p:txBody>
      </p:sp>
      <p:sp>
        <p:nvSpPr>
          <p:cNvPr id="61" name="직사각형 60"/>
          <p:cNvSpPr/>
          <p:nvPr/>
        </p:nvSpPr>
        <p:spPr bwMode="auto">
          <a:xfrm>
            <a:off x="5330237" y="2041677"/>
            <a:ext cx="1331199" cy="540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>
            <a:scene3d>
              <a:camera prst="orthographicFront"/>
              <a:lightRig rig="threePt" dir="t"/>
            </a:scene3d>
            <a:sp3d>
              <a:bevelT w="0" h="38100"/>
            </a:sp3d>
          </a:bodyPr>
          <a:lstStyle/>
          <a:p>
            <a:pPr algn="ctr" fontAlgn="auto" latinLnBrk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defRPr/>
            </a:pPr>
            <a:r>
              <a:rPr kumimoji="0" lang="ko-KR" altLang="en-US" sz="1300" b="1" spc="-50" dirty="0" err="1">
                <a:solidFill>
                  <a:prstClr val="black"/>
                </a:solidFill>
              </a:rPr>
              <a:t>글로벌이엔지</a:t>
            </a:r>
            <a:r>
              <a:rPr kumimoji="0" lang="en-US" altLang="ko-KR" sz="1300" b="1" spc="-50" dirty="0">
                <a:solidFill>
                  <a:prstClr val="black"/>
                </a:solidFill>
              </a:rPr>
              <a:t>(</a:t>
            </a:r>
            <a:r>
              <a:rPr kumimoji="0" lang="ko-KR" altLang="en-US" sz="1300" b="1" spc="-50" dirty="0">
                <a:solidFill>
                  <a:prstClr val="black"/>
                </a:solidFill>
              </a:rPr>
              <a:t>주</a:t>
            </a:r>
            <a:r>
              <a:rPr kumimoji="0" lang="en-US" altLang="ko-KR" sz="1300" b="1" spc="-50" dirty="0">
                <a:solidFill>
                  <a:prstClr val="black"/>
                </a:solidFill>
              </a:rPr>
              <a:t>) </a:t>
            </a:r>
          </a:p>
          <a:p>
            <a:pPr fontAlgn="auto" latinLnBrk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defRPr/>
            </a:pPr>
            <a:r>
              <a:rPr kumimoji="0" lang="ko-KR" altLang="en-US" sz="1300" b="1" spc="-50" dirty="0">
                <a:solidFill>
                  <a:prstClr val="black"/>
                </a:solidFill>
              </a:rPr>
              <a:t> 기업부설연구소</a:t>
            </a:r>
          </a:p>
        </p:txBody>
      </p:sp>
      <p:sp>
        <p:nvSpPr>
          <p:cNvPr id="62" name="직사각형 61"/>
          <p:cNvSpPr/>
          <p:nvPr/>
        </p:nvSpPr>
        <p:spPr bwMode="auto">
          <a:xfrm>
            <a:off x="4018220" y="3978200"/>
            <a:ext cx="1285052" cy="42554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>
            <a:scene3d>
              <a:camera prst="orthographicFront"/>
              <a:lightRig rig="threePt" dir="t"/>
            </a:scene3d>
            <a:sp3d>
              <a:bevelT w="0" h="38100"/>
            </a:sp3d>
          </a:bodyPr>
          <a:lstStyle/>
          <a:p>
            <a:pPr algn="ctr" fontAlgn="auto" latinLnBrk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defRPr/>
            </a:pPr>
            <a:r>
              <a:rPr kumimoji="0" lang="ko-KR" altLang="en-US" sz="1400" b="1" spc="-50" dirty="0">
                <a:solidFill>
                  <a:prstClr val="black"/>
                </a:solidFill>
              </a:rPr>
              <a:t>설계 본부</a:t>
            </a:r>
          </a:p>
        </p:txBody>
      </p:sp>
      <p:cxnSp>
        <p:nvCxnSpPr>
          <p:cNvPr id="63" name="직선 연결선 62"/>
          <p:cNvCxnSpPr/>
          <p:nvPr/>
        </p:nvCxnSpPr>
        <p:spPr>
          <a:xfrm flipV="1">
            <a:off x="2776904" y="4711713"/>
            <a:ext cx="0" cy="790575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직선 연결선 63"/>
          <p:cNvCxnSpPr/>
          <p:nvPr/>
        </p:nvCxnSpPr>
        <p:spPr>
          <a:xfrm flipV="1">
            <a:off x="3678115" y="4703763"/>
            <a:ext cx="0" cy="792162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직선 연결선 64"/>
          <p:cNvCxnSpPr/>
          <p:nvPr/>
        </p:nvCxnSpPr>
        <p:spPr>
          <a:xfrm flipV="1">
            <a:off x="4645269" y="4705363"/>
            <a:ext cx="0" cy="79216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직선 연결선 65"/>
          <p:cNvCxnSpPr/>
          <p:nvPr/>
        </p:nvCxnSpPr>
        <p:spPr>
          <a:xfrm flipV="1">
            <a:off x="8239858" y="1822450"/>
            <a:ext cx="0" cy="4054475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직선 연결선 66"/>
          <p:cNvCxnSpPr/>
          <p:nvPr/>
        </p:nvCxnSpPr>
        <p:spPr>
          <a:xfrm flipV="1">
            <a:off x="5482004" y="4727588"/>
            <a:ext cx="0" cy="79216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6640" name="그룹 42"/>
          <p:cNvGrpSpPr>
            <a:grpSpLocks/>
          </p:cNvGrpSpPr>
          <p:nvPr/>
        </p:nvGrpSpPr>
        <p:grpSpPr bwMode="auto">
          <a:xfrm>
            <a:off x="2378322" y="4913313"/>
            <a:ext cx="826477" cy="1185862"/>
            <a:chOff x="3139475" y="3316188"/>
            <a:chExt cx="1353953" cy="731064"/>
          </a:xfrm>
        </p:grpSpPr>
        <p:sp>
          <p:nvSpPr>
            <p:cNvPr id="69" name="직사각형 68"/>
            <p:cNvSpPr/>
            <p:nvPr/>
          </p:nvSpPr>
          <p:spPr bwMode="auto">
            <a:xfrm>
              <a:off x="3139475" y="3316188"/>
              <a:ext cx="1353953" cy="230996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lIns="0" tIns="0" rIns="0" bIns="0" anchor="ctr">
              <a:scene3d>
                <a:camera prst="orthographicFront"/>
                <a:lightRig rig="threePt" dir="t"/>
              </a:scene3d>
              <a:sp3d>
                <a:bevelT w="0" h="38100"/>
              </a:sp3d>
            </a:bodyPr>
            <a:lstStyle/>
            <a:p>
              <a:pPr algn="ctr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ko-KR" sz="1100" b="1" kern="100" dirty="0">
                  <a:solidFill>
                    <a:prstClr val="black"/>
                  </a:solidFill>
                  <a:cs typeface="맑은 고딕"/>
                </a:rPr>
                <a:t>공</a:t>
              </a:r>
              <a:r>
                <a:rPr kumimoji="0" lang="en-US" altLang="ko-KR" sz="1100" b="1" kern="100" dirty="0">
                  <a:solidFill>
                    <a:prstClr val="black"/>
                  </a:solidFill>
                  <a:cs typeface="맑은 고딕"/>
                </a:rPr>
                <a:t>  </a:t>
              </a:r>
              <a:r>
                <a:rPr kumimoji="0" lang="ko-KR" altLang="ko-KR" sz="1100" b="1" kern="100" dirty="0">
                  <a:solidFill>
                    <a:prstClr val="black"/>
                  </a:solidFill>
                  <a:cs typeface="맑은 고딕"/>
                </a:rPr>
                <a:t>정</a:t>
              </a:r>
              <a:r>
                <a:rPr kumimoji="0" lang="en-US" altLang="ko-KR" sz="1100" b="1" kern="100" dirty="0">
                  <a:solidFill>
                    <a:prstClr val="black"/>
                  </a:solidFill>
                  <a:cs typeface="맑은 고딕"/>
                </a:rPr>
                <a:t>  </a:t>
              </a:r>
              <a:r>
                <a:rPr kumimoji="0" lang="ko-KR" altLang="ko-KR" sz="1100" b="1" kern="100" dirty="0">
                  <a:solidFill>
                    <a:prstClr val="black"/>
                  </a:solidFill>
                  <a:cs typeface="맑은 고딕"/>
                </a:rPr>
                <a:t>팀</a:t>
              </a:r>
              <a:endParaRPr kumimoji="0" lang="ko-KR" altLang="ko-KR" sz="1100" b="1" kern="100" dirty="0">
                <a:solidFill>
                  <a:prstClr val="black"/>
                </a:solidFill>
                <a:cs typeface="바탕"/>
              </a:endParaRPr>
            </a:p>
          </p:txBody>
        </p:sp>
        <p:sp>
          <p:nvSpPr>
            <p:cNvPr id="70" name="직사각형 69"/>
            <p:cNvSpPr/>
            <p:nvPr/>
          </p:nvSpPr>
          <p:spPr bwMode="auto">
            <a:xfrm>
              <a:off x="3139475" y="3539060"/>
              <a:ext cx="1353953" cy="50819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lIns="0" tIns="0" rIns="0" bIns="0" anchor="ctr">
              <a:scene3d>
                <a:camera prst="orthographicFront"/>
                <a:lightRig rig="threePt" dir="t"/>
              </a:scene3d>
              <a:sp3d>
                <a:bevelT w="0" h="38100"/>
              </a:sp3d>
            </a:bodyPr>
            <a:lstStyle/>
            <a:p>
              <a:pPr algn="ctr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900" b="1" kern="100" dirty="0">
                  <a:solidFill>
                    <a:prstClr val="black"/>
                  </a:solidFill>
                  <a:cs typeface="맑은 고딕"/>
                </a:rPr>
                <a:t>Process </a:t>
              </a:r>
              <a:r>
                <a:rPr kumimoji="0" lang="ko-KR" altLang="en-US" sz="900" b="1" kern="100" dirty="0">
                  <a:solidFill>
                    <a:prstClr val="black"/>
                  </a:solidFill>
                  <a:cs typeface="맑은 고딕"/>
                </a:rPr>
                <a:t>설계</a:t>
              </a:r>
              <a:endParaRPr kumimoji="0" lang="en-US" altLang="ko-KR" sz="900" b="1" kern="100" dirty="0">
                <a:solidFill>
                  <a:prstClr val="black"/>
                </a:solidFill>
                <a:cs typeface="맑은 고딕"/>
              </a:endParaRPr>
            </a:p>
            <a:p>
              <a:pPr algn="ctr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900" b="1" kern="100" dirty="0">
                  <a:solidFill>
                    <a:prstClr val="black"/>
                  </a:solidFill>
                  <a:cs typeface="맑은 고딕"/>
                </a:rPr>
                <a:t>Utility </a:t>
              </a:r>
              <a:r>
                <a:rPr kumimoji="0" lang="ko-KR" altLang="en-US" sz="900" b="1" kern="100" dirty="0">
                  <a:solidFill>
                    <a:prstClr val="black"/>
                  </a:solidFill>
                  <a:cs typeface="맑은 고딕"/>
                </a:rPr>
                <a:t>설계</a:t>
              </a:r>
              <a:endParaRPr kumimoji="0" lang="en-US" altLang="ko-KR" sz="900" b="1" kern="100" dirty="0">
                <a:solidFill>
                  <a:prstClr val="black"/>
                </a:solidFill>
                <a:cs typeface="맑은 고딕"/>
              </a:endParaRPr>
            </a:p>
            <a:p>
              <a:pPr algn="ctr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900" b="1" kern="100" dirty="0">
                  <a:solidFill>
                    <a:prstClr val="black"/>
                  </a:solidFill>
                  <a:cs typeface="바탕"/>
                </a:rPr>
                <a:t>System </a:t>
              </a:r>
              <a:r>
                <a:rPr kumimoji="0" lang="ko-KR" altLang="en-US" sz="900" b="1" kern="100" dirty="0">
                  <a:solidFill>
                    <a:prstClr val="black"/>
                  </a:solidFill>
                  <a:cs typeface="바탕"/>
                </a:rPr>
                <a:t>설계</a:t>
              </a:r>
              <a:r>
                <a:rPr kumimoji="0" lang="en-US" altLang="ko-KR" sz="1000" b="1" kern="100" dirty="0">
                  <a:solidFill>
                    <a:prstClr val="black"/>
                  </a:solidFill>
                  <a:cs typeface="바탕"/>
                </a:rPr>
                <a:t/>
              </a:r>
              <a:br>
                <a:rPr kumimoji="0" lang="en-US" altLang="ko-KR" sz="1000" b="1" kern="100" dirty="0">
                  <a:solidFill>
                    <a:prstClr val="black"/>
                  </a:solidFill>
                  <a:cs typeface="바탕"/>
                </a:rPr>
              </a:br>
              <a:endParaRPr kumimoji="0" lang="ko-KR" altLang="ko-KR" sz="1000" b="1" kern="100" dirty="0">
                <a:solidFill>
                  <a:prstClr val="black"/>
                </a:solidFill>
                <a:cs typeface="바탕"/>
              </a:endParaRPr>
            </a:p>
          </p:txBody>
        </p:sp>
      </p:grpSp>
      <p:grpSp>
        <p:nvGrpSpPr>
          <p:cNvPr id="26641" name="그룹 45"/>
          <p:cNvGrpSpPr>
            <a:grpSpLocks/>
          </p:cNvGrpSpPr>
          <p:nvPr/>
        </p:nvGrpSpPr>
        <p:grpSpPr bwMode="auto">
          <a:xfrm>
            <a:off x="3338151" y="4914913"/>
            <a:ext cx="767862" cy="1184275"/>
            <a:chOff x="3139475" y="3316188"/>
            <a:chExt cx="1353953" cy="731064"/>
          </a:xfrm>
        </p:grpSpPr>
        <p:sp>
          <p:nvSpPr>
            <p:cNvPr id="73" name="직사각형 72"/>
            <p:cNvSpPr/>
            <p:nvPr/>
          </p:nvSpPr>
          <p:spPr bwMode="auto">
            <a:xfrm>
              <a:off x="3139475" y="3316188"/>
              <a:ext cx="1353953" cy="230996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none" lIns="0" tIns="0" rIns="0" bIns="0" anchor="ctr">
              <a:scene3d>
                <a:camera prst="orthographicFront"/>
                <a:lightRig rig="threePt" dir="t"/>
              </a:scene3d>
              <a:sp3d>
                <a:bevelT w="0" h="38100"/>
              </a:sp3d>
            </a:bodyPr>
            <a:lstStyle/>
            <a:p>
              <a:pPr algn="ctr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ko-KR" sz="1100" b="1" kern="100" dirty="0">
                  <a:solidFill>
                    <a:srgbClr val="000000"/>
                  </a:solidFill>
                  <a:cs typeface="맑은 고딕"/>
                </a:rPr>
                <a:t>기</a:t>
              </a:r>
              <a:r>
                <a:rPr kumimoji="0" lang="en-US" altLang="ko-KR" sz="1100" b="1" kern="100" dirty="0">
                  <a:solidFill>
                    <a:srgbClr val="000000"/>
                  </a:solidFill>
                  <a:cs typeface="맑은 고딕"/>
                </a:rPr>
                <a:t>  </a:t>
              </a:r>
              <a:r>
                <a:rPr kumimoji="0" lang="ko-KR" altLang="ko-KR" sz="1100" b="1" kern="100" dirty="0">
                  <a:solidFill>
                    <a:srgbClr val="000000"/>
                  </a:solidFill>
                  <a:cs typeface="맑은 고딕"/>
                </a:rPr>
                <a:t>계</a:t>
              </a:r>
              <a:r>
                <a:rPr kumimoji="0" lang="en-US" altLang="ko-KR" sz="1100" b="1" kern="100" dirty="0">
                  <a:solidFill>
                    <a:srgbClr val="000000"/>
                  </a:solidFill>
                  <a:cs typeface="맑은 고딕"/>
                </a:rPr>
                <a:t>  </a:t>
              </a:r>
              <a:r>
                <a:rPr kumimoji="0" lang="ko-KR" altLang="ko-KR" sz="1100" b="1" kern="100" dirty="0">
                  <a:solidFill>
                    <a:srgbClr val="000000"/>
                  </a:solidFill>
                  <a:cs typeface="맑은 고딕"/>
                </a:rPr>
                <a:t>팀</a:t>
              </a:r>
              <a:endParaRPr kumimoji="0" lang="ko-KR" altLang="ko-KR" sz="1100" b="1" kern="100" dirty="0">
                <a:solidFill>
                  <a:srgbClr val="000000"/>
                </a:solidFill>
                <a:cs typeface="바탕"/>
              </a:endParaRPr>
            </a:p>
          </p:txBody>
        </p:sp>
        <p:sp>
          <p:nvSpPr>
            <p:cNvPr id="74" name="직사각형 73"/>
            <p:cNvSpPr/>
            <p:nvPr/>
          </p:nvSpPr>
          <p:spPr bwMode="auto">
            <a:xfrm>
              <a:off x="3139475" y="3539060"/>
              <a:ext cx="1353953" cy="50819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lIns="0" tIns="0" rIns="0" bIns="0" anchor="ctr">
              <a:scene3d>
                <a:camera prst="orthographicFront"/>
                <a:lightRig rig="threePt" dir="t"/>
              </a:scene3d>
              <a:sp3d>
                <a:bevelT w="0" h="38100"/>
              </a:sp3d>
            </a:bodyPr>
            <a:lstStyle/>
            <a:p>
              <a:pPr algn="ctr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ko-KR" sz="900" b="1" kern="100" dirty="0">
                  <a:solidFill>
                    <a:prstClr val="black"/>
                  </a:solidFill>
                  <a:cs typeface="맑은 고딕"/>
                </a:rPr>
                <a:t>기</a:t>
              </a:r>
              <a:r>
                <a:rPr kumimoji="0" lang="en-US" altLang="ko-KR" sz="900" b="1" kern="100" dirty="0">
                  <a:solidFill>
                    <a:prstClr val="black"/>
                  </a:solidFill>
                  <a:cs typeface="맑은 고딕"/>
                </a:rPr>
                <a:t> </a:t>
              </a:r>
              <a:r>
                <a:rPr kumimoji="0" lang="ko-KR" altLang="ko-KR" sz="900" b="1" kern="100" dirty="0">
                  <a:solidFill>
                    <a:prstClr val="black"/>
                  </a:solidFill>
                  <a:cs typeface="맑은 고딕"/>
                </a:rPr>
                <a:t>계</a:t>
              </a:r>
              <a:r>
                <a:rPr kumimoji="0" lang="en-US" altLang="ko-KR" sz="900" b="1" kern="100" dirty="0">
                  <a:solidFill>
                    <a:prstClr val="black"/>
                  </a:solidFill>
                  <a:cs typeface="맑은 고딕"/>
                </a:rPr>
                <a:t> </a:t>
              </a:r>
              <a:r>
                <a:rPr kumimoji="0" lang="ko-KR" altLang="ko-KR" sz="900" b="1" kern="100" dirty="0">
                  <a:solidFill>
                    <a:prstClr val="black"/>
                  </a:solidFill>
                  <a:cs typeface="맑은 고딕"/>
                </a:rPr>
                <a:t>설</a:t>
              </a:r>
              <a:r>
                <a:rPr kumimoji="0" lang="en-US" altLang="ko-KR" sz="900" b="1" kern="100" dirty="0">
                  <a:solidFill>
                    <a:prstClr val="black"/>
                  </a:solidFill>
                  <a:cs typeface="맑은 고딕"/>
                </a:rPr>
                <a:t> </a:t>
              </a:r>
              <a:r>
                <a:rPr kumimoji="0" lang="ko-KR" altLang="ko-KR" sz="900" b="1" kern="100" dirty="0">
                  <a:solidFill>
                    <a:prstClr val="black"/>
                  </a:solidFill>
                  <a:cs typeface="맑은 고딕"/>
                </a:rPr>
                <a:t>계</a:t>
              </a:r>
              <a:endParaRPr kumimoji="0" lang="ko-KR" altLang="ko-KR" sz="900" b="1" kern="100" dirty="0">
                <a:solidFill>
                  <a:prstClr val="black"/>
                </a:solidFill>
                <a:cs typeface="바탕"/>
              </a:endParaRPr>
            </a:p>
            <a:p>
              <a:pPr algn="ctr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ko-KR" sz="900" b="1" kern="100" dirty="0">
                  <a:solidFill>
                    <a:prstClr val="black"/>
                  </a:solidFill>
                  <a:cs typeface="맑은 고딕"/>
                </a:rPr>
                <a:t>구</a:t>
              </a:r>
              <a:r>
                <a:rPr kumimoji="0" lang="en-US" altLang="ko-KR" sz="900" b="1" kern="100" dirty="0">
                  <a:solidFill>
                    <a:prstClr val="black"/>
                  </a:solidFill>
                  <a:cs typeface="맑은 고딕"/>
                </a:rPr>
                <a:t> </a:t>
              </a:r>
              <a:r>
                <a:rPr kumimoji="0" lang="ko-KR" altLang="ko-KR" sz="900" b="1" kern="100" dirty="0">
                  <a:solidFill>
                    <a:prstClr val="black"/>
                  </a:solidFill>
                  <a:cs typeface="맑은 고딕"/>
                </a:rPr>
                <a:t>매</a:t>
              </a:r>
              <a:r>
                <a:rPr kumimoji="0" lang="en-US" altLang="ko-KR" sz="900" b="1" kern="100" dirty="0">
                  <a:solidFill>
                    <a:prstClr val="black"/>
                  </a:solidFill>
                  <a:cs typeface="맑은 고딕"/>
                </a:rPr>
                <a:t> </a:t>
              </a:r>
              <a:r>
                <a:rPr kumimoji="0" lang="ko-KR" altLang="ko-KR" sz="900" b="1" kern="100" dirty="0">
                  <a:solidFill>
                    <a:prstClr val="black"/>
                  </a:solidFill>
                  <a:cs typeface="맑은 고딕"/>
                </a:rPr>
                <a:t>지</a:t>
              </a:r>
              <a:r>
                <a:rPr kumimoji="0" lang="en-US" altLang="ko-KR" sz="900" b="1" kern="100" dirty="0">
                  <a:solidFill>
                    <a:prstClr val="black"/>
                  </a:solidFill>
                  <a:cs typeface="맑은 고딕"/>
                </a:rPr>
                <a:t> </a:t>
              </a:r>
              <a:r>
                <a:rPr kumimoji="0" lang="ko-KR" altLang="ko-KR" sz="900" b="1" kern="100" dirty="0">
                  <a:solidFill>
                    <a:prstClr val="black"/>
                  </a:solidFill>
                  <a:cs typeface="맑은 고딕"/>
                </a:rPr>
                <a:t>원</a:t>
              </a:r>
              <a:endParaRPr kumimoji="0" lang="en-US" altLang="ko-KR" sz="900" b="1" kern="100" dirty="0">
                <a:solidFill>
                  <a:prstClr val="black"/>
                </a:solidFill>
                <a:cs typeface="맑은 고딕"/>
              </a:endParaRPr>
            </a:p>
            <a:p>
              <a:pPr algn="ctr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900" b="1" kern="100" dirty="0">
                  <a:solidFill>
                    <a:prstClr val="black"/>
                  </a:solidFill>
                  <a:cs typeface="바탕"/>
                </a:rPr>
                <a:t/>
              </a:r>
              <a:br>
                <a:rPr kumimoji="0" lang="en-US" altLang="ko-KR" sz="900" b="1" kern="100" dirty="0">
                  <a:solidFill>
                    <a:prstClr val="black"/>
                  </a:solidFill>
                  <a:cs typeface="바탕"/>
                </a:rPr>
              </a:br>
              <a:endParaRPr kumimoji="0" lang="ko-KR" altLang="ko-KR" sz="900" b="1" kern="100" dirty="0">
                <a:solidFill>
                  <a:prstClr val="black"/>
                </a:solidFill>
                <a:cs typeface="바탕"/>
              </a:endParaRPr>
            </a:p>
          </p:txBody>
        </p:sp>
      </p:grpSp>
      <p:grpSp>
        <p:nvGrpSpPr>
          <p:cNvPr id="26642" name="그룹 49"/>
          <p:cNvGrpSpPr>
            <a:grpSpLocks/>
          </p:cNvGrpSpPr>
          <p:nvPr/>
        </p:nvGrpSpPr>
        <p:grpSpPr bwMode="auto">
          <a:xfrm>
            <a:off x="4239358" y="4922838"/>
            <a:ext cx="797169" cy="1185862"/>
            <a:chOff x="3106598" y="3316188"/>
            <a:chExt cx="1353953" cy="731064"/>
          </a:xfrm>
        </p:grpSpPr>
        <p:sp>
          <p:nvSpPr>
            <p:cNvPr id="91" name="직사각형 90"/>
            <p:cNvSpPr/>
            <p:nvPr/>
          </p:nvSpPr>
          <p:spPr bwMode="auto">
            <a:xfrm>
              <a:off x="3106598" y="3316188"/>
              <a:ext cx="1353953" cy="230996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none" lIns="0" tIns="0" rIns="0" bIns="0" anchor="ctr">
              <a:scene3d>
                <a:camera prst="orthographicFront"/>
                <a:lightRig rig="threePt" dir="t"/>
              </a:scene3d>
              <a:sp3d>
                <a:bevelT w="0" h="38100"/>
              </a:sp3d>
            </a:bodyPr>
            <a:lstStyle/>
            <a:p>
              <a:pPr algn="ctr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ko-KR" sz="1100" b="1" kern="100" dirty="0">
                  <a:solidFill>
                    <a:srgbClr val="000000"/>
                  </a:solidFill>
                  <a:cs typeface="맑은 고딕"/>
                </a:rPr>
                <a:t>배</a:t>
              </a:r>
              <a:r>
                <a:rPr kumimoji="0" lang="en-US" altLang="ko-KR" sz="1100" b="1" kern="100" dirty="0">
                  <a:solidFill>
                    <a:srgbClr val="000000"/>
                  </a:solidFill>
                  <a:cs typeface="맑은 고딕"/>
                </a:rPr>
                <a:t>  </a:t>
              </a:r>
              <a:r>
                <a:rPr kumimoji="0" lang="ko-KR" altLang="ko-KR" sz="1100" b="1" kern="100" dirty="0">
                  <a:solidFill>
                    <a:srgbClr val="000000"/>
                  </a:solidFill>
                  <a:cs typeface="맑은 고딕"/>
                </a:rPr>
                <a:t>관</a:t>
              </a:r>
              <a:r>
                <a:rPr kumimoji="0" lang="en-US" altLang="ko-KR" sz="1100" b="1" kern="100" dirty="0">
                  <a:solidFill>
                    <a:srgbClr val="000000"/>
                  </a:solidFill>
                  <a:cs typeface="맑은 고딕"/>
                </a:rPr>
                <a:t>  </a:t>
              </a:r>
              <a:r>
                <a:rPr kumimoji="0" lang="ko-KR" altLang="en-US" sz="1100" b="1" kern="100" dirty="0">
                  <a:solidFill>
                    <a:srgbClr val="000000"/>
                  </a:solidFill>
                  <a:cs typeface="맑은 고딕"/>
                </a:rPr>
                <a:t>팀</a:t>
              </a:r>
              <a:endParaRPr kumimoji="0" lang="ko-KR" altLang="ko-KR" sz="1100" b="1" kern="100" dirty="0">
                <a:solidFill>
                  <a:srgbClr val="000000"/>
                </a:solidFill>
                <a:cs typeface="바탕"/>
              </a:endParaRPr>
            </a:p>
          </p:txBody>
        </p:sp>
        <p:sp>
          <p:nvSpPr>
            <p:cNvPr id="94" name="직사각형 93"/>
            <p:cNvSpPr/>
            <p:nvPr/>
          </p:nvSpPr>
          <p:spPr bwMode="auto">
            <a:xfrm>
              <a:off x="3106598" y="3539060"/>
              <a:ext cx="1353953" cy="50819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lIns="0" tIns="0" rIns="0" bIns="0" anchor="ctr">
              <a:scene3d>
                <a:camera prst="orthographicFront"/>
                <a:lightRig rig="threePt" dir="t"/>
              </a:scene3d>
              <a:sp3d>
                <a:bevelT w="0" h="38100"/>
              </a:sp3d>
            </a:bodyPr>
            <a:lstStyle/>
            <a:p>
              <a:pPr algn="ctr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ko-KR" sz="900" b="1" kern="100" dirty="0">
                  <a:solidFill>
                    <a:srgbClr val="000000"/>
                  </a:solidFill>
                  <a:cs typeface="맑은 고딕"/>
                </a:rPr>
                <a:t>배</a:t>
              </a:r>
              <a:r>
                <a:rPr kumimoji="0" lang="en-US" altLang="ko-KR" sz="900" b="1" kern="100" dirty="0">
                  <a:solidFill>
                    <a:srgbClr val="000000"/>
                  </a:solidFill>
                  <a:cs typeface="맑은 고딕"/>
                </a:rPr>
                <a:t> </a:t>
              </a:r>
              <a:r>
                <a:rPr kumimoji="0" lang="ko-KR" altLang="ko-KR" sz="900" b="1" kern="100" dirty="0">
                  <a:solidFill>
                    <a:srgbClr val="000000"/>
                  </a:solidFill>
                  <a:cs typeface="맑은 고딕"/>
                </a:rPr>
                <a:t>관</a:t>
              </a:r>
              <a:r>
                <a:rPr kumimoji="0" lang="en-US" altLang="ko-KR" sz="900" b="1" kern="100" dirty="0">
                  <a:solidFill>
                    <a:srgbClr val="000000"/>
                  </a:solidFill>
                  <a:cs typeface="맑은 고딕"/>
                </a:rPr>
                <a:t> </a:t>
              </a:r>
              <a:r>
                <a:rPr kumimoji="0" lang="ko-KR" altLang="ko-KR" sz="900" b="1" kern="100" dirty="0">
                  <a:solidFill>
                    <a:srgbClr val="000000"/>
                  </a:solidFill>
                  <a:cs typeface="맑은 고딕"/>
                </a:rPr>
                <a:t>설</a:t>
              </a:r>
              <a:r>
                <a:rPr kumimoji="0" lang="en-US" altLang="ko-KR" sz="900" b="1" kern="100" dirty="0">
                  <a:solidFill>
                    <a:srgbClr val="000000"/>
                  </a:solidFill>
                  <a:cs typeface="맑은 고딕"/>
                </a:rPr>
                <a:t> </a:t>
              </a:r>
              <a:r>
                <a:rPr kumimoji="0" lang="ko-KR" altLang="ko-KR" sz="900" b="1" kern="100" dirty="0">
                  <a:solidFill>
                    <a:srgbClr val="000000"/>
                  </a:solidFill>
                  <a:cs typeface="맑은 고딕"/>
                </a:rPr>
                <a:t>계</a:t>
              </a:r>
              <a:endParaRPr kumimoji="0" lang="en-US" altLang="ko-KR" sz="900" b="1" kern="100" dirty="0">
                <a:solidFill>
                  <a:srgbClr val="000000"/>
                </a:solidFill>
                <a:cs typeface="맑은 고딕"/>
              </a:endParaRPr>
            </a:p>
            <a:p>
              <a:pPr algn="ctr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900" b="1" kern="100" dirty="0">
                  <a:solidFill>
                    <a:srgbClr val="000000"/>
                  </a:solidFill>
                  <a:cs typeface="바탕"/>
                </a:rPr>
                <a:t>구 매 지 원</a:t>
              </a:r>
              <a:endParaRPr kumimoji="0" lang="en-US" altLang="ko-KR" sz="900" b="1" kern="100" dirty="0">
                <a:solidFill>
                  <a:srgbClr val="000000"/>
                </a:solidFill>
                <a:cs typeface="바탕"/>
              </a:endParaRPr>
            </a:p>
            <a:p>
              <a:pPr algn="ctr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900" b="1" kern="100" dirty="0">
                  <a:solidFill>
                    <a:srgbClr val="000000"/>
                  </a:solidFill>
                  <a:cs typeface="바탕"/>
                </a:rPr>
                <a:t/>
              </a:r>
              <a:br>
                <a:rPr kumimoji="0" lang="en-US" altLang="ko-KR" sz="900" b="1" kern="100" dirty="0">
                  <a:solidFill>
                    <a:srgbClr val="000000"/>
                  </a:solidFill>
                  <a:cs typeface="바탕"/>
                </a:rPr>
              </a:br>
              <a:endParaRPr kumimoji="0" lang="ko-KR" altLang="ko-KR" sz="900" b="1" kern="100" dirty="0">
                <a:solidFill>
                  <a:srgbClr val="000000"/>
                </a:solidFill>
                <a:cs typeface="바탕"/>
              </a:endParaRPr>
            </a:p>
          </p:txBody>
        </p:sp>
      </p:grpSp>
      <p:grpSp>
        <p:nvGrpSpPr>
          <p:cNvPr id="26643" name="그룹 56"/>
          <p:cNvGrpSpPr>
            <a:grpSpLocks/>
          </p:cNvGrpSpPr>
          <p:nvPr/>
        </p:nvGrpSpPr>
        <p:grpSpPr bwMode="auto">
          <a:xfrm>
            <a:off x="5179617" y="4941168"/>
            <a:ext cx="760535" cy="1185862"/>
            <a:chOff x="3139475" y="3316188"/>
            <a:chExt cx="1353953" cy="731064"/>
          </a:xfrm>
        </p:grpSpPr>
        <p:sp>
          <p:nvSpPr>
            <p:cNvPr id="103" name="직사각형 102"/>
            <p:cNvSpPr/>
            <p:nvPr/>
          </p:nvSpPr>
          <p:spPr bwMode="auto">
            <a:xfrm>
              <a:off x="3139475" y="3316188"/>
              <a:ext cx="1353953" cy="230996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none" lIns="0" tIns="0" rIns="0" bIns="0" anchor="ctr">
              <a:scene3d>
                <a:camera prst="orthographicFront"/>
                <a:lightRig rig="threePt" dir="t"/>
              </a:scene3d>
              <a:sp3d>
                <a:bevelT w="0" h="38100"/>
              </a:sp3d>
            </a:bodyPr>
            <a:lstStyle/>
            <a:p>
              <a:pPr algn="ctr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ko-KR" sz="1100" b="1" kern="100" dirty="0">
                  <a:solidFill>
                    <a:srgbClr val="000000"/>
                  </a:solidFill>
                  <a:cs typeface="맑은 고딕"/>
                </a:rPr>
                <a:t>설</a:t>
              </a:r>
              <a:r>
                <a:rPr kumimoji="0" lang="en-US" altLang="ko-KR" sz="1100" b="1" kern="100" dirty="0">
                  <a:solidFill>
                    <a:srgbClr val="000000"/>
                  </a:solidFill>
                  <a:cs typeface="맑은 고딕"/>
                </a:rPr>
                <a:t> </a:t>
              </a:r>
              <a:r>
                <a:rPr kumimoji="0" lang="ko-KR" altLang="en-US" sz="1100" b="1" kern="100" dirty="0">
                  <a:solidFill>
                    <a:srgbClr val="000000"/>
                  </a:solidFill>
                  <a:cs typeface="맑은 고딕"/>
                </a:rPr>
                <a:t>비</a:t>
              </a:r>
              <a:r>
                <a:rPr kumimoji="0" lang="en-US" altLang="ko-KR" sz="1100" b="1" kern="100" dirty="0">
                  <a:solidFill>
                    <a:srgbClr val="000000"/>
                  </a:solidFill>
                  <a:cs typeface="맑은 고딕"/>
                </a:rPr>
                <a:t> </a:t>
              </a:r>
              <a:r>
                <a:rPr kumimoji="0" lang="ko-KR" altLang="ko-KR" sz="1100" b="1" kern="100" dirty="0">
                  <a:solidFill>
                    <a:srgbClr val="000000"/>
                  </a:solidFill>
                  <a:cs typeface="맑은 고딕"/>
                </a:rPr>
                <a:t>팀</a:t>
              </a:r>
              <a:endParaRPr kumimoji="0" lang="ko-KR" altLang="ko-KR" sz="1100" b="1" kern="100" dirty="0">
                <a:solidFill>
                  <a:srgbClr val="000000"/>
                </a:solidFill>
                <a:cs typeface="바탕"/>
              </a:endParaRPr>
            </a:p>
          </p:txBody>
        </p:sp>
        <p:sp>
          <p:nvSpPr>
            <p:cNvPr id="106" name="직사각형 105"/>
            <p:cNvSpPr/>
            <p:nvPr/>
          </p:nvSpPr>
          <p:spPr bwMode="auto">
            <a:xfrm>
              <a:off x="3139475" y="3539060"/>
              <a:ext cx="1353953" cy="50819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lIns="0" tIns="0" rIns="0" bIns="0" anchor="ctr">
              <a:scene3d>
                <a:camera prst="orthographicFront"/>
                <a:lightRig rig="threePt" dir="t"/>
              </a:scene3d>
              <a:sp3d>
                <a:bevelT w="0" h="38100"/>
              </a:sp3d>
            </a:bodyPr>
            <a:lstStyle/>
            <a:p>
              <a:pPr algn="ctr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ko-KR" sz="900" b="1" kern="100" dirty="0">
                  <a:solidFill>
                    <a:srgbClr val="000000"/>
                  </a:solidFill>
                  <a:cs typeface="맑은 고딕"/>
                </a:rPr>
                <a:t>설</a:t>
              </a:r>
              <a:r>
                <a:rPr kumimoji="0" lang="en-US" altLang="ko-KR" sz="900" b="1" kern="100" dirty="0">
                  <a:solidFill>
                    <a:srgbClr val="000000"/>
                  </a:solidFill>
                  <a:cs typeface="맑은 고딕"/>
                </a:rPr>
                <a:t> </a:t>
              </a:r>
              <a:r>
                <a:rPr kumimoji="0" lang="ko-KR" altLang="ko-KR" sz="900" b="1" kern="100" dirty="0">
                  <a:solidFill>
                    <a:srgbClr val="000000"/>
                  </a:solidFill>
                  <a:cs typeface="맑은 고딕"/>
                </a:rPr>
                <a:t>비</a:t>
              </a:r>
              <a:r>
                <a:rPr kumimoji="0" lang="en-US" altLang="ko-KR" sz="900" b="1" kern="100" dirty="0">
                  <a:solidFill>
                    <a:srgbClr val="000000"/>
                  </a:solidFill>
                  <a:cs typeface="맑은 고딕"/>
                </a:rPr>
                <a:t> </a:t>
              </a:r>
              <a:r>
                <a:rPr kumimoji="0" lang="ko-KR" altLang="ko-KR" sz="900" b="1" kern="100" dirty="0">
                  <a:solidFill>
                    <a:srgbClr val="000000"/>
                  </a:solidFill>
                  <a:cs typeface="맑은 고딕"/>
                </a:rPr>
                <a:t>설</a:t>
              </a:r>
              <a:r>
                <a:rPr kumimoji="0" lang="en-US" altLang="ko-KR" sz="900" b="1" kern="100" dirty="0">
                  <a:solidFill>
                    <a:srgbClr val="000000"/>
                  </a:solidFill>
                  <a:cs typeface="맑은 고딕"/>
                </a:rPr>
                <a:t> </a:t>
              </a:r>
              <a:r>
                <a:rPr kumimoji="0" lang="ko-KR" altLang="ko-KR" sz="900" b="1" kern="100" dirty="0">
                  <a:solidFill>
                    <a:srgbClr val="000000"/>
                  </a:solidFill>
                  <a:cs typeface="맑은 고딕"/>
                </a:rPr>
                <a:t>계</a:t>
              </a:r>
              <a:endParaRPr kumimoji="0" lang="ko-KR" altLang="ko-KR" sz="900" b="1" kern="100" dirty="0">
                <a:solidFill>
                  <a:srgbClr val="000000"/>
                </a:solidFill>
                <a:cs typeface="바탕"/>
              </a:endParaRPr>
            </a:p>
            <a:p>
              <a:pPr algn="ctr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900" b="1" kern="100" dirty="0">
                  <a:solidFill>
                    <a:srgbClr val="000000"/>
                  </a:solidFill>
                  <a:cs typeface="바탕"/>
                </a:rPr>
                <a:t>구 매 지 </a:t>
              </a:r>
              <a:r>
                <a:rPr kumimoji="0" lang="ko-KR" altLang="en-US" sz="900" b="1" kern="100" dirty="0" smtClean="0">
                  <a:solidFill>
                    <a:srgbClr val="000000"/>
                  </a:solidFill>
                  <a:cs typeface="바탕"/>
                </a:rPr>
                <a:t>원</a:t>
              </a:r>
              <a:r>
                <a:rPr kumimoji="0" lang="en-US" altLang="ko-KR" sz="900" b="1" kern="100" dirty="0" smtClean="0">
                  <a:solidFill>
                    <a:srgbClr val="000000"/>
                  </a:solidFill>
                  <a:cs typeface="바탕"/>
                </a:rPr>
                <a:t/>
              </a:r>
              <a:br>
                <a:rPr kumimoji="0" lang="en-US" altLang="ko-KR" sz="900" b="1" kern="100" dirty="0" smtClean="0">
                  <a:solidFill>
                    <a:srgbClr val="000000"/>
                  </a:solidFill>
                  <a:cs typeface="바탕"/>
                </a:rPr>
              </a:br>
              <a:endParaRPr kumimoji="0" lang="en-US" altLang="ko-KR" sz="900" b="1" kern="100" dirty="0">
                <a:solidFill>
                  <a:srgbClr val="000000"/>
                </a:solidFill>
                <a:cs typeface="바탕"/>
              </a:endParaRPr>
            </a:p>
            <a:p>
              <a:pPr algn="ctr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altLang="ko-KR" sz="900" b="1" kern="100" dirty="0">
                <a:solidFill>
                  <a:srgbClr val="000000"/>
                </a:solidFill>
                <a:cs typeface="바탕"/>
              </a:endParaRPr>
            </a:p>
          </p:txBody>
        </p:sp>
      </p:grpSp>
      <p:grpSp>
        <p:nvGrpSpPr>
          <p:cNvPr id="109" name="그룹 59"/>
          <p:cNvGrpSpPr>
            <a:grpSpLocks/>
          </p:cNvGrpSpPr>
          <p:nvPr/>
        </p:nvGrpSpPr>
        <p:grpSpPr bwMode="auto">
          <a:xfrm>
            <a:off x="7812359" y="4913234"/>
            <a:ext cx="874325" cy="1185862"/>
            <a:chOff x="3043808" y="3316188"/>
            <a:chExt cx="1353953" cy="722100"/>
          </a:xfrm>
          <a:solidFill>
            <a:srgbClr val="F6D0F7"/>
          </a:solidFill>
        </p:grpSpPr>
        <p:sp>
          <p:nvSpPr>
            <p:cNvPr id="110" name="직사각형 109"/>
            <p:cNvSpPr/>
            <p:nvPr/>
          </p:nvSpPr>
          <p:spPr bwMode="auto">
            <a:xfrm>
              <a:off x="3043808" y="3316188"/>
              <a:ext cx="1353953" cy="230996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none" lIns="0" tIns="0" rIns="0" bIns="0" anchor="ctr">
              <a:scene3d>
                <a:camera prst="orthographicFront"/>
                <a:lightRig rig="threePt" dir="t"/>
              </a:scene3d>
              <a:sp3d>
                <a:bevelT w="0" h="38100"/>
              </a:sp3d>
            </a:bodyPr>
            <a:lstStyle/>
            <a:p>
              <a:pPr algn="ctr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ko-KR" sz="1100" b="1" kern="100" dirty="0">
                  <a:solidFill>
                    <a:srgbClr val="000000"/>
                  </a:solidFill>
                  <a:cs typeface="맑은 고딕"/>
                </a:rPr>
                <a:t>토목</a:t>
              </a:r>
              <a:r>
                <a:rPr kumimoji="0" lang="en-US" altLang="ko-KR" sz="1100" b="1" kern="100" dirty="0">
                  <a:solidFill>
                    <a:srgbClr val="000000"/>
                  </a:solidFill>
                  <a:cs typeface="맑은 고딕"/>
                </a:rPr>
                <a:t>/</a:t>
              </a:r>
              <a:r>
                <a:rPr kumimoji="0" lang="ko-KR" altLang="ko-KR" sz="1100" b="1" kern="100" dirty="0" err="1">
                  <a:solidFill>
                    <a:srgbClr val="000000"/>
                  </a:solidFill>
                  <a:cs typeface="맑은 고딕"/>
                </a:rPr>
                <a:t>건축팀</a:t>
              </a:r>
              <a:endParaRPr kumimoji="0" lang="ko-KR" altLang="ko-KR" sz="1100" b="1" kern="100" dirty="0">
                <a:solidFill>
                  <a:srgbClr val="000000"/>
                </a:solidFill>
                <a:cs typeface="바탕"/>
              </a:endParaRPr>
            </a:p>
          </p:txBody>
        </p:sp>
        <p:sp>
          <p:nvSpPr>
            <p:cNvPr id="111" name="직사각형 110"/>
            <p:cNvSpPr/>
            <p:nvPr/>
          </p:nvSpPr>
          <p:spPr bwMode="auto">
            <a:xfrm>
              <a:off x="3043808" y="3530097"/>
              <a:ext cx="1353952" cy="508191"/>
            </a:xfrm>
            <a:prstGeom prst="rect">
              <a:avLst/>
            </a:prstGeom>
            <a:solidFill>
              <a:srgbClr val="D5E1B9"/>
            </a:solidFill>
            <a:ln>
              <a:solidFill>
                <a:schemeClr val="tx1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lIns="0" tIns="0" rIns="0" bIns="0" anchor="ctr">
              <a:scene3d>
                <a:camera prst="orthographicFront"/>
                <a:lightRig rig="threePt" dir="t"/>
              </a:scene3d>
              <a:sp3d>
                <a:bevelT w="0" h="38100"/>
              </a:sp3d>
            </a:bodyPr>
            <a:lstStyle/>
            <a:p>
              <a:pPr algn="ctr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ko-KR" sz="900" b="1" kern="100" dirty="0">
                  <a:solidFill>
                    <a:srgbClr val="000000"/>
                  </a:solidFill>
                  <a:cs typeface="맑은 고딕"/>
                </a:rPr>
                <a:t>토목</a:t>
              </a:r>
              <a:r>
                <a:rPr kumimoji="0" lang="en-US" altLang="ko-KR" sz="900" b="1" kern="100" dirty="0">
                  <a:solidFill>
                    <a:srgbClr val="000000"/>
                  </a:solidFill>
                  <a:cs typeface="맑은 고딕"/>
                </a:rPr>
                <a:t>/</a:t>
              </a:r>
              <a:r>
                <a:rPr kumimoji="0" lang="ko-KR" altLang="en-US" sz="900" b="1" kern="100" dirty="0">
                  <a:solidFill>
                    <a:srgbClr val="000000"/>
                  </a:solidFill>
                  <a:cs typeface="맑은 고딕"/>
                </a:rPr>
                <a:t>건축</a:t>
              </a:r>
              <a:r>
                <a:rPr kumimoji="0" lang="en-US" altLang="ko-KR" sz="900" b="1" kern="100" dirty="0">
                  <a:solidFill>
                    <a:srgbClr val="000000"/>
                  </a:solidFill>
                  <a:cs typeface="맑은 고딕"/>
                </a:rPr>
                <a:t> </a:t>
              </a:r>
              <a:r>
                <a:rPr kumimoji="0" lang="ko-KR" altLang="ko-KR" sz="900" b="1" kern="100" dirty="0">
                  <a:solidFill>
                    <a:srgbClr val="000000"/>
                  </a:solidFill>
                  <a:cs typeface="맑은 고딕"/>
                </a:rPr>
                <a:t>설계</a:t>
              </a:r>
              <a:endParaRPr kumimoji="0" lang="ko-KR" altLang="ko-KR" sz="900" b="1" kern="100" dirty="0">
                <a:solidFill>
                  <a:srgbClr val="000000"/>
                </a:solidFill>
                <a:cs typeface="바탕"/>
              </a:endParaRPr>
            </a:p>
            <a:p>
              <a:pPr algn="ctr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ko-KR" sz="900" b="1" kern="100" dirty="0">
                  <a:solidFill>
                    <a:srgbClr val="000000"/>
                  </a:solidFill>
                  <a:cs typeface="맑은 고딕"/>
                </a:rPr>
                <a:t>구</a:t>
              </a:r>
              <a:r>
                <a:rPr kumimoji="0" lang="en-US" altLang="ko-KR" sz="900" b="1" kern="100" dirty="0">
                  <a:solidFill>
                    <a:srgbClr val="000000"/>
                  </a:solidFill>
                  <a:cs typeface="맑은 고딕"/>
                </a:rPr>
                <a:t> </a:t>
              </a:r>
              <a:r>
                <a:rPr kumimoji="0" lang="ko-KR" altLang="ko-KR" sz="900" b="1" kern="100" dirty="0">
                  <a:solidFill>
                    <a:srgbClr val="000000"/>
                  </a:solidFill>
                  <a:cs typeface="맑은 고딕"/>
                </a:rPr>
                <a:t>조</a:t>
              </a:r>
              <a:r>
                <a:rPr kumimoji="0" lang="en-US" altLang="ko-KR" sz="900" b="1" kern="100" dirty="0">
                  <a:solidFill>
                    <a:srgbClr val="000000"/>
                  </a:solidFill>
                  <a:cs typeface="맑은 고딕"/>
                </a:rPr>
                <a:t> </a:t>
              </a:r>
              <a:r>
                <a:rPr kumimoji="0" lang="ko-KR" altLang="ko-KR" sz="900" b="1" kern="100" dirty="0">
                  <a:solidFill>
                    <a:srgbClr val="000000"/>
                  </a:solidFill>
                  <a:cs typeface="맑은 고딕"/>
                </a:rPr>
                <a:t>설</a:t>
              </a:r>
              <a:r>
                <a:rPr kumimoji="0" lang="en-US" altLang="ko-KR" sz="900" b="1" kern="100" dirty="0">
                  <a:solidFill>
                    <a:srgbClr val="000000"/>
                  </a:solidFill>
                  <a:cs typeface="맑은 고딕"/>
                </a:rPr>
                <a:t> </a:t>
              </a:r>
              <a:r>
                <a:rPr kumimoji="0" lang="ko-KR" altLang="ko-KR" sz="900" b="1" kern="100" dirty="0">
                  <a:solidFill>
                    <a:srgbClr val="000000"/>
                  </a:solidFill>
                  <a:cs typeface="맑은 고딕"/>
                </a:rPr>
                <a:t>계</a:t>
              </a:r>
              <a:endParaRPr kumimoji="0" lang="en-US" altLang="ko-KR" sz="900" b="1" kern="100" dirty="0">
                <a:solidFill>
                  <a:srgbClr val="000000"/>
                </a:solidFill>
                <a:cs typeface="맑은 고딕"/>
              </a:endParaRPr>
            </a:p>
            <a:p>
              <a:pPr algn="ctr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900" b="1" kern="100" dirty="0">
                  <a:solidFill>
                    <a:srgbClr val="000000"/>
                  </a:solidFill>
                  <a:cs typeface="바탕"/>
                </a:rPr>
                <a:t>인 허 가</a:t>
              </a:r>
              <a:endParaRPr kumimoji="0" lang="en-US" altLang="ko-KR" sz="900" b="1" kern="100" dirty="0">
                <a:solidFill>
                  <a:srgbClr val="000000"/>
                </a:solidFill>
                <a:cs typeface="바탕"/>
              </a:endParaRPr>
            </a:p>
            <a:p>
              <a:pPr algn="ctr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ko-KR" sz="900" b="1" kern="100" dirty="0">
                <a:solidFill>
                  <a:srgbClr val="000000"/>
                </a:solidFill>
                <a:cs typeface="바탕"/>
              </a:endParaRPr>
            </a:p>
          </p:txBody>
        </p:sp>
      </p:grpSp>
      <p:grpSp>
        <p:nvGrpSpPr>
          <p:cNvPr id="26645" name="그룹 62"/>
          <p:cNvGrpSpPr>
            <a:grpSpLocks/>
          </p:cNvGrpSpPr>
          <p:nvPr/>
        </p:nvGrpSpPr>
        <p:grpSpPr bwMode="auto">
          <a:xfrm>
            <a:off x="6040320" y="4913313"/>
            <a:ext cx="723900" cy="1185862"/>
            <a:chOff x="3139475" y="3316188"/>
            <a:chExt cx="1353953" cy="731064"/>
          </a:xfrm>
        </p:grpSpPr>
        <p:sp>
          <p:nvSpPr>
            <p:cNvPr id="113" name="직사각형 112"/>
            <p:cNvSpPr/>
            <p:nvPr/>
          </p:nvSpPr>
          <p:spPr bwMode="auto">
            <a:xfrm>
              <a:off x="3139475" y="3316188"/>
              <a:ext cx="1353953" cy="230996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none" lIns="0" tIns="0" rIns="0" bIns="0" anchor="ctr">
              <a:scene3d>
                <a:camera prst="orthographicFront"/>
                <a:lightRig rig="threePt" dir="t"/>
              </a:scene3d>
              <a:sp3d>
                <a:bevelT w="0" h="38100"/>
              </a:sp3d>
            </a:bodyPr>
            <a:lstStyle/>
            <a:p>
              <a:pPr algn="ctr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ko-KR" sz="1100" b="1" kern="100" dirty="0">
                  <a:solidFill>
                    <a:srgbClr val="000000"/>
                  </a:solidFill>
                  <a:cs typeface="맑은 고딕"/>
                </a:rPr>
                <a:t>전</a:t>
              </a:r>
              <a:r>
                <a:rPr kumimoji="0" lang="en-US" altLang="ko-KR" sz="1100" b="1" kern="100" dirty="0">
                  <a:solidFill>
                    <a:srgbClr val="000000"/>
                  </a:solidFill>
                  <a:cs typeface="맑은 고딕"/>
                </a:rPr>
                <a:t> </a:t>
              </a:r>
              <a:r>
                <a:rPr kumimoji="0" lang="ko-KR" altLang="ko-KR" sz="1100" b="1" kern="100" dirty="0">
                  <a:solidFill>
                    <a:srgbClr val="000000"/>
                  </a:solidFill>
                  <a:cs typeface="맑은 고딕"/>
                </a:rPr>
                <a:t>기</a:t>
              </a:r>
              <a:r>
                <a:rPr kumimoji="0" lang="en-US" altLang="ko-KR" sz="1100" b="1" kern="100" dirty="0">
                  <a:solidFill>
                    <a:srgbClr val="000000"/>
                  </a:solidFill>
                  <a:cs typeface="맑은 고딕"/>
                </a:rPr>
                <a:t> </a:t>
              </a:r>
              <a:r>
                <a:rPr kumimoji="0" lang="ko-KR" altLang="ko-KR" sz="1100" b="1" kern="100" dirty="0">
                  <a:solidFill>
                    <a:srgbClr val="000000"/>
                  </a:solidFill>
                  <a:cs typeface="맑은 고딕"/>
                </a:rPr>
                <a:t>팀</a:t>
              </a:r>
              <a:endParaRPr kumimoji="0" lang="ko-KR" altLang="ko-KR" sz="1100" b="1" kern="100" dirty="0">
                <a:solidFill>
                  <a:srgbClr val="000000"/>
                </a:solidFill>
                <a:cs typeface="바탕"/>
              </a:endParaRPr>
            </a:p>
          </p:txBody>
        </p:sp>
        <p:sp>
          <p:nvSpPr>
            <p:cNvPr id="116" name="직사각형 115"/>
            <p:cNvSpPr/>
            <p:nvPr/>
          </p:nvSpPr>
          <p:spPr bwMode="auto">
            <a:xfrm>
              <a:off x="3139475" y="3539060"/>
              <a:ext cx="1353953" cy="50819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lIns="0" tIns="0" rIns="0" bIns="0" anchor="ctr">
              <a:scene3d>
                <a:camera prst="orthographicFront"/>
                <a:lightRig rig="threePt" dir="t"/>
              </a:scene3d>
              <a:sp3d>
                <a:bevelT w="0" h="38100"/>
              </a:sp3d>
            </a:bodyPr>
            <a:lstStyle/>
            <a:p>
              <a:pPr algn="ctr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ko-KR" sz="900" b="1" kern="100" dirty="0">
                  <a:solidFill>
                    <a:srgbClr val="000000"/>
                  </a:solidFill>
                  <a:cs typeface="맑은 고딕"/>
                </a:rPr>
                <a:t>전</a:t>
              </a:r>
              <a:r>
                <a:rPr kumimoji="0" lang="en-US" altLang="ko-KR" sz="900" b="1" kern="100" dirty="0">
                  <a:solidFill>
                    <a:srgbClr val="000000"/>
                  </a:solidFill>
                  <a:cs typeface="맑은 고딕"/>
                </a:rPr>
                <a:t> </a:t>
              </a:r>
              <a:r>
                <a:rPr kumimoji="0" lang="ko-KR" altLang="ko-KR" sz="900" b="1" kern="100" dirty="0">
                  <a:solidFill>
                    <a:srgbClr val="000000"/>
                  </a:solidFill>
                  <a:cs typeface="맑은 고딕"/>
                </a:rPr>
                <a:t>기</a:t>
              </a:r>
              <a:r>
                <a:rPr kumimoji="0" lang="en-US" altLang="ko-KR" sz="900" b="1" kern="100" dirty="0">
                  <a:solidFill>
                    <a:srgbClr val="000000"/>
                  </a:solidFill>
                  <a:cs typeface="맑은 고딕"/>
                </a:rPr>
                <a:t> </a:t>
              </a:r>
              <a:r>
                <a:rPr kumimoji="0" lang="ko-KR" altLang="ko-KR" sz="900" b="1" kern="100" dirty="0">
                  <a:solidFill>
                    <a:srgbClr val="000000"/>
                  </a:solidFill>
                  <a:cs typeface="맑은 고딕"/>
                </a:rPr>
                <a:t>설</a:t>
              </a:r>
              <a:r>
                <a:rPr kumimoji="0" lang="en-US" altLang="ko-KR" sz="900" b="1" kern="100" dirty="0">
                  <a:solidFill>
                    <a:srgbClr val="000000"/>
                  </a:solidFill>
                  <a:cs typeface="맑은 고딕"/>
                </a:rPr>
                <a:t> </a:t>
              </a:r>
              <a:r>
                <a:rPr kumimoji="0" lang="ko-KR" altLang="ko-KR" sz="900" b="1" kern="100" dirty="0">
                  <a:solidFill>
                    <a:srgbClr val="000000"/>
                  </a:solidFill>
                  <a:cs typeface="맑은 고딕"/>
                </a:rPr>
                <a:t>계</a:t>
              </a:r>
              <a:endParaRPr kumimoji="0" lang="en-US" altLang="ko-KR" sz="900" b="1" kern="100" dirty="0">
                <a:solidFill>
                  <a:srgbClr val="000000"/>
                </a:solidFill>
                <a:cs typeface="맑은 고딕"/>
              </a:endParaRPr>
            </a:p>
            <a:p>
              <a:pPr algn="ctr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900" b="1" kern="100" dirty="0">
                  <a:solidFill>
                    <a:srgbClr val="000000"/>
                  </a:solidFill>
                  <a:cs typeface="바탕"/>
                </a:rPr>
                <a:t>전기 인허가</a:t>
              </a:r>
              <a:endParaRPr kumimoji="0" lang="en-US" altLang="ko-KR" sz="900" b="1" kern="100" dirty="0">
                <a:solidFill>
                  <a:srgbClr val="000000"/>
                </a:solidFill>
                <a:cs typeface="바탕"/>
              </a:endParaRPr>
            </a:p>
            <a:p>
              <a:pPr algn="ctr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900" b="1" kern="100" dirty="0">
                  <a:solidFill>
                    <a:srgbClr val="000000"/>
                  </a:solidFill>
                  <a:cs typeface="바탕"/>
                </a:rPr>
                <a:t>구 매 지 원</a:t>
              </a:r>
              <a:endParaRPr kumimoji="0" lang="en-US" altLang="ko-KR" sz="900" b="1" kern="100" dirty="0">
                <a:solidFill>
                  <a:srgbClr val="000000"/>
                </a:solidFill>
                <a:cs typeface="바탕"/>
              </a:endParaRPr>
            </a:p>
            <a:p>
              <a:pPr algn="ctr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ko-KR" sz="900" b="1" kern="100" dirty="0">
                <a:solidFill>
                  <a:srgbClr val="000000"/>
                </a:solidFill>
                <a:cs typeface="바탕"/>
              </a:endParaRPr>
            </a:p>
          </p:txBody>
        </p:sp>
      </p:grpSp>
      <p:grpSp>
        <p:nvGrpSpPr>
          <p:cNvPr id="26646" name="그룹 65"/>
          <p:cNvGrpSpPr>
            <a:grpSpLocks/>
          </p:cNvGrpSpPr>
          <p:nvPr/>
        </p:nvGrpSpPr>
        <p:grpSpPr bwMode="auto">
          <a:xfrm>
            <a:off x="2390047" y="2708288"/>
            <a:ext cx="1078523" cy="862013"/>
            <a:chOff x="3139475" y="3355699"/>
            <a:chExt cx="1353953" cy="552955"/>
          </a:xfrm>
        </p:grpSpPr>
        <p:sp>
          <p:nvSpPr>
            <p:cNvPr id="123" name="직사각형 122"/>
            <p:cNvSpPr/>
            <p:nvPr/>
          </p:nvSpPr>
          <p:spPr bwMode="auto">
            <a:xfrm>
              <a:off x="3139475" y="3355699"/>
              <a:ext cx="1353953" cy="19148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accent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lIns="0" tIns="0" rIns="0" bIns="0" anchor="ctr">
              <a:scene3d>
                <a:camera prst="orthographicFront"/>
                <a:lightRig rig="threePt" dir="t"/>
              </a:scene3d>
              <a:sp3d>
                <a:bevelT w="0" h="38100"/>
              </a:sp3d>
            </a:bodyPr>
            <a:lstStyle/>
            <a:p>
              <a:pPr algn="ctr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ko-KR" sz="1200" b="1" kern="100" dirty="0">
                  <a:solidFill>
                    <a:srgbClr val="000000"/>
                  </a:solidFill>
                  <a:cs typeface="맑은 고딕"/>
                </a:rPr>
                <a:t>경영</a:t>
              </a:r>
              <a:r>
                <a:rPr kumimoji="0" lang="en-US" altLang="ko-KR" sz="1200" b="1" kern="100" dirty="0">
                  <a:solidFill>
                    <a:srgbClr val="000000"/>
                  </a:solidFill>
                  <a:cs typeface="맑은 고딕"/>
                </a:rPr>
                <a:t> </a:t>
              </a:r>
              <a:r>
                <a:rPr kumimoji="0" lang="ko-KR" altLang="ko-KR" sz="1200" b="1" kern="100" dirty="0" err="1">
                  <a:solidFill>
                    <a:srgbClr val="000000"/>
                  </a:solidFill>
                  <a:cs typeface="맑은 고딕"/>
                </a:rPr>
                <a:t>지원</a:t>
              </a:r>
              <a:r>
                <a:rPr kumimoji="0" lang="ko-KR" altLang="en-US" sz="1200" b="1" kern="100" dirty="0" err="1">
                  <a:solidFill>
                    <a:srgbClr val="000000"/>
                  </a:solidFill>
                  <a:cs typeface="맑은 고딕"/>
                </a:rPr>
                <a:t>실</a:t>
              </a:r>
              <a:endParaRPr kumimoji="0" lang="ko-KR" altLang="ko-KR" sz="1200" b="1" kern="100" dirty="0">
                <a:solidFill>
                  <a:srgbClr val="000000"/>
                </a:solidFill>
                <a:cs typeface="바탕"/>
              </a:endParaRPr>
            </a:p>
          </p:txBody>
        </p:sp>
        <p:sp>
          <p:nvSpPr>
            <p:cNvPr id="126" name="직사각형 125"/>
            <p:cNvSpPr/>
            <p:nvPr/>
          </p:nvSpPr>
          <p:spPr bwMode="auto">
            <a:xfrm>
              <a:off x="3139475" y="3539060"/>
              <a:ext cx="1353953" cy="36959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lIns="0" tIns="0" rIns="0" bIns="0" anchor="ctr">
              <a:scene3d>
                <a:camera prst="orthographicFront"/>
                <a:lightRig rig="threePt" dir="t"/>
              </a:scene3d>
              <a:sp3d>
                <a:bevelT w="0" h="38100"/>
              </a:sp3d>
            </a:bodyPr>
            <a:lstStyle/>
            <a:p>
              <a:pPr algn="ctr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1000" b="1" kern="100" dirty="0">
                  <a:solidFill>
                    <a:prstClr val="black"/>
                  </a:solidFill>
                  <a:cs typeface="바탕"/>
                </a:rPr>
                <a:t>기 획 관 리</a:t>
              </a:r>
              <a:endParaRPr kumimoji="0" lang="en-US" altLang="ko-KR" sz="1000" b="1" kern="100" dirty="0">
                <a:solidFill>
                  <a:prstClr val="black"/>
                </a:solidFill>
                <a:cs typeface="바탕"/>
              </a:endParaRPr>
            </a:p>
            <a:p>
              <a:pPr algn="ctr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1000" b="1" kern="100" dirty="0">
                  <a:solidFill>
                    <a:prstClr val="black"/>
                  </a:solidFill>
                  <a:cs typeface="바탕"/>
                </a:rPr>
                <a:t>인사 </a:t>
              </a:r>
              <a:r>
                <a:rPr kumimoji="0" lang="en-US" altLang="ko-KR" sz="1000" b="1" kern="100" dirty="0">
                  <a:solidFill>
                    <a:prstClr val="black"/>
                  </a:solidFill>
                  <a:cs typeface="바탕"/>
                </a:rPr>
                <a:t>/ </a:t>
              </a:r>
              <a:r>
                <a:rPr kumimoji="0" lang="ko-KR" altLang="en-US" sz="1000" b="1" kern="100" dirty="0">
                  <a:solidFill>
                    <a:prstClr val="black"/>
                  </a:solidFill>
                  <a:cs typeface="바탕"/>
                </a:rPr>
                <a:t>총무</a:t>
              </a:r>
              <a:endParaRPr kumimoji="0" lang="en-US" altLang="ko-KR" sz="1000" b="1" kern="100" dirty="0">
                <a:solidFill>
                  <a:prstClr val="black"/>
                </a:solidFill>
                <a:cs typeface="바탕"/>
              </a:endParaRPr>
            </a:p>
            <a:p>
              <a:pPr algn="ctr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1000" b="1" kern="100" dirty="0">
                  <a:solidFill>
                    <a:prstClr val="black"/>
                  </a:solidFill>
                  <a:cs typeface="바탕"/>
                </a:rPr>
                <a:t>재무 </a:t>
              </a:r>
              <a:r>
                <a:rPr kumimoji="0" lang="en-US" altLang="ko-KR" sz="1000" b="1" kern="100" dirty="0">
                  <a:solidFill>
                    <a:prstClr val="black"/>
                  </a:solidFill>
                  <a:cs typeface="바탕"/>
                </a:rPr>
                <a:t>/ </a:t>
              </a:r>
              <a:r>
                <a:rPr kumimoji="0" lang="ko-KR" altLang="en-US" sz="1000" b="1" kern="100" dirty="0">
                  <a:solidFill>
                    <a:prstClr val="black"/>
                  </a:solidFill>
                  <a:cs typeface="바탕"/>
                </a:rPr>
                <a:t>회계</a:t>
              </a:r>
              <a:endParaRPr kumimoji="0" lang="ko-KR" altLang="ko-KR" sz="1000" b="1" kern="100" dirty="0">
                <a:solidFill>
                  <a:prstClr val="black"/>
                </a:solidFill>
                <a:cs typeface="바탕"/>
              </a:endParaRPr>
            </a:p>
          </p:txBody>
        </p:sp>
      </p:grpSp>
      <p:sp>
        <p:nvSpPr>
          <p:cNvPr id="127" name="직사각형 126"/>
          <p:cNvSpPr/>
          <p:nvPr/>
        </p:nvSpPr>
        <p:spPr bwMode="auto">
          <a:xfrm>
            <a:off x="7420120" y="1174560"/>
            <a:ext cx="1472360" cy="648000"/>
          </a:xfrm>
          <a:prstGeom prst="rect">
            <a:avLst/>
          </a:prstGeom>
          <a:solidFill>
            <a:srgbClr val="65D7FF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>
            <a:scene3d>
              <a:camera prst="orthographicFront"/>
              <a:lightRig rig="threePt" dir="t"/>
            </a:scene3d>
            <a:sp3d>
              <a:bevelT w="0" h="38100"/>
            </a:sp3d>
          </a:bodyPr>
          <a:lstStyle/>
          <a:p>
            <a:pPr algn="ctr" fontAlgn="auto" latinLnBrk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defRPr/>
            </a:pPr>
            <a:r>
              <a:rPr kumimoji="0" lang="ko-KR" altLang="en-US" sz="1400" b="1" spc="-50" dirty="0">
                <a:solidFill>
                  <a:prstClr val="black"/>
                </a:solidFill>
              </a:rPr>
              <a:t> </a:t>
            </a:r>
            <a:r>
              <a:rPr kumimoji="0" lang="ko-KR" altLang="en-US" sz="1400" b="1" spc="-50" dirty="0" err="1">
                <a:solidFill>
                  <a:prstClr val="black"/>
                </a:solidFill>
              </a:rPr>
              <a:t>글로벌이엔지</a:t>
            </a:r>
            <a:r>
              <a:rPr kumimoji="0" lang="ko-KR" altLang="en-US" sz="1400" b="1" spc="-50" dirty="0">
                <a:solidFill>
                  <a:prstClr val="black"/>
                </a:solidFill>
              </a:rPr>
              <a:t> </a:t>
            </a:r>
            <a:endParaRPr kumimoji="0" lang="en-US" altLang="ko-KR" sz="1400" b="1" spc="-50" dirty="0">
              <a:solidFill>
                <a:prstClr val="black"/>
              </a:solidFill>
            </a:endParaRPr>
          </a:p>
          <a:p>
            <a:pPr algn="ctr" fontAlgn="auto" latinLnBrk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defRPr/>
            </a:pPr>
            <a:r>
              <a:rPr kumimoji="0" lang="ko-KR" altLang="en-US" sz="1400" b="1" spc="-50" dirty="0">
                <a:solidFill>
                  <a:prstClr val="black"/>
                </a:solidFill>
              </a:rPr>
              <a:t>건축사사무소</a:t>
            </a:r>
            <a:r>
              <a:rPr kumimoji="0" lang="en-US" altLang="ko-KR" sz="1400" b="1" spc="-50" dirty="0">
                <a:solidFill>
                  <a:prstClr val="black"/>
                </a:solidFill>
              </a:rPr>
              <a:t>(</a:t>
            </a:r>
            <a:r>
              <a:rPr kumimoji="0" lang="ko-KR" altLang="en-US" sz="1400" b="1" spc="-50" dirty="0">
                <a:solidFill>
                  <a:prstClr val="black"/>
                </a:solidFill>
              </a:rPr>
              <a:t>주</a:t>
            </a:r>
            <a:r>
              <a:rPr kumimoji="0" lang="en-US" altLang="ko-KR" sz="1400" b="1" spc="-50" dirty="0">
                <a:solidFill>
                  <a:prstClr val="black"/>
                </a:solidFill>
              </a:rPr>
              <a:t>)</a:t>
            </a:r>
          </a:p>
        </p:txBody>
      </p:sp>
      <p:cxnSp>
        <p:nvCxnSpPr>
          <p:cNvPr id="128" name="직선 연결선 127"/>
          <p:cNvCxnSpPr>
            <a:stCxn id="113" idx="0"/>
          </p:cNvCxnSpPr>
          <p:nvPr/>
        </p:nvCxnSpPr>
        <p:spPr>
          <a:xfrm flipV="1">
            <a:off x="6402266" y="4711713"/>
            <a:ext cx="0" cy="20161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6649" name="그룹 86"/>
          <p:cNvGrpSpPr>
            <a:grpSpLocks/>
          </p:cNvGrpSpPr>
          <p:nvPr/>
        </p:nvGrpSpPr>
        <p:grpSpPr bwMode="auto">
          <a:xfrm>
            <a:off x="6896100" y="4913313"/>
            <a:ext cx="732692" cy="1185862"/>
            <a:chOff x="3139475" y="3316188"/>
            <a:chExt cx="1353953" cy="731064"/>
          </a:xfrm>
        </p:grpSpPr>
        <p:sp>
          <p:nvSpPr>
            <p:cNvPr id="130" name="직사각형 129"/>
            <p:cNvSpPr/>
            <p:nvPr/>
          </p:nvSpPr>
          <p:spPr bwMode="auto">
            <a:xfrm>
              <a:off x="3139475" y="3316188"/>
              <a:ext cx="1353953" cy="230996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none" lIns="0" tIns="0" rIns="0" bIns="0" anchor="ctr">
              <a:scene3d>
                <a:camera prst="orthographicFront"/>
                <a:lightRig rig="threePt" dir="t"/>
              </a:scene3d>
              <a:sp3d>
                <a:bevelT w="0" h="38100"/>
              </a:sp3d>
            </a:bodyPr>
            <a:lstStyle/>
            <a:p>
              <a:pPr algn="ctr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1100" b="1" kern="100" dirty="0" err="1">
                  <a:solidFill>
                    <a:srgbClr val="000000"/>
                  </a:solidFill>
                  <a:cs typeface="맑은 고딕"/>
                </a:rPr>
                <a:t>자동제어</a:t>
              </a:r>
              <a:r>
                <a:rPr kumimoji="0" lang="ko-KR" altLang="ko-KR" sz="1100" b="1" kern="100" dirty="0" err="1">
                  <a:solidFill>
                    <a:srgbClr val="000000"/>
                  </a:solidFill>
                  <a:cs typeface="맑은 고딕"/>
                </a:rPr>
                <a:t>팀</a:t>
              </a:r>
              <a:endParaRPr kumimoji="0" lang="ko-KR" altLang="ko-KR" sz="1100" b="1" kern="100" dirty="0">
                <a:solidFill>
                  <a:srgbClr val="000000"/>
                </a:solidFill>
                <a:cs typeface="바탕"/>
              </a:endParaRPr>
            </a:p>
          </p:txBody>
        </p:sp>
        <p:sp>
          <p:nvSpPr>
            <p:cNvPr id="131" name="직사각형 130"/>
            <p:cNvSpPr/>
            <p:nvPr/>
          </p:nvSpPr>
          <p:spPr bwMode="auto">
            <a:xfrm>
              <a:off x="3139475" y="3539060"/>
              <a:ext cx="1353953" cy="50819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lIns="0" tIns="0" rIns="0" bIns="0" anchor="ctr">
              <a:scene3d>
                <a:camera prst="orthographicFront"/>
                <a:lightRig rig="threePt" dir="t"/>
              </a:scene3d>
              <a:sp3d>
                <a:bevelT w="0" h="38100"/>
              </a:sp3d>
            </a:bodyPr>
            <a:lstStyle/>
            <a:p>
              <a:pPr algn="ctr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900" b="1" kern="100" dirty="0">
                  <a:solidFill>
                    <a:srgbClr val="000000"/>
                  </a:solidFill>
                  <a:cs typeface="맑은 고딕"/>
                </a:rPr>
                <a:t>자동제어</a:t>
              </a:r>
              <a:r>
                <a:rPr kumimoji="0" lang="ko-KR" altLang="ko-KR" sz="900" b="1" kern="100" dirty="0">
                  <a:solidFill>
                    <a:srgbClr val="000000"/>
                  </a:solidFill>
                  <a:cs typeface="맑은 고딕"/>
                </a:rPr>
                <a:t>설계</a:t>
              </a:r>
              <a:endParaRPr kumimoji="0" lang="en-US" altLang="ko-KR" sz="900" b="1" kern="100" dirty="0">
                <a:solidFill>
                  <a:srgbClr val="000000"/>
                </a:solidFill>
                <a:cs typeface="바탕"/>
              </a:endParaRPr>
            </a:p>
            <a:p>
              <a:pPr algn="ctr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900" b="1" kern="100" dirty="0">
                  <a:solidFill>
                    <a:srgbClr val="000000"/>
                  </a:solidFill>
                  <a:cs typeface="바탕"/>
                </a:rPr>
                <a:t>구 매 지 원</a:t>
              </a:r>
              <a:endParaRPr kumimoji="0" lang="en-US" altLang="ko-KR" sz="900" b="1" kern="100" dirty="0">
                <a:solidFill>
                  <a:srgbClr val="000000"/>
                </a:solidFill>
                <a:cs typeface="바탕"/>
              </a:endParaRPr>
            </a:p>
            <a:p>
              <a:pPr algn="ctr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900" b="1" kern="100" dirty="0">
                  <a:solidFill>
                    <a:srgbClr val="000000"/>
                  </a:solidFill>
                  <a:cs typeface="바탕"/>
                </a:rPr>
                <a:t/>
              </a:r>
              <a:br>
                <a:rPr kumimoji="0" lang="en-US" altLang="ko-KR" sz="900" b="1" kern="100" dirty="0">
                  <a:solidFill>
                    <a:srgbClr val="000000"/>
                  </a:solidFill>
                  <a:cs typeface="바탕"/>
                </a:rPr>
              </a:br>
              <a:endParaRPr kumimoji="0" lang="ko-KR" altLang="ko-KR" sz="900" b="1" kern="100" dirty="0">
                <a:solidFill>
                  <a:srgbClr val="000000"/>
                </a:solidFill>
                <a:cs typeface="바탕"/>
              </a:endParaRPr>
            </a:p>
          </p:txBody>
        </p:sp>
      </p:grpSp>
      <p:cxnSp>
        <p:nvCxnSpPr>
          <p:cNvPr id="132" name="직선 연결선 131"/>
          <p:cNvCxnSpPr/>
          <p:nvPr/>
        </p:nvCxnSpPr>
        <p:spPr>
          <a:xfrm flipH="1">
            <a:off x="783981" y="4695825"/>
            <a:ext cx="949569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3" name="직선 연결선 132"/>
          <p:cNvCxnSpPr/>
          <p:nvPr/>
        </p:nvCxnSpPr>
        <p:spPr>
          <a:xfrm flipV="1">
            <a:off x="782515" y="4703763"/>
            <a:ext cx="0" cy="792162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6" name="직선 연결선 135"/>
          <p:cNvCxnSpPr/>
          <p:nvPr/>
        </p:nvCxnSpPr>
        <p:spPr>
          <a:xfrm flipV="1">
            <a:off x="1713035" y="4695838"/>
            <a:ext cx="0" cy="79216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6653" name="그룹 68"/>
          <p:cNvGrpSpPr>
            <a:grpSpLocks/>
          </p:cNvGrpSpPr>
          <p:nvPr/>
        </p:nvGrpSpPr>
        <p:grpSpPr bwMode="auto">
          <a:xfrm>
            <a:off x="383931" y="4913313"/>
            <a:ext cx="778120" cy="1187450"/>
            <a:chOff x="3204135" y="3316188"/>
            <a:chExt cx="1353958" cy="731063"/>
          </a:xfrm>
        </p:grpSpPr>
        <p:sp>
          <p:nvSpPr>
            <p:cNvPr id="138" name="직사각형 137"/>
            <p:cNvSpPr/>
            <p:nvPr/>
          </p:nvSpPr>
          <p:spPr bwMode="auto">
            <a:xfrm>
              <a:off x="3204135" y="3316188"/>
              <a:ext cx="1353956" cy="230996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lIns="0" tIns="0" rIns="0" bIns="0" anchor="ctr">
              <a:scene3d>
                <a:camera prst="orthographicFront"/>
                <a:lightRig rig="threePt" dir="t"/>
              </a:scene3d>
              <a:sp3d>
                <a:bevelT w="0" h="38100"/>
              </a:sp3d>
            </a:bodyPr>
            <a:lstStyle/>
            <a:p>
              <a:pPr algn="ctr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ko-KR" sz="1100" b="1" kern="100" dirty="0" err="1">
                  <a:solidFill>
                    <a:prstClr val="black"/>
                  </a:solidFill>
                  <a:cs typeface="맑은 고딕"/>
                </a:rPr>
                <a:t>영업팀</a:t>
              </a:r>
              <a:endParaRPr kumimoji="0" lang="ko-KR" altLang="ko-KR" sz="1100" b="1" kern="100" dirty="0">
                <a:solidFill>
                  <a:prstClr val="black"/>
                </a:solidFill>
                <a:cs typeface="바탕"/>
              </a:endParaRPr>
            </a:p>
          </p:txBody>
        </p:sp>
        <p:sp>
          <p:nvSpPr>
            <p:cNvPr id="139" name="직사각형 138"/>
            <p:cNvSpPr/>
            <p:nvPr/>
          </p:nvSpPr>
          <p:spPr bwMode="auto">
            <a:xfrm>
              <a:off x="3204135" y="3539059"/>
              <a:ext cx="1353958" cy="50819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lIns="0" tIns="0" rIns="0" bIns="0" anchor="ctr">
              <a:scene3d>
                <a:camera prst="orthographicFront"/>
                <a:lightRig rig="threePt" dir="t"/>
              </a:scene3d>
              <a:sp3d>
                <a:bevelT w="0" h="38100"/>
              </a:sp3d>
            </a:bodyPr>
            <a:lstStyle/>
            <a:p>
              <a:pPr algn="ctr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900" b="1" kern="100" dirty="0">
                  <a:solidFill>
                    <a:prstClr val="black"/>
                  </a:solidFill>
                  <a:cs typeface="맑은 고딕"/>
                </a:rPr>
                <a:t>영 업 관 리</a:t>
              </a:r>
              <a:endParaRPr kumimoji="0" lang="en-US" altLang="ko-KR" sz="900" b="1" kern="100" dirty="0">
                <a:solidFill>
                  <a:prstClr val="black"/>
                </a:solidFill>
                <a:cs typeface="맑은 고딕"/>
              </a:endParaRPr>
            </a:p>
            <a:p>
              <a:pPr algn="ctr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900" b="1" kern="100" dirty="0">
                  <a:solidFill>
                    <a:prstClr val="black"/>
                  </a:solidFill>
                  <a:cs typeface="맑은 고딕"/>
                </a:rPr>
                <a:t>고 객 관 리</a:t>
              </a:r>
              <a:endParaRPr kumimoji="0" lang="en-US" altLang="ko-KR" sz="900" b="1" kern="100" dirty="0">
                <a:solidFill>
                  <a:prstClr val="black"/>
                </a:solidFill>
                <a:cs typeface="맑은 고딕"/>
              </a:endParaRPr>
            </a:p>
            <a:p>
              <a:pPr algn="ctr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000" b="1" kern="100" dirty="0">
                  <a:solidFill>
                    <a:prstClr val="black"/>
                  </a:solidFill>
                  <a:cs typeface="바탕"/>
                </a:rPr>
                <a:t/>
              </a:r>
              <a:br>
                <a:rPr kumimoji="0" lang="en-US" altLang="ko-KR" sz="1000" b="1" kern="100" dirty="0">
                  <a:solidFill>
                    <a:prstClr val="black"/>
                  </a:solidFill>
                  <a:cs typeface="바탕"/>
                </a:rPr>
              </a:br>
              <a:endParaRPr kumimoji="0" lang="ko-KR" altLang="ko-KR" sz="1000" b="1" kern="100" dirty="0">
                <a:solidFill>
                  <a:prstClr val="black"/>
                </a:solidFill>
                <a:cs typeface="바탕"/>
              </a:endParaRPr>
            </a:p>
          </p:txBody>
        </p:sp>
      </p:grpSp>
      <p:grpSp>
        <p:nvGrpSpPr>
          <p:cNvPr id="26654" name="그룹 68"/>
          <p:cNvGrpSpPr>
            <a:grpSpLocks/>
          </p:cNvGrpSpPr>
          <p:nvPr/>
        </p:nvGrpSpPr>
        <p:grpSpPr bwMode="auto">
          <a:xfrm>
            <a:off x="1317387" y="4922838"/>
            <a:ext cx="794238" cy="1187450"/>
            <a:chOff x="3204135" y="3316188"/>
            <a:chExt cx="1353958" cy="731063"/>
          </a:xfrm>
        </p:grpSpPr>
        <p:sp>
          <p:nvSpPr>
            <p:cNvPr id="141" name="직사각형 140"/>
            <p:cNvSpPr/>
            <p:nvPr/>
          </p:nvSpPr>
          <p:spPr bwMode="auto">
            <a:xfrm>
              <a:off x="3204135" y="3316188"/>
              <a:ext cx="1353956" cy="230996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lIns="0" tIns="0" rIns="0" bIns="0" anchor="ctr">
              <a:scene3d>
                <a:camera prst="orthographicFront"/>
                <a:lightRig rig="threePt" dir="t"/>
              </a:scene3d>
              <a:sp3d>
                <a:bevelT w="0" h="38100"/>
              </a:sp3d>
            </a:bodyPr>
            <a:lstStyle/>
            <a:p>
              <a:pPr algn="ctr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ko-KR" sz="1100" b="1" kern="100" dirty="0" err="1">
                  <a:solidFill>
                    <a:prstClr val="black"/>
                  </a:solidFill>
                  <a:cs typeface="맑은 고딕"/>
                </a:rPr>
                <a:t>사업팀</a:t>
              </a:r>
              <a:endParaRPr kumimoji="0" lang="ko-KR" altLang="ko-KR" sz="1100" b="1" kern="100" dirty="0">
                <a:solidFill>
                  <a:prstClr val="black"/>
                </a:solidFill>
                <a:cs typeface="바탕"/>
              </a:endParaRPr>
            </a:p>
          </p:txBody>
        </p:sp>
        <p:sp>
          <p:nvSpPr>
            <p:cNvPr id="142" name="직사각형 141"/>
            <p:cNvSpPr/>
            <p:nvPr/>
          </p:nvSpPr>
          <p:spPr bwMode="auto">
            <a:xfrm>
              <a:off x="3204135" y="3539059"/>
              <a:ext cx="1353958" cy="50819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lIns="0" tIns="0" rIns="0" bIns="0" anchor="ctr">
              <a:scene3d>
                <a:camera prst="orthographicFront"/>
                <a:lightRig rig="threePt" dir="t"/>
              </a:scene3d>
              <a:sp3d>
                <a:bevelT w="0" h="38100"/>
              </a:sp3d>
            </a:bodyPr>
            <a:lstStyle/>
            <a:p>
              <a:pPr algn="ctr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ko-KR" sz="900" b="1" kern="100" dirty="0">
                  <a:solidFill>
                    <a:prstClr val="black"/>
                  </a:solidFill>
                  <a:cs typeface="맑은 고딕"/>
                </a:rPr>
                <a:t>사</a:t>
              </a:r>
              <a:r>
                <a:rPr kumimoji="0" lang="en-US" altLang="ko-KR" sz="900" b="1" kern="100" dirty="0">
                  <a:solidFill>
                    <a:prstClr val="black"/>
                  </a:solidFill>
                  <a:cs typeface="맑은 고딕"/>
                </a:rPr>
                <a:t> </a:t>
              </a:r>
              <a:r>
                <a:rPr kumimoji="0" lang="ko-KR" altLang="ko-KR" sz="900" b="1" kern="100" dirty="0">
                  <a:solidFill>
                    <a:prstClr val="black"/>
                  </a:solidFill>
                  <a:cs typeface="맑은 고딕"/>
                </a:rPr>
                <a:t>업</a:t>
              </a:r>
              <a:r>
                <a:rPr kumimoji="0" lang="en-US" altLang="ko-KR" sz="900" b="1" kern="100" dirty="0">
                  <a:solidFill>
                    <a:prstClr val="black"/>
                  </a:solidFill>
                  <a:cs typeface="맑은 고딕"/>
                </a:rPr>
                <a:t> </a:t>
              </a:r>
              <a:r>
                <a:rPr kumimoji="0" lang="ko-KR" altLang="ko-KR" sz="900" b="1" kern="100" dirty="0">
                  <a:solidFill>
                    <a:prstClr val="black"/>
                  </a:solidFill>
                  <a:cs typeface="맑은 고딕"/>
                </a:rPr>
                <a:t>관</a:t>
              </a:r>
              <a:r>
                <a:rPr kumimoji="0" lang="en-US" altLang="ko-KR" sz="900" b="1" kern="100" dirty="0">
                  <a:solidFill>
                    <a:prstClr val="black"/>
                  </a:solidFill>
                  <a:cs typeface="맑은 고딕"/>
                </a:rPr>
                <a:t> </a:t>
              </a:r>
              <a:r>
                <a:rPr kumimoji="0" lang="ko-KR" altLang="ko-KR" sz="900" b="1" kern="100" dirty="0">
                  <a:solidFill>
                    <a:prstClr val="black"/>
                  </a:solidFill>
                  <a:cs typeface="맑은 고딕"/>
                </a:rPr>
                <a:t>리</a:t>
              </a:r>
              <a:endParaRPr kumimoji="0" lang="ko-KR" altLang="ko-KR" sz="900" b="1" kern="100" dirty="0">
                <a:solidFill>
                  <a:prstClr val="black"/>
                </a:solidFill>
                <a:cs typeface="바탕"/>
              </a:endParaRPr>
            </a:p>
            <a:p>
              <a:pPr algn="ctr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900" b="1" kern="100" dirty="0">
                  <a:solidFill>
                    <a:prstClr val="black"/>
                  </a:solidFill>
                  <a:cs typeface="바탕"/>
                </a:rPr>
                <a:t>구 매 지 원</a:t>
              </a:r>
              <a:endParaRPr kumimoji="0" lang="en-US" altLang="ko-KR" sz="900" b="1" kern="100" dirty="0">
                <a:solidFill>
                  <a:prstClr val="black"/>
                </a:solidFill>
                <a:cs typeface="바탕"/>
              </a:endParaRPr>
            </a:p>
            <a:p>
              <a:pPr algn="ctr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900" b="1" kern="100" dirty="0">
                  <a:solidFill>
                    <a:prstClr val="black"/>
                  </a:solidFill>
                  <a:cs typeface="바탕"/>
                </a:rPr>
                <a:t/>
              </a:r>
              <a:br>
                <a:rPr kumimoji="0" lang="en-US" altLang="ko-KR" sz="900" b="1" kern="100" dirty="0">
                  <a:solidFill>
                    <a:prstClr val="black"/>
                  </a:solidFill>
                  <a:cs typeface="바탕"/>
                </a:rPr>
              </a:br>
              <a:endParaRPr kumimoji="0" lang="ko-KR" altLang="ko-KR" sz="900" b="1" kern="100" dirty="0">
                <a:solidFill>
                  <a:prstClr val="black"/>
                </a:solidFill>
                <a:cs typeface="바탕"/>
              </a:endParaRPr>
            </a:p>
          </p:txBody>
        </p:sp>
      </p:grpSp>
      <p:cxnSp>
        <p:nvCxnSpPr>
          <p:cNvPr id="143" name="직선 연결선 142"/>
          <p:cNvCxnSpPr/>
          <p:nvPr/>
        </p:nvCxnSpPr>
        <p:spPr>
          <a:xfrm flipH="1">
            <a:off x="2776904" y="4714875"/>
            <a:ext cx="546295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4" name="직선 연결선 143"/>
          <p:cNvCxnSpPr/>
          <p:nvPr/>
        </p:nvCxnSpPr>
        <p:spPr>
          <a:xfrm flipV="1">
            <a:off x="7240466" y="4725988"/>
            <a:ext cx="0" cy="201612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5" name="직선 연결선 144"/>
          <p:cNvCxnSpPr/>
          <p:nvPr/>
        </p:nvCxnSpPr>
        <p:spPr>
          <a:xfrm flipH="1">
            <a:off x="3468572" y="2997200"/>
            <a:ext cx="1197219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6" name="직선 연결선 145"/>
          <p:cNvCxnSpPr/>
          <p:nvPr/>
        </p:nvCxnSpPr>
        <p:spPr>
          <a:xfrm flipV="1">
            <a:off x="1248508" y="4437063"/>
            <a:ext cx="0" cy="277812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7" name="직선 연결선 146"/>
          <p:cNvCxnSpPr/>
          <p:nvPr/>
        </p:nvCxnSpPr>
        <p:spPr>
          <a:xfrm flipH="1">
            <a:off x="1248514" y="3789363"/>
            <a:ext cx="3404089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8" name="직선 연결선 147"/>
          <p:cNvCxnSpPr/>
          <p:nvPr/>
        </p:nvCxnSpPr>
        <p:spPr>
          <a:xfrm>
            <a:off x="1248508" y="3789363"/>
            <a:ext cx="0" cy="188912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8" name="슬라이드 번호 개체 틀 1"/>
          <p:cNvSpPr txBox="1">
            <a:spLocks/>
          </p:cNvSpPr>
          <p:nvPr/>
        </p:nvSpPr>
        <p:spPr bwMode="auto">
          <a:xfrm>
            <a:off x="3659066" y="6570676"/>
            <a:ext cx="2057400" cy="28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kumimoji="1" sz="1100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1pPr>
            <a:lvl2pPr marL="742950" indent="-28575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2pPr>
            <a:lvl3pPr marL="1143000" indent="-228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3pPr>
            <a:lvl4pPr marL="1600200" indent="-228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4pPr>
            <a:lvl5pPr marL="2057400" indent="-228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5pPr>
            <a:lvl6pPr marL="25146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6pPr>
            <a:lvl7pPr marL="29718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7pPr>
            <a:lvl8pPr marL="34290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8pPr>
            <a:lvl9pPr marL="38862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9pPr>
          </a:lstStyle>
          <a:p>
            <a:fld id="{D5690BA9-808E-4707-825D-E02E62666EE2}" type="slidenum">
              <a:rPr kumimoji="0" lang="ko-KR" altLang="en-US" smtClean="0">
                <a:solidFill>
                  <a:srgbClr val="898989"/>
                </a:solidFill>
                <a:ea typeface="맑은 고딕" pitchFamily="50" charset="-127"/>
              </a:rPr>
              <a:pPr/>
              <a:t>4</a:t>
            </a:fld>
            <a:endParaRPr kumimoji="0" lang="ko-KR" altLang="en-US" dirty="0" smtClean="0">
              <a:solidFill>
                <a:srgbClr val="898989"/>
              </a:solidFill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7597605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2580031"/>
              </p:ext>
            </p:extLst>
          </p:nvPr>
        </p:nvGraphicFramePr>
        <p:xfrm>
          <a:off x="650638" y="1052513"/>
          <a:ext cx="8308730" cy="28602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6093"/>
                <a:gridCol w="2617157"/>
                <a:gridCol w="720080"/>
                <a:gridCol w="864096"/>
                <a:gridCol w="720080"/>
                <a:gridCol w="1080120"/>
                <a:gridCol w="1252097"/>
                <a:gridCol w="759007"/>
              </a:tblGrid>
              <a:tr h="211215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1" u="none" strike="noStrike" dirty="0">
                          <a:effectLst/>
                        </a:rPr>
                        <a:t>번호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6093" marR="6093" marT="6599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1" u="none" strike="noStrike" dirty="0" err="1">
                          <a:effectLst/>
                        </a:rPr>
                        <a:t>프로젝트명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6093" marR="6093" marT="6599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u="none" strike="noStrike" dirty="0">
                          <a:effectLst/>
                        </a:rPr>
                        <a:t>Service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6093" marR="6093" marT="6599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1" u="none" strike="noStrike" dirty="0">
                          <a:effectLst/>
                        </a:rPr>
                        <a:t>수행형태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6093" marR="6093" marT="6599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1" u="none" strike="noStrike" dirty="0" err="1">
                          <a:effectLst/>
                        </a:rPr>
                        <a:t>국가명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6093" marR="6093" marT="6599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1" u="none" strike="noStrike" dirty="0">
                          <a:effectLst/>
                        </a:rPr>
                        <a:t>사업주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6093" marR="6093" marT="6599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1" u="none" strike="noStrike" dirty="0">
                          <a:effectLst/>
                        </a:rPr>
                        <a:t>기   간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6093" marR="6093" marT="6599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1" u="none" strike="noStrike" dirty="0">
                          <a:effectLst/>
                        </a:rPr>
                        <a:t>비   고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6093" marR="6093" marT="6599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1152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49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구미 </a:t>
                      </a:r>
                      <a:r>
                        <a:rPr lang="ko-KR" altLang="en-US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도레이</a:t>
                      </a:r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첨단소재 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TAK-1 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Project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정밀 화학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인허가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도레이첨단소재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2013. 04. ~ 2013. 09.</a:t>
                      </a: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산업  소재</a:t>
                      </a:r>
                    </a:p>
                  </a:txBody>
                  <a:tcPr marL="8792" marR="8792" marT="952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2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50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코오롱패션머티리얼</a:t>
                      </a:r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양주 공장 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Project</a:t>
                      </a:r>
                    </a:p>
                  </a:txBody>
                  <a:tcPr marL="8792" marR="8792" marT="9521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정밀 화학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1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시공감리</a:t>
                      </a:r>
                      <a:endParaRPr lang="en-US" altLang="ko-KR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인허가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1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</a:p>
                  </a:txBody>
                  <a:tcPr marL="8792" marR="8792" marT="9521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코오롱패션머티리얼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1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2013. 02. ~ 2013. 12.</a:t>
                      </a:r>
                    </a:p>
                  </a:txBody>
                  <a:tcPr marL="8792" marR="8792" marT="9521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섬    유</a:t>
                      </a:r>
                    </a:p>
                  </a:txBody>
                  <a:tcPr marL="8792" marR="8792" marT="9521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481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51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주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효성 </a:t>
                      </a: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TF-2 Project</a:t>
                      </a:r>
                    </a:p>
                  </a:txBody>
                  <a:tcPr marL="8792" marR="8792" marT="9521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화공플랜트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1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1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</a:p>
                  </a:txBody>
                  <a:tcPr marL="8792" marR="8792" marT="9521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효성</a:t>
                      </a:r>
                    </a:p>
                  </a:txBody>
                  <a:tcPr marL="8792" marR="8792" marT="9521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2012. 10. ~ 2013. 06.</a:t>
                      </a:r>
                    </a:p>
                  </a:txBody>
                  <a:tcPr marL="8792" marR="8792" marT="9521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전자  소재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8792" marR="8792" marT="9521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481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52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OCI</a:t>
                      </a:r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군산공장 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TDI </a:t>
                      </a:r>
                      <a:r>
                        <a:rPr lang="en-US" altLang="ko-KR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Plant_MVR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System </a:t>
                      </a:r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설치공사 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화공플랜트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OCI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2012. 09. ~ 2013. 12.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석유  화학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04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53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금호석유화학 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Epoxy Plant </a:t>
                      </a:r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증설사업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화공플랜트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금호석유화학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2012. 04. ~ 2012. 06.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석유  화학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83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54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효성 울산 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DODP </a:t>
                      </a:r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증산 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Project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화공플랜트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효성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2012. 02. ~ 2012. 06.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석유  화학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04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55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도레이</a:t>
                      </a:r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KL-11, CPS-9 Project (KL-11)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정밀 화학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도레이첨단소재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2012. 04. ~ 2012. 09.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산업  소재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12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56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구미 </a:t>
                      </a:r>
                      <a:r>
                        <a:rPr lang="ko-KR" altLang="en-US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도레이</a:t>
                      </a:r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첨단소재 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TAK-1(VIP-K) Project (4</a:t>
                      </a:r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단계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UT</a:t>
                      </a:r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증설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정밀 화학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도레이첨단소재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2012. 01. ~ 2013. 01.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산업  소재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04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57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웅진 </a:t>
                      </a:r>
                      <a:r>
                        <a:rPr lang="ko-KR" altLang="en-US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케미칼</a:t>
                      </a:r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구미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공장 신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·</a:t>
                      </a:r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증설공사 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Project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화공플랜트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웅진케미칼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2011. 09. ~ 2012. 12.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특수  섬유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04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58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도레이</a:t>
                      </a:r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KL-11, CPS-9 Project (OSBL)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정밀 화학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도레이첨단소재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2011. 08. ~ 2012. 04.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산업  소재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145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59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Dumai</a:t>
                      </a: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Calciner</a:t>
                      </a: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FEED Project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화공플랜트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인도네시아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Pertamina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2010. 09. ~ 2011. 02.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석유  화학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78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60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예산 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EPP-</a:t>
                      </a:r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파우더 및 칩 이동 증설 공사 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Project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정밀 화학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Howtech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2010. 05. ~ 2010. 11.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충 전 재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84458" y="692696"/>
            <a:ext cx="4344770" cy="387784"/>
          </a:xfrm>
          <a:prstGeom prst="rect">
            <a:avLst/>
          </a:prstGeom>
          <a:ln>
            <a:noFill/>
          </a:ln>
        </p:spPr>
        <p:txBody>
          <a:bodyPr lIns="91427" tIns="45713" rIns="91427" bIns="45713">
            <a:spAutoFit/>
          </a:bodyPr>
          <a:lstStyle>
            <a:defPPr>
              <a:defRPr lang="ko-KR"/>
            </a:defPPr>
            <a:lvl1pPr indent="0" latinLnBrk="0">
              <a:lnSpc>
                <a:spcPct val="120000"/>
              </a:lnSpc>
              <a:spcBef>
                <a:spcPts val="300"/>
              </a:spcBef>
              <a:buFont typeface="Wingdings" pitchFamily="2" charset="2"/>
              <a:buNone/>
              <a:defRPr sz="1600" b="1" spc="-5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</a:defRPr>
            </a:lvl1pPr>
          </a:lstStyle>
          <a:p>
            <a:pPr fontAlgn="auto" latinLnBrk="1">
              <a:spcBef>
                <a:spcPct val="4000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kumimoji="0" lang="en-US" altLang="ko-KR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 pitchFamily="50" charset="-127"/>
              </a:rPr>
              <a:t> </a:t>
            </a:r>
            <a:r>
              <a:rPr kumimoji="0" lang="ko-KR" altLang="en-US" sz="140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맑은 고딕" pitchFamily="50" charset="-127"/>
              </a:rPr>
              <a:t>정밀화학 </a:t>
            </a:r>
            <a:r>
              <a:rPr kumimoji="0" lang="en-US" altLang="ko-KR" sz="140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맑은 고딕" pitchFamily="50" charset="-127"/>
              </a:rPr>
              <a:t>&amp; </a:t>
            </a:r>
            <a:r>
              <a:rPr kumimoji="0" lang="ko-KR" altLang="en-US" sz="140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맑은 고딕" pitchFamily="50" charset="-127"/>
              </a:rPr>
              <a:t>화공플랜트 수행 실적</a:t>
            </a:r>
            <a:endParaRPr kumimoji="0" lang="en-US" altLang="ko-KR" sz="1400" spc="0" dirty="0">
              <a:ln>
                <a:noFill/>
              </a:ln>
              <a:solidFill>
                <a:srgbClr val="000000"/>
              </a:solidFill>
              <a:ea typeface="맑은 고딕" pitchFamily="50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4779" y="247951"/>
            <a:ext cx="3650763" cy="461651"/>
          </a:xfrm>
          <a:prstGeom prst="rect">
            <a:avLst/>
          </a:prstGeom>
          <a:ln>
            <a:noFill/>
          </a:ln>
        </p:spPr>
        <p:txBody>
          <a:bodyPr lIns="91427" tIns="45713" rIns="91427" bIns="45713">
            <a:spAutoFit/>
          </a:bodyPr>
          <a:lstStyle>
            <a:defPPr>
              <a:defRPr lang="ko-KR"/>
            </a:defPPr>
            <a:lvl1pPr marL="90488" indent="-90488" latinLnBrk="0">
              <a:lnSpc>
                <a:spcPct val="120000"/>
              </a:lnSpc>
              <a:spcBef>
                <a:spcPts val="300"/>
              </a:spcBef>
              <a:buFont typeface="Wingdings" pitchFamily="2" charset="2"/>
              <a:buChar char="§"/>
              <a:defRPr sz="1300" b="1" spc="-5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kumimoji="0" lang="ko-KR" alt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맑은 고딕" pitchFamily="50" charset="-127"/>
              </a:rPr>
              <a:t>별첨</a:t>
            </a:r>
            <a:r>
              <a:rPr kumimoji="0" lang="en-US" altLang="ko-KR" sz="240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맑은 고딕" pitchFamily="50" charset="-127"/>
              </a:rPr>
              <a:t>. </a:t>
            </a:r>
            <a:r>
              <a:rPr kumimoji="0" lang="ko-KR" alt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맑은 고딕" pitchFamily="50" charset="-127"/>
              </a:rPr>
              <a:t>수행 실적 </a:t>
            </a:r>
            <a:r>
              <a:rPr kumimoji="0" lang="en-US" altLang="ko-KR" sz="240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맑은 고딕" pitchFamily="50" charset="-127"/>
              </a:rPr>
              <a:t>List</a:t>
            </a:r>
            <a:endParaRPr kumimoji="0" lang="ko-KR" altLang="en-US" sz="2400" dirty="0">
              <a:solidFill>
                <a:prstClr val="black">
                  <a:lumMod val="85000"/>
                  <a:lumOff val="15000"/>
                </a:prstClr>
              </a:solidFill>
              <a:ea typeface="맑은 고딕" pitchFamily="50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4463" y="3895698"/>
            <a:ext cx="5982203" cy="350851"/>
          </a:xfrm>
          <a:prstGeom prst="rect">
            <a:avLst/>
          </a:prstGeom>
          <a:ln>
            <a:noFill/>
          </a:ln>
        </p:spPr>
        <p:txBody>
          <a:bodyPr lIns="91427" tIns="45713" rIns="91427" bIns="45713">
            <a:spAutoFit/>
          </a:bodyPr>
          <a:lstStyle>
            <a:defPPr>
              <a:defRPr lang="ko-KR"/>
            </a:defPPr>
            <a:lvl1pPr indent="0" latinLnBrk="0">
              <a:lnSpc>
                <a:spcPct val="120000"/>
              </a:lnSpc>
              <a:spcBef>
                <a:spcPts val="300"/>
              </a:spcBef>
              <a:buFont typeface="Wingdings" pitchFamily="2" charset="2"/>
              <a:buNone/>
              <a:defRPr sz="1600" b="1" spc="-5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</a:defRPr>
            </a:lvl1pPr>
          </a:lstStyle>
          <a:p>
            <a:pPr fontAlgn="auto" latinLnBrk="1">
              <a:spcBef>
                <a:spcPct val="4000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kumimoji="0" lang="en-US" altLang="ko-KR" sz="140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 pitchFamily="50" charset="-127"/>
              </a:rPr>
              <a:t> </a:t>
            </a:r>
            <a:r>
              <a:rPr kumimoji="0" lang="ko-KR" altLang="en-US" sz="140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 pitchFamily="50" charset="-127"/>
              </a:rPr>
              <a:t>발전플랜트 </a:t>
            </a:r>
            <a:r>
              <a:rPr kumimoji="0" lang="ko-KR" altLang="en-US" sz="140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맑은 고딕" pitchFamily="50" charset="-127"/>
              </a:rPr>
              <a:t>수행 실적</a:t>
            </a:r>
            <a:endParaRPr kumimoji="0" lang="en-US" altLang="ko-KR" sz="1400" spc="0" dirty="0">
              <a:ln>
                <a:noFill/>
              </a:ln>
              <a:solidFill>
                <a:srgbClr val="000000"/>
              </a:solidFill>
              <a:ea typeface="맑은 고딕" pitchFamily="50" charset="-127"/>
            </a:endParaRPr>
          </a:p>
        </p:txBody>
      </p:sp>
      <p:graphicFrame>
        <p:nvGraphicFramePr>
          <p:cNvPr id="9" name="표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4661038"/>
              </p:ext>
            </p:extLst>
          </p:nvPr>
        </p:nvGraphicFramePr>
        <p:xfrm>
          <a:off x="650638" y="4184650"/>
          <a:ext cx="8308730" cy="24130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6092"/>
                <a:gridCol w="2617158"/>
                <a:gridCol w="720080"/>
                <a:gridCol w="792088"/>
                <a:gridCol w="864096"/>
                <a:gridCol w="977038"/>
                <a:gridCol w="1283171"/>
                <a:gridCol w="759007"/>
              </a:tblGrid>
              <a:tr h="184092"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ko-KR" altLang="en-US" sz="11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번호</a:t>
                      </a:r>
                    </a:p>
                  </a:txBody>
                  <a:tcPr marL="6093" marR="6093" marT="6608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ko-KR" altLang="en-US" sz="11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프로젝트명</a:t>
                      </a:r>
                      <a:endParaRPr lang="ko-KR" altLang="en-US" sz="11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3" marR="6093" marT="6608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sz="11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Service</a:t>
                      </a:r>
                    </a:p>
                  </a:txBody>
                  <a:tcPr marL="6093" marR="6093" marT="6608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ko-KR" altLang="en-US" sz="11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수행형태</a:t>
                      </a:r>
                    </a:p>
                  </a:txBody>
                  <a:tcPr marL="6093" marR="6093" marT="6608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ko-KR" altLang="en-US" sz="11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국가명</a:t>
                      </a:r>
                      <a:endParaRPr lang="ko-KR" altLang="en-US" sz="11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3" marR="6093" marT="6608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ko-KR" altLang="en-US" sz="11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사업주</a:t>
                      </a:r>
                    </a:p>
                  </a:txBody>
                  <a:tcPr marL="6093" marR="6093" marT="6608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ko-KR" altLang="en-US" sz="11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기   간</a:t>
                      </a:r>
                    </a:p>
                  </a:txBody>
                  <a:tcPr marL="6093" marR="6093" marT="6608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ko-KR" altLang="en-US" sz="11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비   고</a:t>
                      </a:r>
                    </a:p>
                  </a:txBody>
                  <a:tcPr marL="6093" marR="6093" marT="6608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1606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3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한국중부발전 보령화력 </a:t>
                      </a:r>
                      <a:r>
                        <a:rPr lang="ko-KR" altLang="en-US" sz="9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소화수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Tank 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  <a:r>
                        <a:rPr lang="ko-KR" altLang="en-US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용역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3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발전플랜트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3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3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3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한국중부발전㈜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3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2020. 06. ~ 2021. 02.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3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발   전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3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6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3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대전열병합발전 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LPG</a:t>
                      </a:r>
                      <a:r>
                        <a:rPr lang="en-US" altLang="ko-KR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탱크 실시설계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3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발전플랜트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3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3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3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대전열병합발전㈜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3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2019. 12. ~ 2020. 04.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3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발   전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3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99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</a:t>
                      </a:r>
                    </a:p>
                  </a:txBody>
                  <a:tcPr marL="8792" marR="8792" marT="953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50MW Fuel Cell Power Plant Project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3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발전플랜트</a:t>
                      </a:r>
                    </a:p>
                  </a:txBody>
                  <a:tcPr marL="8792" marR="8792" marT="953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인허가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3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3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대산그린에너지</a:t>
                      </a:r>
                      <a:endParaRPr lang="en-US" altLang="ko-KR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한화 외 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개사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3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2017. 03. ~ 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2020. 09.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3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연료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수소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전지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3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1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</a:t>
                      </a:r>
                    </a:p>
                  </a:txBody>
                  <a:tcPr marL="8792" marR="8792" marT="953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Shuqaiq</a:t>
                      </a: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Steam Power Plant</a:t>
                      </a:r>
                    </a:p>
                  </a:txBody>
                  <a:tcPr marL="8792" marR="8792" marT="953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발전플랜트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3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3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사우디아라비아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3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현대중공업</a:t>
                      </a:r>
                    </a:p>
                  </a:txBody>
                  <a:tcPr marL="8792" marR="8792" marT="953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2015. 04. ~ 2015. 12.</a:t>
                      </a:r>
                    </a:p>
                  </a:txBody>
                  <a:tcPr marL="8792" marR="8792" marT="953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발   전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3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80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5</a:t>
                      </a:r>
                    </a:p>
                  </a:txBody>
                  <a:tcPr marL="8792" marR="8792" marT="953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Haiti E-Power 30MW DPP Project</a:t>
                      </a:r>
                    </a:p>
                  </a:txBody>
                  <a:tcPr marL="8792" marR="8792" marT="953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발전플랜트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3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3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아이티</a:t>
                      </a:r>
                    </a:p>
                  </a:txBody>
                  <a:tcPr marL="8792" marR="8792" marT="953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현대중공업</a:t>
                      </a:r>
                    </a:p>
                  </a:txBody>
                  <a:tcPr marL="8792" marR="8792" marT="953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2010. 12. ~ 2011. 03.</a:t>
                      </a:r>
                    </a:p>
                  </a:txBody>
                  <a:tcPr marL="8792" marR="8792" marT="953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발  전 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3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80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6</a:t>
                      </a:r>
                    </a:p>
                  </a:txBody>
                  <a:tcPr marL="8792" marR="8792" marT="953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보령화력 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300</a:t>
                      </a: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KW Prototype MCFC Project</a:t>
                      </a:r>
                    </a:p>
                  </a:txBody>
                  <a:tcPr marL="8792" marR="8792" marT="953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발전플랜트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3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3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</a:p>
                  </a:txBody>
                  <a:tcPr marL="8792" marR="8792" marT="953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한국중부발전</a:t>
                      </a:r>
                    </a:p>
                  </a:txBody>
                  <a:tcPr marL="8792" marR="8792" marT="953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2010. 07. ~ 2010. 11.</a:t>
                      </a:r>
                    </a:p>
                  </a:txBody>
                  <a:tcPr marL="8792" marR="8792" marT="953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발   전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3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60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7</a:t>
                      </a:r>
                    </a:p>
                  </a:txBody>
                  <a:tcPr marL="8792" marR="8792" marT="953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Yanbu Ⅱ Power &amp; Water Project</a:t>
                      </a:r>
                    </a:p>
                  </a:txBody>
                  <a:tcPr marL="8792" marR="8792" marT="953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발전플랜트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3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3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사우디아라비아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3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삼성엔지니어링</a:t>
                      </a:r>
                    </a:p>
                  </a:txBody>
                  <a:tcPr marL="8792" marR="8792" marT="953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2010. 07. ~ 2010. 10.</a:t>
                      </a:r>
                    </a:p>
                  </a:txBody>
                  <a:tcPr marL="8792" marR="8792" marT="953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발  전 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3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80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8</a:t>
                      </a:r>
                    </a:p>
                  </a:txBody>
                  <a:tcPr marL="8792" marR="8792" marT="953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BERA 70MW Peaking Power Plant Project </a:t>
                      </a:r>
                    </a:p>
                  </a:txBody>
                  <a:tcPr marL="8792" marR="8792" marT="953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발전플랜트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3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3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방글라데시</a:t>
                      </a:r>
                    </a:p>
                  </a:txBody>
                  <a:tcPr marL="8792" marR="8792" marT="953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현대중공업</a:t>
                      </a:r>
                    </a:p>
                  </a:txBody>
                  <a:tcPr marL="8792" marR="8792" marT="953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2010. 04. ~ 2011. 12.</a:t>
                      </a:r>
                    </a:p>
                  </a:txBody>
                  <a:tcPr marL="8792" marR="8792" marT="953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발   전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3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80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</a:t>
                      </a:r>
                    </a:p>
                  </a:txBody>
                  <a:tcPr marL="8792" marR="8792" marT="953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아산탕정 </a:t>
                      </a: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10MW </a:t>
                      </a:r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연료전지 발전시설 기본설계</a:t>
                      </a:r>
                    </a:p>
                  </a:txBody>
                  <a:tcPr marL="8792" marR="8792" marT="953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발전플랜트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3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3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</a:p>
                  </a:txBody>
                  <a:tcPr marL="8792" marR="8792" marT="953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대한주택공사</a:t>
                      </a:r>
                    </a:p>
                  </a:txBody>
                  <a:tcPr marL="8792" marR="8792" marT="953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2010. 04. ~ 2010. 12.</a:t>
                      </a:r>
                    </a:p>
                  </a:txBody>
                  <a:tcPr marL="8792" marR="8792" marT="953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연료  전지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3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80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10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3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Combined Cycle Gas Turbine of </a:t>
                      </a:r>
                      <a:r>
                        <a:rPr lang="en-US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Sabiya</a:t>
                      </a: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Project</a:t>
                      </a:r>
                    </a:p>
                  </a:txBody>
                  <a:tcPr marL="8792" marR="8792" marT="953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발전플랜트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3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3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쿠웨이트</a:t>
                      </a:r>
                    </a:p>
                  </a:txBody>
                  <a:tcPr marL="8792" marR="8792" marT="953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현대건설</a:t>
                      </a:r>
                    </a:p>
                  </a:txBody>
                  <a:tcPr marL="8792" marR="8792" marT="953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2010. 04. ~ 2010. 07.</a:t>
                      </a:r>
                    </a:p>
                  </a:txBody>
                  <a:tcPr marL="8792" marR="8792" marT="953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발  </a:t>
                      </a:r>
                      <a:r>
                        <a:rPr lang="ko-KR" altLang="en-US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전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3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슬라이드 번호 개체 틀 1"/>
          <p:cNvSpPr txBox="1">
            <a:spLocks/>
          </p:cNvSpPr>
          <p:nvPr/>
        </p:nvSpPr>
        <p:spPr bwMode="auto">
          <a:xfrm>
            <a:off x="3685778" y="6559550"/>
            <a:ext cx="2057400" cy="28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kumimoji="1" sz="1100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1pPr>
            <a:lvl2pPr marL="742950" indent="-28575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2pPr>
            <a:lvl3pPr marL="1143000" indent="-228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3pPr>
            <a:lvl4pPr marL="1600200" indent="-228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4pPr>
            <a:lvl5pPr marL="2057400" indent="-228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5pPr>
            <a:lvl6pPr marL="25146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6pPr>
            <a:lvl7pPr marL="29718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7pPr>
            <a:lvl8pPr marL="34290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8pPr>
            <a:lvl9pPr marL="38862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9pPr>
          </a:lstStyle>
          <a:p>
            <a:fld id="{3E1476DC-7947-47B6-A3EB-1CB04EFF9AB8}" type="slidenum">
              <a:rPr kumimoji="0" lang="ko-KR" altLang="en-US" smtClean="0">
                <a:solidFill>
                  <a:srgbClr val="898989"/>
                </a:solidFill>
                <a:ea typeface="맑은 고딕" pitchFamily="50" charset="-127"/>
              </a:rPr>
              <a:pPr/>
              <a:t>40</a:t>
            </a:fld>
            <a:endParaRPr kumimoji="0" lang="ko-KR" altLang="en-US" dirty="0" smtClean="0">
              <a:solidFill>
                <a:srgbClr val="898989"/>
              </a:solidFill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0659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54779" y="247951"/>
            <a:ext cx="3650763" cy="461651"/>
          </a:xfrm>
          <a:prstGeom prst="rect">
            <a:avLst/>
          </a:prstGeom>
          <a:ln>
            <a:noFill/>
          </a:ln>
        </p:spPr>
        <p:txBody>
          <a:bodyPr lIns="91427" tIns="45713" rIns="91427" bIns="45713">
            <a:spAutoFit/>
          </a:bodyPr>
          <a:lstStyle>
            <a:defPPr>
              <a:defRPr lang="ko-KR"/>
            </a:defPPr>
            <a:lvl1pPr marL="90488" indent="-90488" latinLnBrk="0">
              <a:lnSpc>
                <a:spcPct val="120000"/>
              </a:lnSpc>
              <a:spcBef>
                <a:spcPts val="300"/>
              </a:spcBef>
              <a:buFont typeface="Wingdings" pitchFamily="2" charset="2"/>
              <a:buChar char="§"/>
              <a:defRPr sz="1300" b="1" spc="-5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kumimoji="0" lang="ko-KR" alt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맑은 고딕" pitchFamily="50" charset="-127"/>
              </a:rPr>
              <a:t>별첨</a:t>
            </a:r>
            <a:r>
              <a:rPr kumimoji="0" lang="en-US" altLang="ko-KR" sz="240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맑은 고딕" pitchFamily="50" charset="-127"/>
              </a:rPr>
              <a:t>. </a:t>
            </a:r>
            <a:r>
              <a:rPr kumimoji="0" lang="ko-KR" alt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맑은 고딕" pitchFamily="50" charset="-127"/>
              </a:rPr>
              <a:t>수행 실적 </a:t>
            </a:r>
            <a:r>
              <a:rPr kumimoji="0" lang="en-US" altLang="ko-KR" sz="240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맑은 고딕" pitchFamily="50" charset="-127"/>
              </a:rPr>
              <a:t>List</a:t>
            </a:r>
            <a:endParaRPr kumimoji="0" lang="ko-KR" altLang="en-US" sz="2400" dirty="0">
              <a:solidFill>
                <a:prstClr val="black">
                  <a:lumMod val="85000"/>
                  <a:lumOff val="15000"/>
                </a:prstClr>
              </a:solidFill>
              <a:ea typeface="맑은 고딕" pitchFamily="50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3296" y="878237"/>
            <a:ext cx="5982203" cy="387784"/>
          </a:xfrm>
          <a:prstGeom prst="rect">
            <a:avLst/>
          </a:prstGeom>
          <a:ln>
            <a:noFill/>
          </a:ln>
        </p:spPr>
        <p:txBody>
          <a:bodyPr lIns="91427" tIns="45713" rIns="91427" bIns="45713">
            <a:spAutoFit/>
          </a:bodyPr>
          <a:lstStyle>
            <a:defPPr>
              <a:defRPr lang="ko-KR"/>
            </a:defPPr>
            <a:lvl1pPr indent="0" latinLnBrk="0">
              <a:lnSpc>
                <a:spcPct val="120000"/>
              </a:lnSpc>
              <a:spcBef>
                <a:spcPts val="300"/>
              </a:spcBef>
              <a:buFont typeface="Wingdings" pitchFamily="2" charset="2"/>
              <a:buNone/>
              <a:defRPr sz="1600" b="1" spc="-5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</a:defRPr>
            </a:lvl1pPr>
          </a:lstStyle>
          <a:p>
            <a:pPr fontAlgn="auto" latinLnBrk="1">
              <a:spcBef>
                <a:spcPct val="4000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kumimoji="0" lang="en-US" altLang="ko-KR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 pitchFamily="50" charset="-127"/>
              </a:rPr>
              <a:t> </a:t>
            </a:r>
            <a:r>
              <a:rPr kumimoji="0" lang="ko-KR" altLang="en-US" sz="140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 pitchFamily="50" charset="-127"/>
              </a:rPr>
              <a:t>환경플랜트 </a:t>
            </a:r>
            <a:r>
              <a:rPr kumimoji="0" lang="ko-KR" altLang="en-US" sz="140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맑은 고딕" pitchFamily="50" charset="-127"/>
              </a:rPr>
              <a:t>수행 실적</a:t>
            </a:r>
            <a:endParaRPr kumimoji="0" lang="en-US" altLang="ko-KR" sz="1400" spc="0" dirty="0">
              <a:ln>
                <a:noFill/>
              </a:ln>
              <a:solidFill>
                <a:srgbClr val="000000"/>
              </a:solidFill>
              <a:ea typeface="맑은 고딕" pitchFamily="50" charset="-127"/>
            </a:endParaRPr>
          </a:p>
        </p:txBody>
      </p:sp>
      <p:graphicFrame>
        <p:nvGraphicFramePr>
          <p:cNvPr id="9" name="표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3227312"/>
              </p:ext>
            </p:extLst>
          </p:nvPr>
        </p:nvGraphicFramePr>
        <p:xfrm>
          <a:off x="716581" y="1265238"/>
          <a:ext cx="8175381" cy="22911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7027"/>
                <a:gridCol w="2808312"/>
                <a:gridCol w="936104"/>
                <a:gridCol w="621529"/>
                <a:gridCol w="561145"/>
                <a:gridCol w="911861"/>
                <a:gridCol w="1262577"/>
                <a:gridCol w="746826"/>
              </a:tblGrid>
              <a:tr h="291554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1" u="none" strike="noStrike" dirty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번호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93" marR="6093" marT="6599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1" u="none" strike="noStrike" dirty="0" err="1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프로젝트명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93" marR="6093" marT="6599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u="none" strike="noStrike" dirty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Service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93" marR="6093" marT="6599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1" u="none" strike="noStrike" dirty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수행형태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93" marR="6093" marT="6599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1" u="none" strike="noStrike" dirty="0" err="1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국가명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93" marR="6093" marT="6599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1" u="none" strike="noStrike" dirty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사업주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93" marR="6093" marT="6599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1" u="none" strike="noStrike" dirty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기   간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93" marR="6093" marT="6599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1" u="none" strike="noStrike" dirty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비   고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93" marR="6093" marT="6599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9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1</a:t>
                      </a:r>
                      <a:endParaRPr lang="en-US" altLang="ko-KR" sz="900" b="1" i="0" u="none" strike="noStrike" kern="1200" dirty="0">
                        <a:solidFill>
                          <a:schemeClr val="dk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marL="6093" marR="6093" marT="6598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9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삼양패키징</a:t>
                      </a:r>
                      <a:r>
                        <a:rPr lang="ko-KR" altLang="en-US" sz="9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시화공장 고도화 시설</a:t>
                      </a:r>
                    </a:p>
                  </a:txBody>
                  <a:tcPr marL="8792" marR="8792" marT="95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환경플랜트</a:t>
                      </a:r>
                    </a:p>
                  </a:txBody>
                  <a:tcPr marL="8792" marR="8792" marT="95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삼양패키징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2022.04.</a:t>
                      </a:r>
                      <a:r>
                        <a:rPr lang="en-US" altLang="ko-KR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~ 2023. 05.</a:t>
                      </a:r>
                      <a:endParaRPr lang="ko-KR" altLang="en-US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플라스틱 처리</a:t>
                      </a:r>
                    </a:p>
                  </a:txBody>
                  <a:tcPr marL="6093" marR="6093" marT="6598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9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2</a:t>
                      </a:r>
                      <a:endParaRPr lang="en-US" altLang="ko-KR" sz="900" b="1" i="0" u="none" strike="noStrike" kern="1200" dirty="0">
                        <a:solidFill>
                          <a:schemeClr val="dk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marL="6093" marR="6093" marT="6598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한화솔루션 </a:t>
                      </a:r>
                      <a:r>
                        <a:rPr lang="en-US" altLang="ko-KR" sz="9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DNT Fume</a:t>
                      </a:r>
                      <a:r>
                        <a:rPr lang="en-US" altLang="ko-KR" sz="9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Scrubber </a:t>
                      </a:r>
                      <a:r>
                        <a:rPr lang="ko-KR" altLang="en-US" sz="9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설계공사 설계용역</a:t>
                      </a:r>
                      <a:endParaRPr lang="ko-KR" altLang="en-US" sz="9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8792" marR="8792" marT="95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환경플랜트</a:t>
                      </a:r>
                    </a:p>
                  </a:txBody>
                  <a:tcPr marL="8792" marR="8792" marT="95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</a:p>
                  </a:txBody>
                  <a:tcPr marL="8792" marR="8792" marT="95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한화솔루션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2020. 08. ~ 2021. 02.</a:t>
                      </a:r>
                      <a:endParaRPr lang="ko-KR" altLang="en-US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대기 환경</a:t>
                      </a:r>
                    </a:p>
                  </a:txBody>
                  <a:tcPr marL="6093" marR="6093" marT="6598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3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삼성</a:t>
                      </a: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SDI A-Project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환경플랜트</a:t>
                      </a:r>
                    </a:p>
                  </a:txBody>
                  <a:tcPr marL="8792" marR="8792" marT="95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중국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삼성</a:t>
                      </a: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SDI </a:t>
                      </a:r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중국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2014. 04. ~ 2015. 06.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폐수처리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4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삼성전자 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S3</a:t>
                      </a:r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라인 신축공사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(Ph-1)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환경플랜트</a:t>
                      </a:r>
                    </a:p>
                  </a:txBody>
                  <a:tcPr marL="8792" marR="8792" marT="95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삼성전자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2013. 05. ~ 2014. 07.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폐수처리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5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삼성전기 </a:t>
                      </a:r>
                      <a:r>
                        <a:rPr lang="ko-KR" altLang="en-US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쿤산</a:t>
                      </a:r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수처리시설</a:t>
                      </a:r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개선 및 증설 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Project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환경플랜트</a:t>
                      </a:r>
                    </a:p>
                  </a:txBody>
                  <a:tcPr marL="8792" marR="8792" marT="95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중국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삼성전기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2013. 04. ~ 2014. 03.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폐수처리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6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삼성</a:t>
                      </a: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ENG </a:t>
                      </a:r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바레인 </a:t>
                      </a:r>
                      <a:r>
                        <a:rPr lang="en-US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Muharraq</a:t>
                      </a: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Project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환경플랜트</a:t>
                      </a:r>
                    </a:p>
                  </a:txBody>
                  <a:tcPr marL="8792" marR="8792" marT="95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바레인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Muharraq STP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2012. 07. ~ 2012. 07.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폐수처리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36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7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Takreer</a:t>
                      </a: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RRE Utilities &amp; </a:t>
                      </a:r>
                      <a:r>
                        <a:rPr lang="en-US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Offsites</a:t>
                      </a: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PKG#3 Project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환경플랜트</a:t>
                      </a:r>
                    </a:p>
                  </a:txBody>
                  <a:tcPr marL="8792" marR="8792" marT="952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UAE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Takreer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2010. 08. ~ 2011. 05.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폐수처리 </a:t>
                      </a:r>
                    </a:p>
                  </a:txBody>
                  <a:tcPr marL="8792" marR="8792" marT="952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84463" y="3686231"/>
            <a:ext cx="5982203" cy="387784"/>
          </a:xfrm>
          <a:prstGeom prst="rect">
            <a:avLst/>
          </a:prstGeom>
          <a:ln>
            <a:noFill/>
          </a:ln>
        </p:spPr>
        <p:txBody>
          <a:bodyPr lIns="91427" tIns="45713" rIns="91427" bIns="45713">
            <a:spAutoFit/>
          </a:bodyPr>
          <a:lstStyle>
            <a:defPPr>
              <a:defRPr lang="ko-KR"/>
            </a:defPPr>
            <a:lvl1pPr indent="0" latinLnBrk="0">
              <a:lnSpc>
                <a:spcPct val="120000"/>
              </a:lnSpc>
              <a:spcBef>
                <a:spcPts val="300"/>
              </a:spcBef>
              <a:buFont typeface="Wingdings" pitchFamily="2" charset="2"/>
              <a:buNone/>
              <a:defRPr sz="1600" b="1" spc="-5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</a:defRPr>
            </a:lvl1pPr>
          </a:lstStyle>
          <a:p>
            <a:pPr fontAlgn="auto" latinLnBrk="1">
              <a:spcBef>
                <a:spcPct val="4000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kumimoji="0" lang="en-US" altLang="ko-KR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 pitchFamily="50" charset="-127"/>
              </a:rPr>
              <a:t> </a:t>
            </a:r>
            <a:r>
              <a:rPr kumimoji="0" lang="ko-KR" altLang="en-US" sz="140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 pitchFamily="50" charset="-127"/>
              </a:rPr>
              <a:t>조선</a:t>
            </a:r>
            <a:r>
              <a:rPr kumimoji="0" lang="en-US" altLang="ko-KR" sz="140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 pitchFamily="50" charset="-127"/>
              </a:rPr>
              <a:t>/</a:t>
            </a:r>
            <a:r>
              <a:rPr kumimoji="0" lang="ko-KR" altLang="en-US" sz="140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 pitchFamily="50" charset="-127"/>
              </a:rPr>
              <a:t>철강 플랜트 </a:t>
            </a:r>
            <a:r>
              <a:rPr kumimoji="0" lang="ko-KR" altLang="en-US" sz="140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맑은 고딕" pitchFamily="50" charset="-127"/>
              </a:rPr>
              <a:t>수행 실적</a:t>
            </a:r>
            <a:endParaRPr kumimoji="0" lang="en-US" altLang="ko-KR" sz="1400" spc="0" dirty="0">
              <a:ln>
                <a:noFill/>
              </a:ln>
              <a:solidFill>
                <a:srgbClr val="000000"/>
              </a:solidFill>
              <a:ea typeface="맑은 고딕" pitchFamily="50" charset="-127"/>
            </a:endParaRPr>
          </a:p>
        </p:txBody>
      </p:sp>
      <p:graphicFrame>
        <p:nvGraphicFramePr>
          <p:cNvPr id="11" name="표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4574842"/>
              </p:ext>
            </p:extLst>
          </p:nvPr>
        </p:nvGraphicFramePr>
        <p:xfrm>
          <a:off x="716581" y="4046387"/>
          <a:ext cx="8175381" cy="11108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7027"/>
                <a:gridCol w="2808312"/>
                <a:gridCol w="786058"/>
                <a:gridCol w="771575"/>
                <a:gridCol w="561145"/>
                <a:gridCol w="911861"/>
                <a:gridCol w="1262577"/>
                <a:gridCol w="746826"/>
              </a:tblGrid>
              <a:tr h="257628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1" u="none" strike="noStrike" dirty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번호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93" marR="6093" marT="66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1" u="none" strike="noStrike" dirty="0" err="1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프로젝트명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93" marR="6093" marT="66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u="none" strike="noStrike" dirty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Service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93" marR="6093" marT="66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1" u="none" strike="noStrike" dirty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수행형태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93" marR="6093" marT="66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1" u="none" strike="noStrike" dirty="0" err="1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국가명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93" marR="6093" marT="66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1" u="none" strike="noStrike" dirty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사업주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93" marR="6093" marT="66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1" u="none" strike="noStrike" dirty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기   간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93" marR="6093" marT="66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1" u="none" strike="noStrike" dirty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비   고</a:t>
                      </a:r>
                      <a:endParaRPr lang="ko-KR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093" marR="6093" marT="66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7711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</a:t>
                      </a:r>
                    </a:p>
                  </a:txBody>
                  <a:tcPr marL="8792" marR="8792" marT="9528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COG Refinery Plant Project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8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　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철강플랜트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8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8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</a:p>
                  </a:txBody>
                  <a:tcPr marL="8792" marR="8792" marT="9528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현대하이스코</a:t>
                      </a:r>
                    </a:p>
                  </a:txBody>
                  <a:tcPr marL="8792" marR="8792" marT="9528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2012. 03. ~ 2012. 04.</a:t>
                      </a:r>
                    </a:p>
                  </a:txBody>
                  <a:tcPr marL="8792" marR="8792" marT="9528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탈황설비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8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8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브라질 </a:t>
                      </a: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CSP Steel Plant</a:t>
                      </a:r>
                    </a:p>
                  </a:txBody>
                  <a:tcPr marL="8792" marR="8792" marT="9528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　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철강플랜트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8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8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브라질</a:t>
                      </a:r>
                    </a:p>
                  </a:txBody>
                  <a:tcPr marL="8792" marR="8792" marT="9528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브라질 </a:t>
                      </a: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CSP</a:t>
                      </a:r>
                    </a:p>
                  </a:txBody>
                  <a:tcPr marL="8792" marR="8792" marT="9528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2012. 04. ~ 2014. 02.</a:t>
                      </a:r>
                    </a:p>
                  </a:txBody>
                  <a:tcPr marL="8792" marR="8792" marT="9528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철강제조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8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3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8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Nakilat</a:t>
                      </a: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Ship Repair Yard Project</a:t>
                      </a:r>
                    </a:p>
                  </a:txBody>
                  <a:tcPr marL="8792" marR="8792" marT="9528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　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조선플랜트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8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</a:p>
                  </a:txBody>
                  <a:tcPr marL="8792" marR="8792" marT="9528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카타르</a:t>
                      </a:r>
                    </a:p>
                  </a:txBody>
                  <a:tcPr marL="8792" marR="8792" marT="9528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대우조선</a:t>
                      </a:r>
                    </a:p>
                  </a:txBody>
                  <a:tcPr marL="8792" marR="8792" marT="9528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2010. 08. ~ 2010. 12.</a:t>
                      </a:r>
                    </a:p>
                  </a:txBody>
                  <a:tcPr marL="8792" marR="8792" marT="9528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선박수리</a:t>
                      </a:r>
                      <a:endParaRPr lang="ko-KR" alt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28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84463" y="5278535"/>
            <a:ext cx="5982203" cy="387784"/>
          </a:xfrm>
          <a:prstGeom prst="rect">
            <a:avLst/>
          </a:prstGeom>
          <a:ln>
            <a:noFill/>
          </a:ln>
        </p:spPr>
        <p:txBody>
          <a:bodyPr lIns="91427" tIns="45713" rIns="91427" bIns="45713">
            <a:spAutoFit/>
          </a:bodyPr>
          <a:lstStyle>
            <a:defPPr>
              <a:defRPr lang="ko-KR"/>
            </a:defPPr>
            <a:lvl1pPr indent="0" latinLnBrk="0">
              <a:lnSpc>
                <a:spcPct val="120000"/>
              </a:lnSpc>
              <a:spcBef>
                <a:spcPts val="300"/>
              </a:spcBef>
              <a:buFont typeface="Wingdings" pitchFamily="2" charset="2"/>
              <a:buNone/>
              <a:defRPr sz="1600" b="1" spc="-5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</a:defRPr>
            </a:lvl1pPr>
          </a:lstStyle>
          <a:p>
            <a:pPr fontAlgn="auto" latinLnBrk="1">
              <a:spcBef>
                <a:spcPct val="4000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kumimoji="0" lang="en-US" altLang="ko-KR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 pitchFamily="50" charset="-127"/>
              </a:rPr>
              <a:t> </a:t>
            </a:r>
            <a:r>
              <a:rPr kumimoji="0" lang="ko-KR" altLang="en-US" sz="140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 pitchFamily="50" charset="-127"/>
              </a:rPr>
              <a:t>일반건축 </a:t>
            </a:r>
            <a:r>
              <a:rPr kumimoji="0" lang="ko-KR" altLang="en-US" sz="140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맑은 고딕" pitchFamily="50" charset="-127"/>
              </a:rPr>
              <a:t>수행 실적</a:t>
            </a:r>
            <a:endParaRPr kumimoji="0" lang="en-US" altLang="ko-KR" sz="1400" spc="0" dirty="0">
              <a:ln>
                <a:noFill/>
              </a:ln>
              <a:solidFill>
                <a:srgbClr val="000000"/>
              </a:solidFill>
              <a:ea typeface="맑은 고딕" pitchFamily="50" charset="-127"/>
            </a:endParaRPr>
          </a:p>
        </p:txBody>
      </p:sp>
      <p:graphicFrame>
        <p:nvGraphicFramePr>
          <p:cNvPr id="13" name="표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0764345"/>
              </p:ext>
            </p:extLst>
          </p:nvPr>
        </p:nvGraphicFramePr>
        <p:xfrm>
          <a:off x="722441" y="5628158"/>
          <a:ext cx="8169518" cy="4651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1167"/>
                <a:gridCol w="2808312"/>
                <a:gridCol w="720080"/>
                <a:gridCol w="864096"/>
                <a:gridCol w="536694"/>
                <a:gridCol w="911207"/>
                <a:gridCol w="1261672"/>
                <a:gridCol w="746290"/>
              </a:tblGrid>
              <a:tr h="195858"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ko-KR" altLang="en-US" sz="11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번호</a:t>
                      </a:r>
                    </a:p>
                  </a:txBody>
                  <a:tcPr marL="6093" marR="6093" marT="658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ko-KR" altLang="en-US" sz="11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프로젝트명</a:t>
                      </a:r>
                      <a:endParaRPr lang="ko-KR" altLang="en-US" sz="11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3" marR="6093" marT="658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sz="11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Service</a:t>
                      </a:r>
                    </a:p>
                  </a:txBody>
                  <a:tcPr marL="6093" marR="6093" marT="658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ko-KR" altLang="en-US" sz="11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수행형태</a:t>
                      </a:r>
                    </a:p>
                  </a:txBody>
                  <a:tcPr marL="6093" marR="6093" marT="658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ko-KR" altLang="en-US" sz="11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국가명</a:t>
                      </a:r>
                      <a:endParaRPr lang="ko-KR" altLang="en-US" sz="11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3" marR="6093" marT="658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ko-KR" altLang="en-US" sz="11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사업주</a:t>
                      </a:r>
                    </a:p>
                  </a:txBody>
                  <a:tcPr marL="6093" marR="6093" marT="658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ko-KR" altLang="en-US" sz="11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기   간</a:t>
                      </a:r>
                    </a:p>
                  </a:txBody>
                  <a:tcPr marL="6093" marR="6093" marT="658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ko-KR" altLang="en-US" sz="11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비   고</a:t>
                      </a:r>
                    </a:p>
                  </a:txBody>
                  <a:tcPr marL="6093" marR="6093" marT="6584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69280"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8792" marR="8792" marT="950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1" hangingPunct="1"/>
                      <a:r>
                        <a:rPr lang="ko-KR" altLang="en-US" sz="9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두모리</a:t>
                      </a:r>
                      <a:r>
                        <a:rPr lang="ko-KR" altLang="en-US" sz="9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숙박시설 신축공사</a:t>
                      </a:r>
                    </a:p>
                  </a:txBody>
                  <a:tcPr marL="8792" marR="8792" marT="950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일반건축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0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설계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구매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공사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0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한국</a:t>
                      </a:r>
                    </a:p>
                  </a:txBody>
                  <a:tcPr marL="8792" marR="8792" marT="950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우리산업개발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0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2017. 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08. </a:t>
                      </a: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~ </a:t>
                      </a:r>
                      <a:r>
                        <a:rPr lang="en-US" altLang="ko-K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2017.</a:t>
                      </a:r>
                      <a:r>
                        <a:rPr lang="en-US" altLang="ko-KR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12.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0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호텔시설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92" marR="8792" marT="950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5" name="슬라이드 번호 개체 틀 1"/>
          <p:cNvSpPr txBox="1">
            <a:spLocks/>
          </p:cNvSpPr>
          <p:nvPr/>
        </p:nvSpPr>
        <p:spPr bwMode="auto">
          <a:xfrm>
            <a:off x="3685778" y="6559550"/>
            <a:ext cx="2057400" cy="28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kumimoji="1" sz="1100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1pPr>
            <a:lvl2pPr marL="742950" indent="-28575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2pPr>
            <a:lvl3pPr marL="1143000" indent="-228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3pPr>
            <a:lvl4pPr marL="1600200" indent="-228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4pPr>
            <a:lvl5pPr marL="2057400" indent="-228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5pPr>
            <a:lvl6pPr marL="25146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6pPr>
            <a:lvl7pPr marL="29718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7pPr>
            <a:lvl8pPr marL="34290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8pPr>
            <a:lvl9pPr marL="38862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9pPr>
          </a:lstStyle>
          <a:p>
            <a:fld id="{3E1476DC-7947-47B6-A3EB-1CB04EFF9AB8}" type="slidenum">
              <a:rPr kumimoji="0" lang="ko-KR" altLang="en-US" smtClean="0">
                <a:solidFill>
                  <a:srgbClr val="898989"/>
                </a:solidFill>
                <a:ea typeface="맑은 고딕" pitchFamily="50" charset="-127"/>
              </a:rPr>
              <a:pPr/>
              <a:t>41</a:t>
            </a:fld>
            <a:endParaRPr kumimoji="0" lang="ko-KR" altLang="en-US" dirty="0" smtClean="0">
              <a:solidFill>
                <a:srgbClr val="898989"/>
              </a:solidFill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03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 bwMode="auto">
          <a:xfrm>
            <a:off x="-14653" y="0"/>
            <a:ext cx="915865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  <a:extLst/>
        </p:spPr>
        <p:txBody>
          <a:bodyPr wrap="none" lIns="0" tIns="0" rIns="0" bIns="0" anchor="ctr">
            <a:scene3d>
              <a:camera prst="orthographicFront"/>
              <a:lightRig rig="threePt" dir="t"/>
            </a:scene3d>
            <a:sp3d>
              <a:bevelT w="0" h="38100"/>
            </a:sp3d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defRPr/>
            </a:pPr>
            <a:endParaRPr kumimoji="0" lang="ko-KR" altLang="en-US" sz="1400" b="1" spc="-50" dirty="0">
              <a:solidFill>
                <a:srgbClr val="FCD90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63491" name="TextBox 6"/>
          <p:cNvSpPr txBox="1">
            <a:spLocks noChangeArrowheads="1"/>
          </p:cNvSpPr>
          <p:nvPr/>
        </p:nvSpPr>
        <p:spPr bwMode="auto">
          <a:xfrm>
            <a:off x="2847244" y="2841628"/>
            <a:ext cx="3326423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964" tIns="41982" rIns="83964" bIns="41982">
            <a:spAutoFit/>
          </a:bodyPr>
          <a:lstStyle>
            <a:lvl1pPr defTabSz="957263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1pPr>
            <a:lvl2pPr marL="742950" indent="-285750" defTabSz="957263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2pPr>
            <a:lvl3pPr marL="1143000" indent="-228600" defTabSz="957263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3pPr>
            <a:lvl4pPr marL="1600200" indent="-228600" defTabSz="957263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4pPr>
            <a:lvl5pPr marL="2057400" indent="-228600" defTabSz="957263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9pPr>
          </a:lstStyle>
          <a:p>
            <a:pPr algn="ctr"/>
            <a:r>
              <a:rPr kumimoji="0" lang="en-US" altLang="ko-KR" sz="4000" b="1" smtClean="0">
                <a:solidFill>
                  <a:srgbClr val="00B0F0"/>
                </a:solidFill>
                <a:ea typeface="맑은 고딕" pitchFamily="50" charset="-127"/>
              </a:rPr>
              <a:t>THANK YOU</a:t>
            </a:r>
            <a:endParaRPr kumimoji="0" lang="ko-KR" altLang="en-US" sz="4000" b="1" smtClean="0">
              <a:solidFill>
                <a:srgbClr val="00B0F0"/>
              </a:solidFill>
              <a:ea typeface="맑은 고딕" pitchFamily="50" charset="-127"/>
            </a:endParaRPr>
          </a:p>
        </p:txBody>
      </p:sp>
      <p:cxnSp>
        <p:nvCxnSpPr>
          <p:cNvPr id="12" name="직선 연결선 11"/>
          <p:cNvCxnSpPr/>
          <p:nvPr/>
        </p:nvCxnSpPr>
        <p:spPr>
          <a:xfrm>
            <a:off x="5826369" y="3027363"/>
            <a:ext cx="3317631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/>
          <p:cNvCxnSpPr/>
          <p:nvPr/>
        </p:nvCxnSpPr>
        <p:spPr>
          <a:xfrm>
            <a:off x="1" y="3368675"/>
            <a:ext cx="3261946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90805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Box 77"/>
          <p:cNvSpPr txBox="1"/>
          <p:nvPr/>
        </p:nvSpPr>
        <p:spPr>
          <a:xfrm>
            <a:off x="849750" y="247951"/>
            <a:ext cx="3650763" cy="461651"/>
          </a:xfrm>
          <a:prstGeom prst="rect">
            <a:avLst/>
          </a:prstGeom>
          <a:ln>
            <a:noFill/>
          </a:ln>
        </p:spPr>
        <p:txBody>
          <a:bodyPr lIns="91427" tIns="45713" rIns="91427" bIns="45713">
            <a:spAutoFit/>
          </a:bodyPr>
          <a:lstStyle>
            <a:defPPr>
              <a:defRPr lang="ko-KR"/>
            </a:defPPr>
            <a:lvl1pPr marL="90488" indent="-90488" latinLnBrk="0">
              <a:lnSpc>
                <a:spcPct val="120000"/>
              </a:lnSpc>
              <a:spcBef>
                <a:spcPts val="300"/>
              </a:spcBef>
              <a:buFont typeface="Wingdings" pitchFamily="2" charset="2"/>
              <a:buChar char="§"/>
              <a:defRPr sz="1300" b="1" spc="-5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kumimoji="0" lang="ko-KR" alt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맑은 고딕" pitchFamily="50" charset="-127"/>
              </a:rPr>
              <a:t>회사개요</a:t>
            </a:r>
            <a:endParaRPr kumimoji="0" lang="ko-KR" altLang="en-US" sz="2400" dirty="0">
              <a:solidFill>
                <a:prstClr val="black">
                  <a:lumMod val="85000"/>
                  <a:lumOff val="15000"/>
                </a:prstClr>
              </a:solidFill>
              <a:ea typeface="맑은 고딕" pitchFamily="50" charset="-127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450936" y="764704"/>
            <a:ext cx="1676157" cy="369318"/>
          </a:xfrm>
          <a:prstGeom prst="rect">
            <a:avLst/>
          </a:prstGeom>
          <a:ln>
            <a:noFill/>
          </a:ln>
        </p:spPr>
        <p:txBody>
          <a:bodyPr lIns="91427" tIns="45713" rIns="91427" bIns="45713">
            <a:spAutoFit/>
          </a:bodyPr>
          <a:lstStyle>
            <a:defPPr>
              <a:defRPr lang="ko-KR"/>
            </a:defPPr>
            <a:lvl1pPr marL="90488" indent="-90488" latinLnBrk="0">
              <a:lnSpc>
                <a:spcPct val="120000"/>
              </a:lnSpc>
              <a:spcBef>
                <a:spcPts val="300"/>
              </a:spcBef>
              <a:buFont typeface="Wingdings" pitchFamily="2" charset="2"/>
              <a:buChar char="§"/>
              <a:defRPr sz="1300" b="1" spc="-5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kumimoji="0" lang="en-US" altLang="ko-KR" sz="180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맑은 고딕" pitchFamily="50" charset="-127"/>
              </a:rPr>
              <a:t>4.  </a:t>
            </a:r>
            <a:r>
              <a:rPr kumimoji="0" lang="ko-KR" altLang="en-US" sz="180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맑은 고딕" pitchFamily="50" charset="-127"/>
              </a:rPr>
              <a:t>인력 현황</a:t>
            </a:r>
            <a:endParaRPr kumimoji="0" lang="ko-KR" altLang="en-US" sz="1800" dirty="0">
              <a:solidFill>
                <a:prstClr val="black">
                  <a:lumMod val="85000"/>
                  <a:lumOff val="15000"/>
                </a:prstClr>
              </a:solidFill>
              <a:ea typeface="맑은 고딕" pitchFamily="50" charset="-127"/>
            </a:endParaRPr>
          </a:p>
        </p:txBody>
      </p:sp>
      <p:grpSp>
        <p:nvGrpSpPr>
          <p:cNvPr id="27652" name="그룹 12"/>
          <p:cNvGrpSpPr>
            <a:grpSpLocks/>
          </p:cNvGrpSpPr>
          <p:nvPr/>
        </p:nvGrpSpPr>
        <p:grpSpPr bwMode="auto">
          <a:xfrm>
            <a:off x="852858" y="4906963"/>
            <a:ext cx="4407877" cy="1560512"/>
            <a:chOff x="117667" y="4786902"/>
            <a:chExt cx="4909575" cy="1718691"/>
          </a:xfrm>
        </p:grpSpPr>
        <p:graphicFrame>
          <p:nvGraphicFramePr>
            <p:cNvPr id="27722" name="차트 54"/>
            <p:cNvGraphicFramePr>
              <a:graphicFrameLocks/>
            </p:cNvGraphicFramePr>
            <p:nvPr/>
          </p:nvGraphicFramePr>
          <p:xfrm>
            <a:off x="1211223" y="4994682"/>
            <a:ext cx="3422141" cy="151091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74" name="워크시트" r:id="rId3" imgW="3429000" imgH="1505040" progId="Excel.Sheet.8">
                    <p:embed/>
                  </p:oleObj>
                </mc:Choice>
                <mc:Fallback>
                  <p:oleObj name="워크시트" r:id="rId3" imgW="3429000" imgH="1505040" progId="Excel.Sheet.8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11223" y="4994682"/>
                          <a:ext cx="3422141" cy="151091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7723" name="그룹 44"/>
            <p:cNvGrpSpPr>
              <a:grpSpLocks/>
            </p:cNvGrpSpPr>
            <p:nvPr/>
          </p:nvGrpSpPr>
          <p:grpSpPr bwMode="auto">
            <a:xfrm>
              <a:off x="117667" y="4786902"/>
              <a:ext cx="4909575" cy="1709951"/>
              <a:chOff x="-163257" y="4641955"/>
              <a:chExt cx="5671401" cy="1975289"/>
            </a:xfrm>
          </p:grpSpPr>
          <p:cxnSp>
            <p:nvCxnSpPr>
              <p:cNvPr id="44" name="직선 연결선 43"/>
              <p:cNvCxnSpPr/>
              <p:nvPr/>
            </p:nvCxnSpPr>
            <p:spPr>
              <a:xfrm>
                <a:off x="1167863" y="4963090"/>
                <a:ext cx="1886" cy="1526910"/>
              </a:xfrm>
              <a:prstGeom prst="line">
                <a:avLst/>
              </a:prstGeom>
              <a:ln w="285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직선 연결선 44"/>
              <p:cNvCxnSpPr/>
              <p:nvPr/>
            </p:nvCxnSpPr>
            <p:spPr>
              <a:xfrm>
                <a:off x="715358" y="6490000"/>
                <a:ext cx="4792786" cy="0"/>
              </a:xfrm>
              <a:prstGeom prst="line">
                <a:avLst/>
              </a:prstGeom>
              <a:ln w="285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726" name="TextBox 45"/>
              <p:cNvSpPr txBox="1">
                <a:spLocks noChangeArrowheads="1"/>
              </p:cNvSpPr>
              <p:nvPr/>
            </p:nvSpPr>
            <p:spPr bwMode="auto">
              <a:xfrm>
                <a:off x="2776192" y="4641955"/>
                <a:ext cx="2300404" cy="5090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맑은 고딕" pitchFamily="50" charset="-127"/>
                    <a:ea typeface="굴림" pitchFamily="50" charset="-127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맑은 고딕" pitchFamily="50" charset="-127"/>
                    <a:ea typeface="굴림" pitchFamily="50" charset="-127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맑은 고딕" pitchFamily="50" charset="-127"/>
                    <a:ea typeface="굴림" pitchFamily="50" charset="-127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맑은 고딕" pitchFamily="50" charset="-127"/>
                    <a:ea typeface="굴림" pitchFamily="50" charset="-127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맑은 고딕" pitchFamily="50" charset="-127"/>
                    <a:ea typeface="굴림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맑은 고딕" pitchFamily="50" charset="-127"/>
                    <a:ea typeface="굴림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맑은 고딕" pitchFamily="50" charset="-127"/>
                    <a:ea typeface="굴림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맑은 고딕" pitchFamily="50" charset="-127"/>
                    <a:ea typeface="굴림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맑은 고딕" pitchFamily="50" charset="-127"/>
                    <a:ea typeface="굴림" pitchFamily="50" charset="-127"/>
                  </a:defRPr>
                </a:lvl9pPr>
              </a:lstStyle>
              <a:p>
                <a:r>
                  <a:rPr kumimoji="0" lang="en-US" altLang="ko-KR" sz="1000" b="1" smtClean="0">
                    <a:solidFill>
                      <a:srgbClr val="000000"/>
                    </a:solidFill>
                    <a:ea typeface="맑은 고딕" pitchFamily="50" charset="-127"/>
                    <a:cs typeface="Arial" pitchFamily="34" charset="0"/>
                  </a:rPr>
                  <a:t>Manpower Composition (%)</a:t>
                </a:r>
                <a:endParaRPr kumimoji="0" lang="ko-KR" altLang="en-US" sz="1000" b="1" smtClean="0">
                  <a:solidFill>
                    <a:srgbClr val="000000"/>
                  </a:solidFill>
                  <a:ea typeface="맑은 고딕" pitchFamily="50" charset="-127"/>
                  <a:cs typeface="Arial" pitchFamily="34" charset="0"/>
                </a:endParaRPr>
              </a:p>
            </p:txBody>
          </p:sp>
          <p:sp>
            <p:nvSpPr>
              <p:cNvPr id="27727" name="TextBox 46"/>
              <p:cNvSpPr txBox="1">
                <a:spLocks noChangeArrowheads="1"/>
              </p:cNvSpPr>
              <p:nvPr/>
            </p:nvSpPr>
            <p:spPr bwMode="auto">
              <a:xfrm>
                <a:off x="430657" y="4839888"/>
                <a:ext cx="703268" cy="3332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맑은 고딕" pitchFamily="50" charset="-127"/>
                    <a:ea typeface="굴림" pitchFamily="50" charset="-127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맑은 고딕" pitchFamily="50" charset="-127"/>
                    <a:ea typeface="굴림" pitchFamily="50" charset="-127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맑은 고딕" pitchFamily="50" charset="-127"/>
                    <a:ea typeface="굴림" pitchFamily="50" charset="-127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맑은 고딕" pitchFamily="50" charset="-127"/>
                    <a:ea typeface="굴림" pitchFamily="50" charset="-127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맑은 고딕" pitchFamily="50" charset="-127"/>
                    <a:ea typeface="굴림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맑은 고딕" pitchFamily="50" charset="-127"/>
                    <a:ea typeface="굴림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맑은 고딕" pitchFamily="50" charset="-127"/>
                    <a:ea typeface="굴림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맑은 고딕" pitchFamily="50" charset="-127"/>
                    <a:ea typeface="굴림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맑은 고딕" pitchFamily="50" charset="-127"/>
                    <a:ea typeface="굴림" pitchFamily="50" charset="-127"/>
                  </a:defRPr>
                </a:lvl9pPr>
              </a:lstStyle>
              <a:p>
                <a:r>
                  <a:rPr kumimoji="0" lang="en-US" altLang="ko-KR" sz="1100" b="1" smtClean="0">
                    <a:solidFill>
                      <a:srgbClr val="17375E"/>
                    </a:solidFill>
                    <a:ea typeface="맑은 고딕" pitchFamily="50" charset="-127"/>
                    <a:cs typeface="Arial" pitchFamily="34" charset="0"/>
                  </a:rPr>
                  <a:t>Years</a:t>
                </a:r>
                <a:endParaRPr kumimoji="0" lang="ko-KR" altLang="en-US" sz="1100" b="1" smtClean="0">
                  <a:solidFill>
                    <a:srgbClr val="17375E"/>
                  </a:solidFill>
                  <a:ea typeface="맑은 고딕" pitchFamily="50" charset="-127"/>
                  <a:cs typeface="Arial" pitchFamily="34" charset="0"/>
                </a:endParaRPr>
              </a:p>
            </p:txBody>
          </p:sp>
          <p:sp>
            <p:nvSpPr>
              <p:cNvPr id="48" name="TextBox 25"/>
              <p:cNvSpPr txBox="1">
                <a:spLocks noChangeArrowheads="1"/>
              </p:cNvSpPr>
              <p:nvPr/>
            </p:nvSpPr>
            <p:spPr bwMode="auto">
              <a:xfrm>
                <a:off x="19631" y="5940635"/>
                <a:ext cx="1219353" cy="3230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ko-KR" sz="1050" b="1" dirty="0">
                    <a:solidFill>
                      <a:prstClr val="black"/>
                    </a:solidFill>
                    <a:latin typeface="맑은 고딕" pitchFamily="50" charset="-127"/>
                    <a:ea typeface="맑은 고딕" pitchFamily="50" charset="-127"/>
                    <a:cs typeface="Arial" pitchFamily="34" charset="0"/>
                  </a:rPr>
                  <a:t>0 ~ 5 (</a:t>
                </a:r>
                <a:r>
                  <a:rPr kumimoji="0" lang="ko-KR" altLang="en-US" sz="1050" b="1" dirty="0">
                    <a:solidFill>
                      <a:prstClr val="black"/>
                    </a:solidFill>
                    <a:latin typeface="맑은 고딕" pitchFamily="50" charset="-127"/>
                    <a:ea typeface="맑은 고딕" pitchFamily="50" charset="-127"/>
                    <a:cs typeface="Arial" pitchFamily="34" charset="0"/>
                  </a:rPr>
                  <a:t>초급</a:t>
                </a:r>
                <a:r>
                  <a:rPr kumimoji="0" lang="en-US" altLang="ko-KR" sz="1050" b="1" dirty="0">
                    <a:solidFill>
                      <a:prstClr val="black"/>
                    </a:solidFill>
                    <a:latin typeface="맑은 고딕" pitchFamily="50" charset="-127"/>
                    <a:ea typeface="맑은 고딕" pitchFamily="50" charset="-127"/>
                    <a:cs typeface="Arial" pitchFamily="34" charset="0"/>
                  </a:rPr>
                  <a:t>)</a:t>
                </a:r>
                <a:endParaRPr kumimoji="0" lang="ko-KR" altLang="en-US" sz="1050" b="1" dirty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  <a:cs typeface="Arial" pitchFamily="34" charset="0"/>
                </a:endParaRPr>
              </a:p>
            </p:txBody>
          </p:sp>
          <p:sp>
            <p:nvSpPr>
              <p:cNvPr id="49" name="TextBox 26"/>
              <p:cNvSpPr txBox="1">
                <a:spLocks noChangeArrowheads="1"/>
              </p:cNvSpPr>
              <p:nvPr/>
            </p:nvSpPr>
            <p:spPr bwMode="auto">
              <a:xfrm>
                <a:off x="-59557" y="5680092"/>
                <a:ext cx="1320417" cy="3230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ko-KR" sz="1050" b="1" dirty="0">
                    <a:solidFill>
                      <a:prstClr val="black"/>
                    </a:solidFill>
                    <a:latin typeface="맑은 고딕" pitchFamily="50" charset="-127"/>
                    <a:ea typeface="맑은 고딕" pitchFamily="50" charset="-127"/>
                    <a:cs typeface="Arial" pitchFamily="34" charset="0"/>
                  </a:rPr>
                  <a:t>5 ~ 10 (</a:t>
                </a:r>
                <a:r>
                  <a:rPr kumimoji="0" lang="ko-KR" altLang="en-US" sz="1050" b="1" dirty="0">
                    <a:solidFill>
                      <a:prstClr val="black"/>
                    </a:solidFill>
                    <a:latin typeface="맑은 고딕" pitchFamily="50" charset="-127"/>
                    <a:ea typeface="맑은 고딕" pitchFamily="50" charset="-127"/>
                    <a:cs typeface="Arial" pitchFamily="34" charset="0"/>
                  </a:rPr>
                  <a:t>중급</a:t>
                </a:r>
                <a:r>
                  <a:rPr kumimoji="0" lang="en-US" altLang="ko-KR" sz="1050" b="1" dirty="0">
                    <a:solidFill>
                      <a:prstClr val="black"/>
                    </a:solidFill>
                    <a:latin typeface="맑은 고딕" pitchFamily="50" charset="-127"/>
                    <a:ea typeface="맑은 고딕" pitchFamily="50" charset="-127"/>
                    <a:cs typeface="Arial" pitchFamily="34" charset="0"/>
                  </a:rPr>
                  <a:t>)</a:t>
                </a:r>
                <a:endParaRPr kumimoji="0" lang="ko-KR" altLang="en-US" sz="1050" b="1" dirty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  <a:cs typeface="Arial" pitchFamily="34" charset="0"/>
                </a:endParaRPr>
              </a:p>
            </p:txBody>
          </p:sp>
          <p:sp>
            <p:nvSpPr>
              <p:cNvPr id="50" name="TextBox 27"/>
              <p:cNvSpPr txBox="1">
                <a:spLocks noChangeArrowheads="1"/>
              </p:cNvSpPr>
              <p:nvPr/>
            </p:nvSpPr>
            <p:spPr bwMode="auto">
              <a:xfrm>
                <a:off x="-163257" y="5405410"/>
                <a:ext cx="1421480" cy="3230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ko-KR" sz="1050" b="1" dirty="0">
                    <a:solidFill>
                      <a:prstClr val="black"/>
                    </a:solidFill>
                    <a:latin typeface="맑은 고딕" pitchFamily="50" charset="-127"/>
                    <a:ea typeface="맑은 고딕" pitchFamily="50" charset="-127"/>
                    <a:cs typeface="Arial" pitchFamily="34" charset="0"/>
                  </a:rPr>
                  <a:t>10 ~ 15 (</a:t>
                </a:r>
                <a:r>
                  <a:rPr kumimoji="0" lang="ko-KR" altLang="en-US" sz="1050" b="1" dirty="0">
                    <a:solidFill>
                      <a:prstClr val="black"/>
                    </a:solidFill>
                    <a:latin typeface="맑은 고딕" pitchFamily="50" charset="-127"/>
                    <a:ea typeface="맑은 고딕" pitchFamily="50" charset="-127"/>
                    <a:cs typeface="Arial" pitchFamily="34" charset="0"/>
                  </a:rPr>
                  <a:t>고급</a:t>
                </a:r>
                <a:r>
                  <a:rPr kumimoji="0" lang="en-US" altLang="ko-KR" sz="1050" b="1" dirty="0">
                    <a:solidFill>
                      <a:prstClr val="black"/>
                    </a:solidFill>
                    <a:latin typeface="맑은 고딕" pitchFamily="50" charset="-127"/>
                    <a:ea typeface="맑은 고딕" pitchFamily="50" charset="-127"/>
                    <a:cs typeface="Arial" pitchFamily="34" charset="0"/>
                  </a:rPr>
                  <a:t>)</a:t>
                </a:r>
                <a:endParaRPr kumimoji="0" lang="ko-KR" altLang="en-US" sz="1050" b="1" dirty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  <a:cs typeface="Arial" pitchFamily="34" charset="0"/>
                </a:endParaRPr>
              </a:p>
            </p:txBody>
          </p:sp>
          <p:sp>
            <p:nvSpPr>
              <p:cNvPr id="51" name="TextBox 28"/>
              <p:cNvSpPr txBox="1">
                <a:spLocks noChangeArrowheads="1"/>
              </p:cNvSpPr>
              <p:nvPr/>
            </p:nvSpPr>
            <p:spPr bwMode="auto">
              <a:xfrm>
                <a:off x="147841" y="5118609"/>
                <a:ext cx="1095603" cy="3230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ko-KR" sz="1050" b="1" dirty="0">
                    <a:solidFill>
                      <a:prstClr val="black"/>
                    </a:solidFill>
                    <a:latin typeface="맑은 고딕" pitchFamily="50" charset="-127"/>
                    <a:ea typeface="맑은 고딕" pitchFamily="50" charset="-127"/>
                    <a:cs typeface="Arial" pitchFamily="34" charset="0"/>
                  </a:rPr>
                  <a:t>15+ (</a:t>
                </a:r>
                <a:r>
                  <a:rPr kumimoji="0" lang="ko-KR" altLang="en-US" sz="1050" b="1" dirty="0">
                    <a:solidFill>
                      <a:prstClr val="black"/>
                    </a:solidFill>
                    <a:latin typeface="맑은 고딕" pitchFamily="50" charset="-127"/>
                    <a:ea typeface="맑은 고딕" pitchFamily="50" charset="-127"/>
                    <a:cs typeface="Arial" pitchFamily="34" charset="0"/>
                  </a:rPr>
                  <a:t>특급</a:t>
                </a:r>
                <a:r>
                  <a:rPr kumimoji="0" lang="en-US" altLang="ko-KR" sz="1050" b="1" dirty="0">
                    <a:solidFill>
                      <a:prstClr val="black"/>
                    </a:solidFill>
                    <a:latin typeface="맑은 고딕" pitchFamily="50" charset="-127"/>
                    <a:ea typeface="맑은 고딕" pitchFamily="50" charset="-127"/>
                    <a:cs typeface="Arial" pitchFamily="34" charset="0"/>
                  </a:rPr>
                  <a:t>)</a:t>
                </a:r>
                <a:endParaRPr kumimoji="0" lang="ko-KR" altLang="en-US" sz="1050" b="1" dirty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  <a:cs typeface="Arial" pitchFamily="34" charset="0"/>
                </a:endParaRPr>
              </a:p>
            </p:txBody>
          </p:sp>
          <p:sp>
            <p:nvSpPr>
              <p:cNvPr id="27732" name="TextBox 51"/>
              <p:cNvSpPr txBox="1">
                <a:spLocks noChangeArrowheads="1"/>
              </p:cNvSpPr>
              <p:nvPr/>
            </p:nvSpPr>
            <p:spPr bwMode="auto">
              <a:xfrm>
                <a:off x="3937574" y="5138807"/>
                <a:ext cx="722123" cy="3534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맑은 고딕" pitchFamily="50" charset="-127"/>
                    <a:ea typeface="굴림" pitchFamily="50" charset="-127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맑은 고딕" pitchFamily="50" charset="-127"/>
                    <a:ea typeface="굴림" pitchFamily="50" charset="-127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맑은 고딕" pitchFamily="50" charset="-127"/>
                    <a:ea typeface="굴림" pitchFamily="50" charset="-127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맑은 고딕" pitchFamily="50" charset="-127"/>
                    <a:ea typeface="굴림" pitchFamily="50" charset="-127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맑은 고딕" pitchFamily="50" charset="-127"/>
                    <a:ea typeface="굴림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맑은 고딕" pitchFamily="50" charset="-127"/>
                    <a:ea typeface="굴림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맑은 고딕" pitchFamily="50" charset="-127"/>
                    <a:ea typeface="굴림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맑은 고딕" pitchFamily="50" charset="-127"/>
                    <a:ea typeface="굴림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맑은 고딕" pitchFamily="50" charset="-127"/>
                    <a:ea typeface="굴림" pitchFamily="50" charset="-127"/>
                  </a:defRPr>
                </a:lvl9pPr>
              </a:lstStyle>
              <a:p>
                <a:r>
                  <a:rPr kumimoji="0" lang="en-US" altLang="ko-KR" sz="1200" b="1" smtClean="0">
                    <a:solidFill>
                      <a:srgbClr val="17375E"/>
                    </a:solidFill>
                    <a:ea typeface="맑은 고딕" pitchFamily="50" charset="-127"/>
                    <a:cs typeface="Arial" pitchFamily="34" charset="0"/>
                  </a:rPr>
                  <a:t>50%</a:t>
                </a:r>
                <a:endParaRPr kumimoji="0" lang="ko-KR" altLang="en-US" sz="1200" b="1" smtClean="0">
                  <a:solidFill>
                    <a:srgbClr val="17375E"/>
                  </a:solidFill>
                  <a:ea typeface="맑은 고딕" pitchFamily="50" charset="-127"/>
                  <a:cs typeface="Arial" pitchFamily="34" charset="0"/>
                </a:endParaRPr>
              </a:p>
            </p:txBody>
          </p:sp>
          <p:sp>
            <p:nvSpPr>
              <p:cNvPr id="27733" name="TextBox 52"/>
              <p:cNvSpPr txBox="1">
                <a:spLocks noChangeArrowheads="1"/>
              </p:cNvSpPr>
              <p:nvPr/>
            </p:nvSpPr>
            <p:spPr bwMode="auto">
              <a:xfrm>
                <a:off x="3860270" y="5431666"/>
                <a:ext cx="761717" cy="3534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맑은 고딕" pitchFamily="50" charset="-127"/>
                    <a:ea typeface="굴림" pitchFamily="50" charset="-127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맑은 고딕" pitchFamily="50" charset="-127"/>
                    <a:ea typeface="굴림" pitchFamily="50" charset="-127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맑은 고딕" pitchFamily="50" charset="-127"/>
                    <a:ea typeface="굴림" pitchFamily="50" charset="-127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맑은 고딕" pitchFamily="50" charset="-127"/>
                    <a:ea typeface="굴림" pitchFamily="50" charset="-127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맑은 고딕" pitchFamily="50" charset="-127"/>
                    <a:ea typeface="굴림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맑은 고딕" pitchFamily="50" charset="-127"/>
                    <a:ea typeface="굴림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맑은 고딕" pitchFamily="50" charset="-127"/>
                    <a:ea typeface="굴림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맑은 고딕" pitchFamily="50" charset="-127"/>
                    <a:ea typeface="굴림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맑은 고딕" pitchFamily="50" charset="-127"/>
                    <a:ea typeface="굴림" pitchFamily="50" charset="-127"/>
                  </a:defRPr>
                </a:lvl9pPr>
              </a:lstStyle>
              <a:p>
                <a:r>
                  <a:rPr kumimoji="0" lang="en-US" altLang="ko-KR" sz="1200" b="1" smtClean="0">
                    <a:solidFill>
                      <a:srgbClr val="17375E"/>
                    </a:solidFill>
                    <a:ea typeface="맑은 고딕" pitchFamily="50" charset="-127"/>
                    <a:cs typeface="Arial" pitchFamily="34" charset="0"/>
                  </a:rPr>
                  <a:t>30%</a:t>
                </a:r>
                <a:endParaRPr kumimoji="0" lang="ko-KR" altLang="en-US" sz="1200" b="1" smtClean="0">
                  <a:solidFill>
                    <a:srgbClr val="17375E"/>
                  </a:solidFill>
                  <a:ea typeface="맑은 고딕" pitchFamily="50" charset="-127"/>
                  <a:cs typeface="Arial" pitchFamily="34" charset="0"/>
                </a:endParaRPr>
              </a:p>
            </p:txBody>
          </p:sp>
          <p:sp>
            <p:nvSpPr>
              <p:cNvPr id="27734" name="TextBox 53"/>
              <p:cNvSpPr txBox="1">
                <a:spLocks noChangeArrowheads="1"/>
              </p:cNvSpPr>
              <p:nvPr/>
            </p:nvSpPr>
            <p:spPr bwMode="auto">
              <a:xfrm>
                <a:off x="3441703" y="5708369"/>
                <a:ext cx="674987" cy="3514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맑은 고딕" pitchFamily="50" charset="-127"/>
                    <a:ea typeface="굴림" pitchFamily="50" charset="-127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맑은 고딕" pitchFamily="50" charset="-127"/>
                    <a:ea typeface="굴림" pitchFamily="50" charset="-127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맑은 고딕" pitchFamily="50" charset="-127"/>
                    <a:ea typeface="굴림" pitchFamily="50" charset="-127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맑은 고딕" pitchFamily="50" charset="-127"/>
                    <a:ea typeface="굴림" pitchFamily="50" charset="-127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맑은 고딕" pitchFamily="50" charset="-127"/>
                    <a:ea typeface="굴림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맑은 고딕" pitchFamily="50" charset="-127"/>
                    <a:ea typeface="굴림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맑은 고딕" pitchFamily="50" charset="-127"/>
                    <a:ea typeface="굴림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맑은 고딕" pitchFamily="50" charset="-127"/>
                    <a:ea typeface="굴림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맑은 고딕" pitchFamily="50" charset="-127"/>
                    <a:ea typeface="굴림" pitchFamily="50" charset="-127"/>
                  </a:defRPr>
                </a:lvl9pPr>
              </a:lstStyle>
              <a:p>
                <a:r>
                  <a:rPr kumimoji="0" lang="en-US" altLang="ko-KR" sz="1200" b="1" smtClean="0">
                    <a:solidFill>
                      <a:srgbClr val="17375E"/>
                    </a:solidFill>
                    <a:ea typeface="맑은 고딕" pitchFamily="50" charset="-127"/>
                    <a:cs typeface="Arial" pitchFamily="34" charset="0"/>
                  </a:rPr>
                  <a:t>15%</a:t>
                </a:r>
                <a:endParaRPr kumimoji="0" lang="ko-KR" altLang="en-US" sz="1200" b="1" smtClean="0">
                  <a:solidFill>
                    <a:srgbClr val="17375E"/>
                  </a:solidFill>
                  <a:ea typeface="맑은 고딕" pitchFamily="50" charset="-127"/>
                  <a:cs typeface="Arial" pitchFamily="34" charset="0"/>
                </a:endParaRPr>
              </a:p>
            </p:txBody>
          </p:sp>
          <p:sp>
            <p:nvSpPr>
              <p:cNvPr id="27735" name="TextBox 54"/>
              <p:cNvSpPr txBox="1">
                <a:spLocks noChangeArrowheads="1"/>
              </p:cNvSpPr>
              <p:nvPr/>
            </p:nvSpPr>
            <p:spPr bwMode="auto">
              <a:xfrm>
                <a:off x="2660877" y="6265812"/>
                <a:ext cx="665559" cy="3514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맑은 고딕" pitchFamily="50" charset="-127"/>
                    <a:ea typeface="굴림" pitchFamily="50" charset="-127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맑은 고딕" pitchFamily="50" charset="-127"/>
                    <a:ea typeface="굴림" pitchFamily="50" charset="-127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맑은 고딕" pitchFamily="50" charset="-127"/>
                    <a:ea typeface="굴림" pitchFamily="50" charset="-127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맑은 고딕" pitchFamily="50" charset="-127"/>
                    <a:ea typeface="굴림" pitchFamily="50" charset="-127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맑은 고딕" pitchFamily="50" charset="-127"/>
                    <a:ea typeface="굴림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맑은 고딕" pitchFamily="50" charset="-127"/>
                    <a:ea typeface="굴림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맑은 고딕" pitchFamily="50" charset="-127"/>
                    <a:ea typeface="굴림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맑은 고딕" pitchFamily="50" charset="-127"/>
                    <a:ea typeface="굴림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맑은 고딕" pitchFamily="50" charset="-127"/>
                    <a:ea typeface="굴림" pitchFamily="50" charset="-127"/>
                  </a:defRPr>
                </a:lvl9pPr>
              </a:lstStyle>
              <a:p>
                <a:r>
                  <a:rPr kumimoji="0" lang="en-US" altLang="ko-KR" sz="1200" b="1" smtClean="0">
                    <a:solidFill>
                      <a:srgbClr val="17375E"/>
                    </a:solidFill>
                    <a:ea typeface="맑은 고딕" pitchFamily="50" charset="-127"/>
                    <a:cs typeface="Arial" pitchFamily="34" charset="0"/>
                  </a:rPr>
                  <a:t>5%</a:t>
                </a:r>
                <a:endParaRPr kumimoji="0" lang="ko-KR" altLang="en-US" sz="1200" b="1" smtClean="0">
                  <a:solidFill>
                    <a:srgbClr val="17375E"/>
                  </a:solidFill>
                  <a:ea typeface="맑은 고딕" pitchFamily="50" charset="-127"/>
                  <a:cs typeface="Arial" pitchFamily="34" charset="0"/>
                </a:endParaRPr>
              </a:p>
            </p:txBody>
          </p:sp>
        </p:grpSp>
      </p:grpSp>
      <p:graphicFrame>
        <p:nvGraphicFramePr>
          <p:cNvPr id="60" name="표 4"/>
          <p:cNvGraphicFramePr>
            <a:graphicFrameLocks noGrp="1"/>
          </p:cNvGraphicFramePr>
          <p:nvPr/>
        </p:nvGraphicFramePr>
        <p:xfrm>
          <a:off x="5445369" y="3933825"/>
          <a:ext cx="3190143" cy="126841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259684"/>
                <a:gridCol w="930459"/>
              </a:tblGrid>
              <a:tr h="3171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u="none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Arial" panose="020B0604020202020204" pitchFamily="34" charset="0"/>
                        </a:rPr>
                        <a:t>B. </a:t>
                      </a:r>
                      <a:r>
                        <a:rPr lang="ko-KR" altLang="en-US" sz="1400" b="1" u="none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Arial" panose="020B0604020202020204" pitchFamily="34" charset="0"/>
                        </a:rPr>
                        <a:t>영업</a:t>
                      </a:r>
                      <a:r>
                        <a:rPr lang="en-US" altLang="ko-KR" sz="1400" b="1" u="none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Arial" panose="020B0604020202020204" pitchFamily="34" charset="0"/>
                        </a:rPr>
                        <a:t>/</a:t>
                      </a:r>
                      <a:r>
                        <a:rPr lang="ko-KR" altLang="en-US" sz="1400" b="1" u="none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Arial" panose="020B0604020202020204" pitchFamily="34" charset="0"/>
                        </a:rPr>
                        <a:t>사업 및 경영지원</a:t>
                      </a:r>
                      <a:endParaRPr lang="ko-KR" altLang="en-US" sz="1400" b="1" u="none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Arial" panose="020B0604020202020204" pitchFamily="34" charset="0"/>
                      </a:endParaRPr>
                    </a:p>
                  </a:txBody>
                  <a:tcPr marL="84397" marR="84397" marT="45680" marB="456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Arial" panose="020B0604020202020204" pitchFamily="34" charset="0"/>
                      </a:endParaRPr>
                    </a:p>
                  </a:txBody>
                  <a:tcPr marL="84397" marR="84397" marT="45680" marB="456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17103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    1. 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영업</a:t>
                      </a: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사업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Arial" panose="020B0604020202020204" pitchFamily="34" charset="0"/>
                      </a:endParaRPr>
                    </a:p>
                  </a:txBody>
                  <a:tcPr marL="84397" marR="84397" marT="45680" marB="456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4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Arial" panose="020B0604020202020204" pitchFamily="34" charset="0"/>
                      </a:endParaRPr>
                    </a:p>
                  </a:txBody>
                  <a:tcPr marL="84397" marR="84397" marT="45680" marB="456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317103">
                <a:tc>
                  <a:txBody>
                    <a:bodyPr/>
                    <a:lstStyle/>
                    <a:p>
                      <a:pPr marL="0" algn="l" defTabSz="914400" rtl="0" eaLnBrk="1" latinLnBrk="1" hangingPunct="1"/>
                      <a:r>
                        <a:rPr lang="en-US" altLang="ko-KR" sz="1200" b="1" kern="12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     2. </a:t>
                      </a:r>
                      <a:r>
                        <a:rPr lang="ko-KR" altLang="en-US" sz="1200" b="1" kern="12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경영지원</a:t>
                      </a:r>
                      <a:endParaRPr lang="ko-KR" altLang="en-US" sz="1200" b="1" kern="12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marL="84397" marR="84397" marT="45680" marB="456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1200" b="1" kern="12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2</a:t>
                      </a:r>
                      <a:endParaRPr lang="ko-KR" altLang="en-US" sz="1200" b="1" kern="12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marL="84397" marR="84397" marT="45680" marB="456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3171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u="none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Arial" panose="020B0604020202020204" pitchFamily="34" charset="0"/>
                        </a:rPr>
                        <a:t>소 계</a:t>
                      </a:r>
                    </a:p>
                  </a:txBody>
                  <a:tcPr marL="84397" marR="84397" marT="45680" marB="456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u="none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Arial" panose="020B0604020202020204" pitchFamily="34" charset="0"/>
                        </a:rPr>
                        <a:t>6</a:t>
                      </a:r>
                      <a:endParaRPr lang="ko-KR" altLang="en-US" sz="1200" b="1" u="none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Arial" panose="020B0604020202020204" pitchFamily="34" charset="0"/>
                      </a:endParaRPr>
                    </a:p>
                  </a:txBody>
                  <a:tcPr marL="84397" marR="84397" marT="45680" marB="456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7670" name="차트 42"/>
          <p:cNvGraphicFramePr>
            <a:graphicFrameLocks/>
          </p:cNvGraphicFramePr>
          <p:nvPr/>
        </p:nvGraphicFramePr>
        <p:xfrm>
          <a:off x="332643" y="1204926"/>
          <a:ext cx="3966796" cy="2928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5" name="워크시트" r:id="rId5" imgW="4295786" imgH="3114656" progId="Excel.Sheet.8">
                  <p:embed/>
                </p:oleObj>
              </mc:Choice>
              <mc:Fallback>
                <p:oleObj name="워크시트" r:id="rId5" imgW="4295786" imgH="3114656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2643" y="1204926"/>
                        <a:ext cx="3966796" cy="2928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71" name="Text Box 61"/>
          <p:cNvSpPr txBox="1">
            <a:spLocks noChangeArrowheads="1"/>
          </p:cNvSpPr>
          <p:nvPr/>
        </p:nvSpPr>
        <p:spPr bwMode="auto">
          <a:xfrm>
            <a:off x="1518145" y="3933825"/>
            <a:ext cx="127488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9pPr>
          </a:lstStyle>
          <a:p>
            <a:r>
              <a:rPr kumimoji="0" lang="en-US" altLang="ko-KR" sz="1600" b="1" u="sng" smtClean="0">
                <a:solidFill>
                  <a:srgbClr val="000000"/>
                </a:solidFill>
                <a:ea typeface="맑은 고딕" pitchFamily="50" charset="-127"/>
              </a:rPr>
              <a:t>Total : 70</a:t>
            </a:r>
          </a:p>
        </p:txBody>
      </p:sp>
      <p:sp>
        <p:nvSpPr>
          <p:cNvPr id="86" name="TextBox 1"/>
          <p:cNvSpPr txBox="1">
            <a:spLocks noChangeArrowheads="1"/>
          </p:cNvSpPr>
          <p:nvPr/>
        </p:nvSpPr>
        <p:spPr bwMode="auto">
          <a:xfrm>
            <a:off x="3783627" y="2940063"/>
            <a:ext cx="1021374" cy="358775"/>
          </a:xfrm>
          <a:prstGeom prst="rect">
            <a:avLst/>
          </a:prstGeom>
          <a:gradFill>
            <a:gsLst>
              <a:gs pos="0">
                <a:srgbClr val="92D050"/>
              </a:gs>
              <a:gs pos="0">
                <a:srgbClr val="92D050"/>
              </a:gs>
              <a:gs pos="100000">
                <a:schemeClr val="accent3">
                  <a:lumMod val="40000"/>
                  <a:lumOff val="60000"/>
                </a:schemeClr>
              </a:gs>
            </a:gsLst>
          </a:gradFill>
          <a:ln>
            <a:solidFill>
              <a:schemeClr val="accent3">
                <a:lumMod val="50000"/>
              </a:schemeClr>
            </a:solidFill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1" dirty="0">
                <a:solidFill>
                  <a:prstClr val="black"/>
                </a:solidFill>
                <a:cs typeface="Arial" pitchFamily="34" charset="0"/>
              </a:rPr>
              <a:t>설계</a:t>
            </a:r>
            <a:r>
              <a:rPr kumimoji="0" lang="en-US" altLang="ko-KR" sz="1400" b="1" dirty="0">
                <a:solidFill>
                  <a:prstClr val="black"/>
                </a:solidFill>
                <a:cs typeface="Arial" pitchFamily="34" charset="0"/>
              </a:rPr>
              <a:t>(64)</a:t>
            </a:r>
            <a:endParaRPr kumimoji="0" lang="ko-KR" altLang="en-US" sz="14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88" name="TextBox 1"/>
          <p:cNvSpPr txBox="1">
            <a:spLocks noChangeArrowheads="1"/>
          </p:cNvSpPr>
          <p:nvPr/>
        </p:nvSpPr>
        <p:spPr bwMode="auto">
          <a:xfrm>
            <a:off x="3873012" y="1447800"/>
            <a:ext cx="896815" cy="287338"/>
          </a:xfrm>
          <a:prstGeom prst="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40000">
                <a:schemeClr val="tx2">
                  <a:lumMod val="40000"/>
                  <a:lumOff val="60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</a:gsLst>
          </a:gradFill>
          <a:ln>
            <a:solidFill>
              <a:schemeClr val="tx2">
                <a:lumMod val="50000"/>
              </a:schemeClr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200" b="1" dirty="0">
                <a:solidFill>
                  <a:prstClr val="black"/>
                </a:solidFill>
                <a:cs typeface="Arial" pitchFamily="34" charset="0"/>
              </a:rPr>
              <a:t>영업</a:t>
            </a:r>
            <a:r>
              <a:rPr kumimoji="0" lang="en-US" altLang="ko-KR" sz="1200" b="1" dirty="0">
                <a:solidFill>
                  <a:prstClr val="black"/>
                </a:solidFill>
                <a:cs typeface="Arial" pitchFamily="34" charset="0"/>
              </a:rPr>
              <a:t>/</a:t>
            </a:r>
            <a:r>
              <a:rPr kumimoji="0" lang="ko-KR" altLang="en-US" sz="1200" b="1" dirty="0">
                <a:solidFill>
                  <a:prstClr val="black"/>
                </a:solidFill>
                <a:cs typeface="Arial" pitchFamily="34" charset="0"/>
              </a:rPr>
              <a:t>사업</a:t>
            </a:r>
            <a:r>
              <a:rPr kumimoji="0" lang="en-US" altLang="ko-KR" sz="1200" b="1" dirty="0">
                <a:solidFill>
                  <a:prstClr val="black"/>
                </a:solidFill>
                <a:cs typeface="Arial" pitchFamily="34" charset="0"/>
              </a:rPr>
              <a:t>(4)</a:t>
            </a:r>
            <a:endParaRPr kumimoji="0" lang="ko-KR" altLang="en-US" sz="1200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91" name="직선 연결선 90"/>
          <p:cNvCxnSpPr>
            <a:endCxn id="86" idx="1"/>
          </p:cNvCxnSpPr>
          <p:nvPr/>
        </p:nvCxnSpPr>
        <p:spPr bwMode="auto">
          <a:xfrm>
            <a:off x="2976197" y="3068638"/>
            <a:ext cx="807426" cy="508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2" name="TextBox 1"/>
          <p:cNvSpPr txBox="1">
            <a:spLocks noChangeArrowheads="1"/>
          </p:cNvSpPr>
          <p:nvPr/>
        </p:nvSpPr>
        <p:spPr bwMode="auto">
          <a:xfrm>
            <a:off x="3886200" y="1916116"/>
            <a:ext cx="896815" cy="288925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2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</a:gradFill>
          <a:ln>
            <a:solidFill>
              <a:schemeClr val="accent6">
                <a:lumMod val="50000"/>
              </a:schemeClr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200" b="1" dirty="0">
                <a:solidFill>
                  <a:prstClr val="black"/>
                </a:solidFill>
                <a:cs typeface="Arial" pitchFamily="34" charset="0"/>
              </a:rPr>
              <a:t>경영지원</a:t>
            </a:r>
            <a:r>
              <a:rPr kumimoji="0" lang="en-US" altLang="ko-KR" sz="1200" b="1" dirty="0">
                <a:solidFill>
                  <a:prstClr val="black"/>
                </a:solidFill>
                <a:cs typeface="Arial" pitchFamily="34" charset="0"/>
              </a:rPr>
              <a:t>(2)</a:t>
            </a:r>
            <a:endParaRPr kumimoji="0" lang="ko-KR" altLang="en-US" sz="1200" b="1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93" name="직선 연결선 92"/>
          <p:cNvCxnSpPr>
            <a:endCxn id="92" idx="1"/>
          </p:cNvCxnSpPr>
          <p:nvPr/>
        </p:nvCxnSpPr>
        <p:spPr bwMode="auto">
          <a:xfrm>
            <a:off x="3531583" y="2060575"/>
            <a:ext cx="35462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4" name="직선 연결선 93"/>
          <p:cNvCxnSpPr/>
          <p:nvPr/>
        </p:nvCxnSpPr>
        <p:spPr bwMode="auto">
          <a:xfrm flipV="1">
            <a:off x="3344008" y="1592276"/>
            <a:ext cx="518746" cy="1428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9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3076218"/>
              </p:ext>
            </p:extLst>
          </p:nvPr>
        </p:nvGraphicFramePr>
        <p:xfrm>
          <a:off x="5436581" y="830263"/>
          <a:ext cx="3190143" cy="295910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159755"/>
                <a:gridCol w="1030388"/>
              </a:tblGrid>
              <a:tr h="420238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A. </a:t>
                      </a:r>
                      <a:r>
                        <a:rPr lang="ko-KR" altLang="en-US" sz="14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설계</a:t>
                      </a:r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4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기자재 구매지원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Arial" panose="020B0604020202020204" pitchFamily="34" charset="0"/>
                      </a:endParaRPr>
                    </a:p>
                  </a:txBody>
                  <a:tcPr marL="84397" marR="84397" marT="45716" marB="45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Engineers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Arial" panose="020B0604020202020204" pitchFamily="34" charset="0"/>
                      </a:endParaRPr>
                    </a:p>
                  </a:txBody>
                  <a:tcPr marL="84397" marR="84397" marT="45716" marB="45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17358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   1. 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공 정</a:t>
                      </a: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(Process)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Arial" panose="020B0604020202020204" pitchFamily="34" charset="0"/>
                      </a:endParaRPr>
                    </a:p>
                  </a:txBody>
                  <a:tcPr marL="84397" marR="84397" marT="45716" marB="45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6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Arial" panose="020B0604020202020204" pitchFamily="34" charset="0"/>
                      </a:endParaRPr>
                    </a:p>
                  </a:txBody>
                  <a:tcPr marL="84397" marR="84397" marT="45716" marB="45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317358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   2.</a:t>
                      </a:r>
                      <a:r>
                        <a:rPr lang="en-US" altLang="ko-KR" sz="12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ko-KR" altLang="en-US" sz="12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기 계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Arial" panose="020B0604020202020204" pitchFamily="34" charset="0"/>
                      </a:endParaRPr>
                    </a:p>
                  </a:txBody>
                  <a:tcPr marL="84397" marR="84397" marT="45716" marB="45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6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Arial" panose="020B0604020202020204" pitchFamily="34" charset="0"/>
                      </a:endParaRPr>
                    </a:p>
                  </a:txBody>
                  <a:tcPr marL="84397" marR="84397" marT="45716" marB="45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17358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   3. 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배 관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Arial" panose="020B0604020202020204" pitchFamily="34" charset="0"/>
                      </a:endParaRPr>
                    </a:p>
                  </a:txBody>
                  <a:tcPr marL="84397" marR="84397" marT="45716" marB="45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17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Arial" panose="020B0604020202020204" pitchFamily="34" charset="0"/>
                      </a:endParaRPr>
                    </a:p>
                  </a:txBody>
                  <a:tcPr marL="84397" marR="84397" marT="45716" marB="45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317358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   4. 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설비</a:t>
                      </a: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소방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Arial" panose="020B0604020202020204" pitchFamily="34" charset="0"/>
                      </a:endParaRPr>
                    </a:p>
                  </a:txBody>
                  <a:tcPr marL="84397" marR="84397" marT="45716" marB="45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10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Arial" panose="020B0604020202020204" pitchFamily="34" charset="0"/>
                      </a:endParaRPr>
                    </a:p>
                  </a:txBody>
                  <a:tcPr marL="84397" marR="84397" marT="45716" marB="45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17358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   5. 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전 기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Arial" panose="020B0604020202020204" pitchFamily="34" charset="0"/>
                      </a:endParaRPr>
                    </a:p>
                  </a:txBody>
                  <a:tcPr marL="84397" marR="84397" marT="45716" marB="45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9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Arial" panose="020B0604020202020204" pitchFamily="34" charset="0"/>
                      </a:endParaRPr>
                    </a:p>
                  </a:txBody>
                  <a:tcPr marL="84397" marR="84397" marT="45716" marB="45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317358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   6. 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자동 제어</a:t>
                      </a: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계장</a:t>
                      </a: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Arial" panose="020B0604020202020204" pitchFamily="34" charset="0"/>
                      </a:endParaRPr>
                    </a:p>
                  </a:txBody>
                  <a:tcPr marL="84397" marR="84397" marT="45716" marB="45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6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Arial" panose="020B0604020202020204" pitchFamily="34" charset="0"/>
                      </a:endParaRPr>
                    </a:p>
                  </a:txBody>
                  <a:tcPr marL="84397" marR="84397" marT="45716" marB="45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17358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   7. 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토건</a:t>
                      </a: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건축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Arial" panose="020B0604020202020204" pitchFamily="34" charset="0"/>
                      </a:endParaRPr>
                    </a:p>
                  </a:txBody>
                  <a:tcPr marL="84397" marR="84397" marT="45716" marB="45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10</a:t>
                      </a:r>
                    </a:p>
                  </a:txBody>
                  <a:tcPr marL="84397" marR="84397" marT="45716" marB="45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31735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u="none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Arial" panose="020B0604020202020204" pitchFamily="34" charset="0"/>
                        </a:rPr>
                        <a:t>소 계</a:t>
                      </a:r>
                      <a:endParaRPr lang="ko-KR" altLang="en-US" sz="1200" b="1" u="none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Arial" panose="020B0604020202020204" pitchFamily="34" charset="0"/>
                      </a:endParaRPr>
                    </a:p>
                  </a:txBody>
                  <a:tcPr marL="84397" marR="84397" marT="45716" marB="45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u="none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64</a:t>
                      </a:r>
                      <a:endParaRPr lang="ko-KR" altLang="en-US" sz="1200" b="1" u="none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Arial" panose="020B0604020202020204" pitchFamily="34" charset="0"/>
                      </a:endParaRPr>
                    </a:p>
                  </a:txBody>
                  <a:tcPr marL="84397" marR="84397" marT="45716" marB="45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96" name="표 4"/>
          <p:cNvGraphicFramePr>
            <a:graphicFrameLocks noGrp="1"/>
          </p:cNvGraphicFramePr>
          <p:nvPr/>
        </p:nvGraphicFramePr>
        <p:xfrm>
          <a:off x="5436581" y="6165850"/>
          <a:ext cx="3190143" cy="3175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279069"/>
                <a:gridCol w="911074"/>
              </a:tblGrid>
              <a:tr h="3175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u="none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Arial" panose="020B0604020202020204" pitchFamily="34" charset="0"/>
                        </a:rPr>
                        <a:t>합 계</a:t>
                      </a:r>
                      <a:endParaRPr lang="ko-KR" altLang="en-US" sz="1400" b="1" u="none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Arial" panose="020B0604020202020204" pitchFamily="34" charset="0"/>
                      </a:endParaRPr>
                    </a:p>
                  </a:txBody>
                  <a:tcPr marL="84397" marR="84397" marT="45737" marB="4573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u="none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Arial" panose="020B0604020202020204" pitchFamily="34" charset="0"/>
                        </a:rPr>
                        <a:t>70</a:t>
                      </a:r>
                      <a:endParaRPr lang="ko-KR" altLang="en-US" sz="1400" b="1" u="none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Arial" panose="020B0604020202020204" pitchFamily="34" charset="0"/>
                      </a:endParaRPr>
                    </a:p>
                  </a:txBody>
                  <a:tcPr marL="84397" marR="84397" marT="45737" marB="4573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7" name="TextBox 56"/>
          <p:cNvSpPr txBox="1"/>
          <p:nvPr/>
        </p:nvSpPr>
        <p:spPr>
          <a:xfrm>
            <a:off x="881040" y="1204358"/>
            <a:ext cx="4344770" cy="387784"/>
          </a:xfrm>
          <a:prstGeom prst="rect">
            <a:avLst/>
          </a:prstGeom>
          <a:ln>
            <a:noFill/>
          </a:ln>
        </p:spPr>
        <p:txBody>
          <a:bodyPr lIns="91427" tIns="45713" rIns="91427" bIns="45713">
            <a:spAutoFit/>
          </a:bodyPr>
          <a:lstStyle>
            <a:defPPr>
              <a:defRPr lang="ko-KR"/>
            </a:defPPr>
            <a:lvl1pPr indent="0" latinLnBrk="0">
              <a:lnSpc>
                <a:spcPct val="120000"/>
              </a:lnSpc>
              <a:spcBef>
                <a:spcPts val="300"/>
              </a:spcBef>
              <a:buFont typeface="Wingdings" pitchFamily="2" charset="2"/>
              <a:buNone/>
              <a:defRPr sz="1600" b="1" spc="-5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</a:defRPr>
            </a:lvl1pPr>
          </a:lstStyle>
          <a:p>
            <a:pPr fontAlgn="auto" latinLnBrk="1">
              <a:spcBef>
                <a:spcPct val="4000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kumimoji="0" lang="en-US" altLang="ko-KR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 pitchFamily="50" charset="-127"/>
              </a:rPr>
              <a:t> </a:t>
            </a:r>
            <a:r>
              <a:rPr kumimoji="0" lang="ko-KR" altLang="en-US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 pitchFamily="50" charset="-127"/>
              </a:rPr>
              <a:t>인력 현황</a:t>
            </a:r>
            <a:endParaRPr kumimoji="0" lang="en-US" altLang="ko-KR" spc="0" dirty="0">
              <a:ln>
                <a:noFill/>
              </a:ln>
              <a:solidFill>
                <a:srgbClr val="000000"/>
              </a:solidFill>
              <a:ea typeface="맑은 고딕" pitchFamily="50" charset="-127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825716" y="4552553"/>
            <a:ext cx="4344770" cy="387784"/>
          </a:xfrm>
          <a:prstGeom prst="rect">
            <a:avLst/>
          </a:prstGeom>
          <a:ln>
            <a:noFill/>
          </a:ln>
        </p:spPr>
        <p:txBody>
          <a:bodyPr lIns="91427" tIns="45713" rIns="91427" bIns="45713">
            <a:spAutoFit/>
          </a:bodyPr>
          <a:lstStyle>
            <a:defPPr>
              <a:defRPr lang="ko-KR"/>
            </a:defPPr>
            <a:lvl1pPr indent="0" latinLnBrk="0">
              <a:lnSpc>
                <a:spcPct val="120000"/>
              </a:lnSpc>
              <a:spcBef>
                <a:spcPts val="300"/>
              </a:spcBef>
              <a:buFont typeface="Wingdings" pitchFamily="2" charset="2"/>
              <a:buNone/>
              <a:defRPr sz="1600" b="1" spc="-5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</a:defRPr>
            </a:lvl1pPr>
          </a:lstStyle>
          <a:p>
            <a:pPr fontAlgn="auto" latinLnBrk="1">
              <a:spcBef>
                <a:spcPct val="4000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kumimoji="0" lang="en-US" altLang="ko-KR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 pitchFamily="50" charset="-127"/>
              </a:rPr>
              <a:t> </a:t>
            </a:r>
            <a:r>
              <a:rPr kumimoji="0" lang="ko-KR" altLang="en-US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 pitchFamily="50" charset="-127"/>
              </a:rPr>
              <a:t>등급별 인력 비율</a:t>
            </a:r>
            <a:endParaRPr kumimoji="0" lang="en-US" altLang="ko-KR" spc="0" dirty="0">
              <a:ln>
                <a:noFill/>
              </a:ln>
              <a:solidFill>
                <a:srgbClr val="000000"/>
              </a:solidFill>
              <a:ea typeface="맑은 고딕" pitchFamily="50" charset="-127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70826" y="98158"/>
            <a:ext cx="678914" cy="697876"/>
          </a:xfrm>
          <a:prstGeom prst="rect">
            <a:avLst/>
          </a:prstGeom>
          <a:noFill/>
        </p:spPr>
        <p:txBody>
          <a:bodyPr lIns="80135" tIns="40068" rIns="80135" bIns="40068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900" b="1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white"/>
                </a:solidFill>
                <a:latin typeface="맑은 고딕" pitchFamily="50" charset="-127"/>
                <a:ea typeface="맑은 고딕" pitchFamily="50" charset="-127"/>
                <a:cs typeface="Arial" panose="020B0604020202020204" pitchFamily="34" charset="0"/>
              </a:rPr>
              <a:t> I</a:t>
            </a:r>
            <a:endParaRPr kumimoji="0" lang="ko-KR" altLang="en-US" sz="2800" b="1" dirty="0">
              <a:ln>
                <a:solidFill>
                  <a:srgbClr val="4F81BD">
                    <a:alpha val="0"/>
                  </a:srgbClr>
                </a:solidFill>
              </a:ln>
              <a:solidFill>
                <a:prstClr val="white"/>
              </a:solidFill>
              <a:latin typeface="맑은 고딕" pitchFamily="50" charset="-127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34" name="슬라이드 번호 개체 틀 1"/>
          <p:cNvSpPr txBox="1">
            <a:spLocks/>
          </p:cNvSpPr>
          <p:nvPr/>
        </p:nvSpPr>
        <p:spPr bwMode="auto">
          <a:xfrm>
            <a:off x="3659066" y="6570676"/>
            <a:ext cx="2057400" cy="28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kumimoji="1" sz="1100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1pPr>
            <a:lvl2pPr marL="742950" indent="-28575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2pPr>
            <a:lvl3pPr marL="1143000" indent="-228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3pPr>
            <a:lvl4pPr marL="1600200" indent="-228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4pPr>
            <a:lvl5pPr marL="2057400" indent="-228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5pPr>
            <a:lvl6pPr marL="25146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6pPr>
            <a:lvl7pPr marL="29718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7pPr>
            <a:lvl8pPr marL="34290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8pPr>
            <a:lvl9pPr marL="38862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9pPr>
          </a:lstStyle>
          <a:p>
            <a:fld id="{D5690BA9-808E-4707-825D-E02E62666EE2}" type="slidenum">
              <a:rPr kumimoji="0" lang="ko-KR" altLang="en-US" smtClean="0">
                <a:solidFill>
                  <a:srgbClr val="898989"/>
                </a:solidFill>
                <a:ea typeface="맑은 고딕" pitchFamily="50" charset="-127"/>
              </a:rPr>
              <a:pPr/>
              <a:t>5</a:t>
            </a:fld>
            <a:endParaRPr kumimoji="0" lang="ko-KR" altLang="en-US" dirty="0" smtClean="0">
              <a:solidFill>
                <a:srgbClr val="898989"/>
              </a:solidFill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7635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그림 4" descr="사업자등록증_글로벌이엔지 건축사사무소_원본_국문_New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1" r="3125"/>
          <a:stretch>
            <a:fillRect/>
          </a:stretch>
        </p:blipFill>
        <p:spPr bwMode="auto">
          <a:xfrm>
            <a:off x="2113091" y="1412888"/>
            <a:ext cx="1650023" cy="24558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그림 7" descr="사업자등록증_글로벌이엔지_원본_국문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37" y="1412888"/>
            <a:ext cx="1582615" cy="24558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그림 6" descr="건축사사무소개설 신고확인증_New_페이지_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9" t="8786" r="13072" b="11453"/>
          <a:stretch>
            <a:fillRect/>
          </a:stretch>
        </p:blipFill>
        <p:spPr bwMode="auto">
          <a:xfrm>
            <a:off x="317989" y="4237038"/>
            <a:ext cx="1622180" cy="23368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7" name="TextBox 8"/>
          <p:cNvSpPr txBox="1">
            <a:spLocks noChangeArrowheads="1"/>
          </p:cNvSpPr>
          <p:nvPr/>
        </p:nvSpPr>
        <p:spPr bwMode="auto">
          <a:xfrm>
            <a:off x="701920" y="1133475"/>
            <a:ext cx="1075592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9pPr>
          </a:lstStyle>
          <a:p>
            <a:r>
              <a:rPr kumimoji="0" lang="ko-KR" altLang="en-US" sz="1100" b="1" u="sng" smtClean="0">
                <a:solidFill>
                  <a:srgbClr val="000000"/>
                </a:solidFill>
                <a:ea typeface="맑은 고딕" pitchFamily="50" charset="-127"/>
              </a:rPr>
              <a:t>사업자 등록증</a:t>
            </a:r>
          </a:p>
        </p:txBody>
      </p:sp>
      <p:sp>
        <p:nvSpPr>
          <p:cNvPr id="28678" name="TextBox 9"/>
          <p:cNvSpPr txBox="1">
            <a:spLocks noChangeArrowheads="1"/>
          </p:cNvSpPr>
          <p:nvPr/>
        </p:nvSpPr>
        <p:spPr bwMode="auto">
          <a:xfrm>
            <a:off x="1928452" y="1133481"/>
            <a:ext cx="197826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9pPr>
          </a:lstStyle>
          <a:p>
            <a:r>
              <a:rPr kumimoji="0" lang="ko-KR" altLang="en-US" sz="1100" b="1" u="sng" dirty="0" smtClean="0">
                <a:solidFill>
                  <a:srgbClr val="000000"/>
                </a:solidFill>
                <a:ea typeface="맑은 고딕" pitchFamily="50" charset="-127"/>
              </a:rPr>
              <a:t>사업자 등록증</a:t>
            </a:r>
            <a:r>
              <a:rPr kumimoji="0" lang="en-US" altLang="ko-KR" sz="1100" b="1" u="sng" dirty="0" smtClean="0">
                <a:solidFill>
                  <a:srgbClr val="000000"/>
                </a:solidFill>
                <a:ea typeface="맑은 고딕" pitchFamily="50" charset="-127"/>
              </a:rPr>
              <a:t>(</a:t>
            </a:r>
            <a:r>
              <a:rPr kumimoji="0" lang="ko-KR" altLang="en-US" sz="1100" b="1" u="sng" dirty="0" smtClean="0">
                <a:solidFill>
                  <a:srgbClr val="000000"/>
                </a:solidFill>
                <a:ea typeface="맑은 고딕" pitchFamily="50" charset="-127"/>
              </a:rPr>
              <a:t>건축사사무소</a:t>
            </a:r>
            <a:r>
              <a:rPr kumimoji="0" lang="en-US" altLang="ko-KR" sz="1100" b="1" u="sng" dirty="0" smtClean="0">
                <a:solidFill>
                  <a:srgbClr val="000000"/>
                </a:solidFill>
                <a:ea typeface="맑은 고딕" pitchFamily="50" charset="-127"/>
              </a:rPr>
              <a:t>)</a:t>
            </a:r>
            <a:endParaRPr kumimoji="0" lang="ko-KR" altLang="en-US" sz="1100" b="1" u="sng" dirty="0" smtClean="0">
              <a:solidFill>
                <a:srgbClr val="000000"/>
              </a:solidFill>
              <a:ea typeface="맑은 고딕" pitchFamily="50" charset="-127"/>
            </a:endParaRPr>
          </a:p>
        </p:txBody>
      </p:sp>
      <p:sp>
        <p:nvSpPr>
          <p:cNvPr id="28679" name="TextBox 10"/>
          <p:cNvSpPr txBox="1">
            <a:spLocks noChangeArrowheads="1"/>
          </p:cNvSpPr>
          <p:nvPr/>
        </p:nvSpPr>
        <p:spPr bwMode="auto">
          <a:xfrm>
            <a:off x="239065" y="3933056"/>
            <a:ext cx="190431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9pPr>
          </a:lstStyle>
          <a:p>
            <a:r>
              <a:rPr kumimoji="0" lang="ko-KR" altLang="en-US" sz="1100" b="1" u="sng" dirty="0" smtClean="0">
                <a:solidFill>
                  <a:srgbClr val="000000"/>
                </a:solidFill>
                <a:ea typeface="맑은 고딕" pitchFamily="50" charset="-127"/>
              </a:rPr>
              <a:t>건축사사무소</a:t>
            </a:r>
            <a:r>
              <a:rPr kumimoji="0" lang="en-US" altLang="ko-KR" sz="1100" b="1" u="sng" dirty="0" smtClean="0">
                <a:solidFill>
                  <a:srgbClr val="000000"/>
                </a:solidFill>
                <a:ea typeface="맑은 고딕" pitchFamily="50" charset="-127"/>
              </a:rPr>
              <a:t> </a:t>
            </a:r>
            <a:r>
              <a:rPr kumimoji="0" lang="ko-KR" altLang="en-US" sz="1100" b="1" u="sng" dirty="0" smtClean="0">
                <a:solidFill>
                  <a:srgbClr val="000000"/>
                </a:solidFill>
                <a:ea typeface="맑은 고딕" pitchFamily="50" charset="-127"/>
              </a:rPr>
              <a:t>신고확인증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0826" y="98158"/>
            <a:ext cx="678914" cy="697876"/>
          </a:xfrm>
          <a:prstGeom prst="rect">
            <a:avLst/>
          </a:prstGeom>
          <a:noFill/>
        </p:spPr>
        <p:txBody>
          <a:bodyPr lIns="80135" tIns="40068" rIns="80135" bIns="40068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900" b="1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white"/>
                </a:solidFill>
                <a:latin typeface="맑은 고딕"/>
                <a:ea typeface="맑은 고딕"/>
                <a:cs typeface="Arial" panose="020B0604020202020204" pitchFamily="34" charset="0"/>
              </a:rPr>
              <a:t> I</a:t>
            </a:r>
            <a:endParaRPr kumimoji="0" lang="ko-KR" altLang="en-US" sz="2800" b="1" dirty="0">
              <a:ln>
                <a:solidFill>
                  <a:srgbClr val="4F81BD">
                    <a:alpha val="0"/>
                  </a:srgbClr>
                </a:solidFill>
              </a:ln>
              <a:solidFill>
                <a:prstClr val="white"/>
              </a:solidFill>
              <a:latin typeface="맑은 고딕"/>
              <a:ea typeface="맑은 고딕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49750" y="247951"/>
            <a:ext cx="3650763" cy="461651"/>
          </a:xfrm>
          <a:prstGeom prst="rect">
            <a:avLst/>
          </a:prstGeom>
          <a:ln>
            <a:noFill/>
          </a:ln>
        </p:spPr>
        <p:txBody>
          <a:bodyPr lIns="91427" tIns="45713" rIns="91427" bIns="45713">
            <a:spAutoFit/>
          </a:bodyPr>
          <a:lstStyle>
            <a:defPPr>
              <a:defRPr lang="ko-KR"/>
            </a:defPPr>
            <a:lvl1pPr marL="90488" indent="-90488" latinLnBrk="0">
              <a:lnSpc>
                <a:spcPct val="120000"/>
              </a:lnSpc>
              <a:spcBef>
                <a:spcPts val="300"/>
              </a:spcBef>
              <a:buFont typeface="Wingdings" pitchFamily="2" charset="2"/>
              <a:buChar char="§"/>
              <a:defRPr sz="1300" b="1" spc="-5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kumimoji="0" lang="ko-KR" alt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맑은 고딕"/>
              </a:rPr>
              <a:t>회사개요</a:t>
            </a:r>
            <a:endParaRPr kumimoji="0" lang="ko-KR" altLang="en-US" sz="2400" dirty="0">
              <a:solidFill>
                <a:prstClr val="black">
                  <a:lumMod val="85000"/>
                  <a:lumOff val="15000"/>
                </a:prstClr>
              </a:solidFill>
              <a:ea typeface="맑은 고딕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7998" y="764704"/>
            <a:ext cx="3650763" cy="338540"/>
          </a:xfrm>
          <a:prstGeom prst="rect">
            <a:avLst/>
          </a:prstGeom>
          <a:ln>
            <a:noFill/>
          </a:ln>
        </p:spPr>
        <p:txBody>
          <a:bodyPr lIns="91427" tIns="45713" rIns="91427" bIns="45713">
            <a:spAutoFit/>
          </a:bodyPr>
          <a:lstStyle>
            <a:defPPr>
              <a:defRPr lang="ko-KR"/>
            </a:defPPr>
            <a:lvl1pPr marL="90488" indent="-90488" latinLnBrk="0">
              <a:lnSpc>
                <a:spcPct val="120000"/>
              </a:lnSpc>
              <a:spcBef>
                <a:spcPts val="300"/>
              </a:spcBef>
              <a:buFont typeface="Wingdings" pitchFamily="2" charset="2"/>
              <a:buChar char="§"/>
              <a:defRPr sz="1300" b="1" spc="-5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kumimoji="0" lang="en-US" altLang="ko-KR" sz="160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맑은 고딕"/>
              </a:rPr>
              <a:t>5.  </a:t>
            </a:r>
            <a:r>
              <a:rPr kumimoji="0" lang="ko-KR" altLang="en-US" sz="160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맑은 고딕"/>
              </a:rPr>
              <a:t>등록 및 인증 현황</a:t>
            </a:r>
            <a:endParaRPr kumimoji="0" lang="ko-KR" altLang="en-US" sz="1600" dirty="0">
              <a:solidFill>
                <a:prstClr val="black">
                  <a:lumMod val="85000"/>
                  <a:lumOff val="15000"/>
                </a:prstClr>
              </a:solidFill>
              <a:ea typeface="맑은 고딕"/>
            </a:endParaRPr>
          </a:p>
        </p:txBody>
      </p:sp>
      <p:pic>
        <p:nvPicPr>
          <p:cNvPr id="28684" name="그림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0" t="6793" r="8601"/>
          <a:stretch>
            <a:fillRect/>
          </a:stretch>
        </p:blipFill>
        <p:spPr bwMode="auto">
          <a:xfrm>
            <a:off x="2113091" y="4237051"/>
            <a:ext cx="1650023" cy="234473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5" name="그림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7" r="3659"/>
          <a:stretch>
            <a:fillRect/>
          </a:stretch>
        </p:blipFill>
        <p:spPr bwMode="auto">
          <a:xfrm>
            <a:off x="3927236" y="1393838"/>
            <a:ext cx="1559169" cy="24669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86" name="TextBox 18"/>
          <p:cNvSpPr txBox="1">
            <a:spLocks noChangeArrowheads="1"/>
          </p:cNvSpPr>
          <p:nvPr/>
        </p:nvSpPr>
        <p:spPr bwMode="auto">
          <a:xfrm>
            <a:off x="2179031" y="3959225"/>
            <a:ext cx="1462454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9pPr>
          </a:lstStyle>
          <a:p>
            <a:r>
              <a:rPr kumimoji="0" lang="ko-KR" altLang="en-US" sz="1100" b="1" smtClean="0">
                <a:solidFill>
                  <a:srgbClr val="000000"/>
                </a:solidFill>
                <a:ea typeface="맑은 고딕" pitchFamily="50" charset="-127"/>
              </a:rPr>
              <a:t>   </a:t>
            </a:r>
            <a:r>
              <a:rPr kumimoji="0" lang="ko-KR" altLang="en-US" sz="1100" b="1" u="sng" smtClean="0">
                <a:solidFill>
                  <a:srgbClr val="000000"/>
                </a:solidFill>
                <a:ea typeface="맑은 고딕" pitchFamily="50" charset="-127"/>
              </a:rPr>
              <a:t>감리업 등록증</a:t>
            </a:r>
          </a:p>
        </p:txBody>
      </p:sp>
      <p:sp>
        <p:nvSpPr>
          <p:cNvPr id="28687" name="TextBox 19"/>
          <p:cNvSpPr txBox="1">
            <a:spLocks noChangeArrowheads="1"/>
          </p:cNvSpPr>
          <p:nvPr/>
        </p:nvSpPr>
        <p:spPr bwMode="auto">
          <a:xfrm>
            <a:off x="3927236" y="3957645"/>
            <a:ext cx="150886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9pPr>
          </a:lstStyle>
          <a:p>
            <a:r>
              <a:rPr kumimoji="0" lang="ko-KR" altLang="en-US" sz="1100" b="1" u="sng" dirty="0" smtClean="0">
                <a:solidFill>
                  <a:srgbClr val="000000"/>
                </a:solidFill>
                <a:ea typeface="맑은 고딕" pitchFamily="50" charset="-127"/>
              </a:rPr>
              <a:t>건설업 등록증</a:t>
            </a:r>
          </a:p>
        </p:txBody>
      </p:sp>
      <p:sp>
        <p:nvSpPr>
          <p:cNvPr id="28688" name="TextBox 20"/>
          <p:cNvSpPr txBox="1">
            <a:spLocks noChangeArrowheads="1"/>
          </p:cNvSpPr>
          <p:nvPr/>
        </p:nvSpPr>
        <p:spPr bwMode="auto">
          <a:xfrm>
            <a:off x="3840772" y="1116020"/>
            <a:ext cx="191526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9pPr>
          </a:lstStyle>
          <a:p>
            <a:r>
              <a:rPr kumimoji="0" lang="ko-KR" altLang="en-US" sz="1100" b="1" u="sng" dirty="0" smtClean="0">
                <a:solidFill>
                  <a:srgbClr val="000000"/>
                </a:solidFill>
                <a:ea typeface="맑은 고딕" pitchFamily="50" charset="-127"/>
              </a:rPr>
              <a:t>엔지니어링 사업자 </a:t>
            </a:r>
            <a:r>
              <a:rPr kumimoji="0" lang="ko-KR" altLang="en-US" sz="1100" b="1" u="sng" dirty="0" err="1" smtClean="0">
                <a:solidFill>
                  <a:srgbClr val="000000"/>
                </a:solidFill>
                <a:ea typeface="맑은 고딕" pitchFamily="50" charset="-127"/>
              </a:rPr>
              <a:t>신고증</a:t>
            </a:r>
            <a:endParaRPr kumimoji="0" lang="ko-KR" altLang="en-US" sz="1100" b="1" u="sng" dirty="0" smtClean="0">
              <a:solidFill>
                <a:srgbClr val="000000"/>
              </a:solidFill>
              <a:ea typeface="맑은 고딕" pitchFamily="50" charset="-127"/>
            </a:endParaRPr>
          </a:p>
        </p:txBody>
      </p:sp>
      <p:pic>
        <p:nvPicPr>
          <p:cNvPr id="28689" name="그림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1" t="5434" r="4280"/>
          <a:stretch>
            <a:fillRect/>
          </a:stretch>
        </p:blipFill>
        <p:spPr bwMode="auto">
          <a:xfrm>
            <a:off x="5647592" y="1409700"/>
            <a:ext cx="1541585" cy="24511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90" name="TextBox 33"/>
          <p:cNvSpPr txBox="1">
            <a:spLocks noChangeArrowheads="1"/>
          </p:cNvSpPr>
          <p:nvPr/>
        </p:nvSpPr>
        <p:spPr bwMode="auto">
          <a:xfrm>
            <a:off x="5864476" y="1125538"/>
            <a:ext cx="129979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9pPr>
          </a:lstStyle>
          <a:p>
            <a:r>
              <a:rPr kumimoji="0" lang="ko-KR" altLang="en-US" sz="1100" b="1" u="sng" smtClean="0">
                <a:solidFill>
                  <a:srgbClr val="000000"/>
                </a:solidFill>
                <a:ea typeface="맑은 고딕" pitchFamily="50" charset="-127"/>
              </a:rPr>
              <a:t>설계업 등록증</a:t>
            </a:r>
          </a:p>
        </p:txBody>
      </p:sp>
      <p:sp>
        <p:nvSpPr>
          <p:cNvPr id="28691" name="TextBox 34"/>
          <p:cNvSpPr txBox="1">
            <a:spLocks noChangeArrowheads="1"/>
          </p:cNvSpPr>
          <p:nvPr/>
        </p:nvSpPr>
        <p:spPr bwMode="auto">
          <a:xfrm>
            <a:off x="7417779" y="1125538"/>
            <a:ext cx="154158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9pPr>
          </a:lstStyle>
          <a:p>
            <a:r>
              <a:rPr kumimoji="0" lang="ko-KR" altLang="en-US" sz="1100" b="1" u="sng" smtClean="0">
                <a:solidFill>
                  <a:srgbClr val="000000"/>
                </a:solidFill>
                <a:ea typeface="맑은 고딕" pitchFamily="50" charset="-127"/>
              </a:rPr>
              <a:t>소방시설설계 등록증</a:t>
            </a:r>
          </a:p>
        </p:txBody>
      </p:sp>
      <p:sp>
        <p:nvSpPr>
          <p:cNvPr id="28692" name="TextBox 35"/>
          <p:cNvSpPr txBox="1">
            <a:spLocks noChangeArrowheads="1"/>
          </p:cNvSpPr>
          <p:nvPr/>
        </p:nvSpPr>
        <p:spPr bwMode="auto">
          <a:xfrm>
            <a:off x="7381148" y="3933825"/>
            <a:ext cx="164415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9pPr>
          </a:lstStyle>
          <a:p>
            <a:r>
              <a:rPr kumimoji="0" lang="ko-KR" altLang="en-US" sz="1100" b="1" u="sng" dirty="0" smtClean="0">
                <a:solidFill>
                  <a:srgbClr val="000000"/>
                </a:solidFill>
                <a:ea typeface="맑은 고딕" pitchFamily="50" charset="-127"/>
              </a:rPr>
              <a:t>품질경영시스템 인증서 </a:t>
            </a:r>
          </a:p>
        </p:txBody>
      </p:sp>
      <p:pic>
        <p:nvPicPr>
          <p:cNvPr id="28693" name="그림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715" y="4214826"/>
            <a:ext cx="1572358" cy="23526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94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4" t="9871" r="10843" b="11084"/>
          <a:stretch>
            <a:fillRect/>
          </a:stretch>
        </p:blipFill>
        <p:spPr bwMode="auto">
          <a:xfrm>
            <a:off x="7381149" y="1441450"/>
            <a:ext cx="1578219" cy="2427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8695" name="그림 9" descr="해외건설신고증_국문&amp;영문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" r="3693"/>
          <a:stretch>
            <a:fillRect/>
          </a:stretch>
        </p:blipFill>
        <p:spPr bwMode="auto">
          <a:xfrm>
            <a:off x="5654920" y="4214826"/>
            <a:ext cx="1576754" cy="23526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96" name="TextBox 34"/>
          <p:cNvSpPr txBox="1">
            <a:spLocks noChangeArrowheads="1"/>
          </p:cNvSpPr>
          <p:nvPr/>
        </p:nvSpPr>
        <p:spPr bwMode="auto">
          <a:xfrm>
            <a:off x="5652120" y="3933825"/>
            <a:ext cx="154158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9pPr>
          </a:lstStyle>
          <a:p>
            <a:r>
              <a:rPr kumimoji="0" lang="ko-KR" altLang="en-US" sz="1100" b="1" u="sng" dirty="0" smtClean="0">
                <a:solidFill>
                  <a:prstClr val="black"/>
                </a:solidFill>
                <a:ea typeface="맑은 고딕" pitchFamily="50" charset="-127"/>
              </a:rPr>
              <a:t>해외건설업 </a:t>
            </a:r>
            <a:r>
              <a:rPr kumimoji="0" lang="ko-KR" altLang="en-US" sz="1100" b="1" u="sng" dirty="0" err="1" smtClean="0">
                <a:solidFill>
                  <a:prstClr val="black"/>
                </a:solidFill>
                <a:ea typeface="맑은 고딕" pitchFamily="50" charset="-127"/>
              </a:rPr>
              <a:t>신고필증</a:t>
            </a:r>
            <a:endParaRPr kumimoji="0" lang="ko-KR" altLang="en-US" sz="1100" b="1" u="sng" dirty="0" smtClean="0">
              <a:solidFill>
                <a:prstClr val="black"/>
              </a:solidFill>
              <a:ea typeface="맑은 고딕" pitchFamily="50" charset="-127"/>
            </a:endParaRPr>
          </a:p>
        </p:txBody>
      </p:sp>
      <p:pic>
        <p:nvPicPr>
          <p:cNvPr id="28697" name="Picture 2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147" y="4237038"/>
            <a:ext cx="1535723" cy="2309812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8" name="슬라이드 번호 개체 틀 1"/>
          <p:cNvSpPr>
            <a:spLocks noGrp="1"/>
          </p:cNvSpPr>
          <p:nvPr>
            <p:ph type="sldNum" sz="quarter" idx="10"/>
          </p:nvPr>
        </p:nvSpPr>
        <p:spPr bwMode="auto">
          <a:xfrm>
            <a:off x="3659066" y="6570676"/>
            <a:ext cx="2057400" cy="2873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9pPr>
          </a:lstStyle>
          <a:p>
            <a:fld id="{D5690BA9-808E-4707-825D-E02E62666EE2}" type="slidenum">
              <a:rPr kumimoji="0" lang="ko-KR" altLang="en-US" smtClean="0">
                <a:solidFill>
                  <a:srgbClr val="898989"/>
                </a:solidFill>
                <a:ea typeface="맑은 고딕" pitchFamily="50" charset="-127"/>
              </a:rPr>
              <a:pPr/>
              <a:t>6</a:t>
            </a:fld>
            <a:endParaRPr kumimoji="0" lang="ko-KR" altLang="en-US" dirty="0" smtClean="0">
              <a:solidFill>
                <a:srgbClr val="898989"/>
              </a:solidFill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9481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그룹 43"/>
          <p:cNvGrpSpPr>
            <a:grpSpLocks/>
          </p:cNvGrpSpPr>
          <p:nvPr/>
        </p:nvGrpSpPr>
        <p:grpSpPr bwMode="auto">
          <a:xfrm>
            <a:off x="568572" y="5603888"/>
            <a:ext cx="8191500" cy="949325"/>
            <a:chOff x="289622" y="8120561"/>
            <a:chExt cx="6560718" cy="995181"/>
          </a:xfrm>
        </p:grpSpPr>
        <p:sp>
          <p:nvSpPr>
            <p:cNvPr id="24" name="오각형 21527"/>
            <p:cNvSpPr>
              <a:spLocks noChangeArrowheads="1"/>
            </p:cNvSpPr>
            <p:nvPr/>
          </p:nvSpPr>
          <p:spPr bwMode="auto">
            <a:xfrm>
              <a:off x="289622" y="8147188"/>
              <a:ext cx="1755784" cy="968554"/>
            </a:xfrm>
            <a:prstGeom prst="homePlate">
              <a:avLst>
                <a:gd name="adj" fmla="val 5000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144000" tIns="90000" rIns="90000" bIns="90000" anchor="ctr"/>
            <a:lstStyle/>
            <a:p>
              <a:pPr fontAlgn="auto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1200" b="1" dirty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  제안 및 입찰설계</a:t>
              </a:r>
            </a:p>
            <a:p>
              <a:pPr fontAlgn="auto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1200" b="1" dirty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  사업타당성 조사</a:t>
              </a:r>
            </a:p>
          </p:txBody>
        </p:sp>
        <p:sp>
          <p:nvSpPr>
            <p:cNvPr id="25" name="오각형 21528"/>
            <p:cNvSpPr>
              <a:spLocks noChangeArrowheads="1"/>
            </p:cNvSpPr>
            <p:nvPr/>
          </p:nvSpPr>
          <p:spPr bwMode="auto">
            <a:xfrm>
              <a:off x="2474963" y="8135539"/>
              <a:ext cx="2032766" cy="966889"/>
            </a:xfrm>
            <a:prstGeom prst="homePlate">
              <a:avLst>
                <a:gd name="adj" fmla="val 50007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324000" tIns="90000" rIns="90000" bIns="90000" anchor="ctr"/>
            <a:lstStyle/>
            <a:p>
              <a:pPr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ko-KR" sz="1200" b="1" dirty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기본 설계</a:t>
              </a:r>
              <a:r>
                <a:rPr kumimoji="0" lang="en-US" altLang="ko-KR" sz="1200" b="1" dirty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 / </a:t>
              </a:r>
              <a:r>
                <a:rPr kumimoji="0" lang="ko-KR" altLang="ko-KR" sz="1200" b="1" dirty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상세 설계</a:t>
              </a:r>
              <a:endParaRPr kumimoji="0" lang="en-US" altLang="ko-KR" sz="1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endParaRPr>
            </a:p>
            <a:p>
              <a:pPr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1200" b="1" dirty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대관 인허가 지원</a:t>
              </a:r>
              <a:endParaRPr kumimoji="0" lang="ko-KR" altLang="ko-KR" sz="1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endParaRPr>
            </a:p>
            <a:p>
              <a:pPr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1200" b="1" dirty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기자재 발주업무 지원</a:t>
              </a:r>
              <a:endParaRPr kumimoji="0" lang="ko-KR" altLang="ko-KR" sz="1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6" name="오각형 21529"/>
            <p:cNvSpPr>
              <a:spLocks noChangeArrowheads="1"/>
            </p:cNvSpPr>
            <p:nvPr/>
          </p:nvSpPr>
          <p:spPr bwMode="auto">
            <a:xfrm>
              <a:off x="4754196" y="8120561"/>
              <a:ext cx="2096144" cy="968554"/>
            </a:xfrm>
            <a:prstGeom prst="homePlate">
              <a:avLst>
                <a:gd name="adj" fmla="val 50007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324000" tIns="90000" rIns="90000" bIns="90000" anchor="ctr"/>
            <a:lstStyle/>
            <a:p>
              <a:pPr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1200" b="1" dirty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시공</a:t>
              </a:r>
              <a:r>
                <a:rPr kumimoji="0" lang="ko-KR" altLang="ko-KR" sz="1200" b="1" dirty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 감리</a:t>
              </a:r>
              <a:r>
                <a:rPr kumimoji="0" lang="en-US" altLang="ko-KR" sz="1200" b="1" dirty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(</a:t>
              </a:r>
              <a:r>
                <a:rPr kumimoji="0" lang="ko-KR" altLang="en-US" sz="1200" b="1" dirty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건축</a:t>
              </a:r>
              <a:r>
                <a:rPr kumimoji="0" lang="en-US" altLang="ko-KR" sz="1200" b="1" dirty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/</a:t>
              </a:r>
              <a:r>
                <a:rPr kumimoji="0" lang="ko-KR" altLang="en-US" sz="1200" b="1" dirty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전기</a:t>
              </a:r>
              <a:r>
                <a:rPr kumimoji="0" lang="en-US" altLang="ko-KR" sz="1200" b="1" dirty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)</a:t>
              </a:r>
            </a:p>
            <a:p>
              <a:pPr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ko-KR" sz="1200" b="1" dirty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기술인력 지원</a:t>
              </a:r>
              <a:r>
                <a:rPr kumimoji="0" lang="en-US" altLang="ko-KR" sz="1200" b="1" dirty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(</a:t>
              </a:r>
              <a:r>
                <a:rPr kumimoji="0" lang="ko-KR" altLang="en-US" sz="1200" b="1" dirty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사업주 대행</a:t>
              </a:r>
              <a:r>
                <a:rPr kumimoji="0" lang="en-US" altLang="ko-KR" sz="1200" b="1" dirty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)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89495" y="714196"/>
            <a:ext cx="3650763" cy="338540"/>
          </a:xfrm>
          <a:prstGeom prst="rect">
            <a:avLst/>
          </a:prstGeom>
          <a:ln>
            <a:noFill/>
          </a:ln>
        </p:spPr>
        <p:txBody>
          <a:bodyPr lIns="91427" tIns="45713" rIns="91427" bIns="45713">
            <a:spAutoFit/>
          </a:bodyPr>
          <a:lstStyle>
            <a:defPPr>
              <a:defRPr lang="ko-KR"/>
            </a:defPPr>
            <a:lvl1pPr marL="90488" indent="-90488" latinLnBrk="0">
              <a:lnSpc>
                <a:spcPct val="120000"/>
              </a:lnSpc>
              <a:spcBef>
                <a:spcPts val="300"/>
              </a:spcBef>
              <a:buFont typeface="Wingdings" pitchFamily="2" charset="2"/>
              <a:buChar char="§"/>
              <a:defRPr sz="1300" b="1" spc="-5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kumimoji="0" lang="en-US" altLang="ko-KR" sz="160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맑은 고딕" pitchFamily="50" charset="-127"/>
              </a:rPr>
              <a:t>6. </a:t>
            </a:r>
            <a:r>
              <a:rPr kumimoji="0" lang="ko-KR" altLang="en-US" sz="160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맑은 고딕" pitchFamily="50" charset="-127"/>
              </a:rPr>
              <a:t>사업 분야 및 업무 영역</a:t>
            </a:r>
            <a:endParaRPr kumimoji="0" lang="ko-KR" altLang="en-US" sz="1600" dirty="0">
              <a:solidFill>
                <a:prstClr val="black">
                  <a:lumMod val="85000"/>
                  <a:lumOff val="15000"/>
                </a:prstClr>
              </a:solidFill>
              <a:ea typeface="맑은 고딕" pitchFamily="50" charset="-127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10283" y="3725726"/>
            <a:ext cx="8275026" cy="17081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- </a:t>
            </a:r>
            <a:r>
              <a:rPr kumimoji="0" lang="ko-KR" altLang="en-US" sz="14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사업 타당성조사 및 기본 계획</a:t>
            </a:r>
            <a:r>
              <a:rPr kumimoji="0" lang="en-US" altLang="ko-KR" sz="14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kumimoji="0" lang="ko-KR" altLang="en-US" sz="14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인허가</a:t>
            </a:r>
            <a:r>
              <a:rPr kumimoji="0" lang="en-US" altLang="ko-KR" sz="14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        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- </a:t>
            </a:r>
            <a:r>
              <a:rPr kumimoji="0" lang="ko-KR" altLang="en-US" sz="14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기본설계</a:t>
            </a:r>
            <a:r>
              <a:rPr kumimoji="0" lang="en-US" altLang="ko-KR" sz="14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ko-KR" altLang="en-US" sz="14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및 상세설계</a:t>
            </a:r>
            <a:r>
              <a:rPr kumimoji="0" lang="en-US" altLang="ko-KR" sz="14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       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- </a:t>
            </a:r>
            <a:r>
              <a:rPr kumimoji="0" lang="ko-KR" altLang="en-US" sz="14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기자재 발주 </a:t>
            </a:r>
            <a:r>
              <a:rPr kumimoji="0" lang="en-US" altLang="ko-KR" sz="14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/ </a:t>
            </a:r>
            <a:r>
              <a:rPr kumimoji="0" lang="ko-KR" altLang="en-US" sz="14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장비 검수</a:t>
            </a:r>
            <a:r>
              <a:rPr kumimoji="0" lang="en-US" altLang="ko-KR" sz="14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- </a:t>
            </a:r>
            <a:r>
              <a:rPr kumimoji="0" lang="ko-KR" altLang="en-US" sz="14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건축 인허가</a:t>
            </a:r>
            <a:r>
              <a:rPr kumimoji="0" lang="en-US" altLang="ko-KR" sz="14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/ </a:t>
            </a:r>
            <a:r>
              <a:rPr kumimoji="0" lang="ko-KR" altLang="en-US" sz="14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위험물 인허가 및 </a:t>
            </a:r>
            <a:r>
              <a:rPr kumimoji="0" lang="en-US" altLang="ko-KR" sz="14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PSM </a:t>
            </a:r>
            <a:r>
              <a:rPr kumimoji="0" lang="ko-KR" altLang="en-US" sz="14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등 각종 인허가</a:t>
            </a:r>
            <a:endParaRPr kumimoji="0" lang="en-US" altLang="ko-KR" sz="1400" b="1" dirty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- </a:t>
            </a:r>
            <a:r>
              <a:rPr kumimoji="0" lang="ko-KR" altLang="en-US" sz="14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감리</a:t>
            </a:r>
            <a:r>
              <a:rPr kumimoji="0" lang="en-US" altLang="ko-KR" sz="14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 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82119" y="1325667"/>
            <a:ext cx="8277957" cy="20313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- </a:t>
            </a:r>
            <a:r>
              <a:rPr kumimoji="0" lang="ko-KR" altLang="en-US" sz="14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산업 </a:t>
            </a:r>
            <a:r>
              <a:rPr kumimoji="0" lang="ko-KR" altLang="en-US" sz="14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플랜트</a:t>
            </a:r>
            <a:r>
              <a:rPr kumimoji="0" lang="en-US" altLang="ko-KR" sz="14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: </a:t>
            </a:r>
            <a:r>
              <a:rPr kumimoji="0" lang="ko-KR" altLang="en-US" sz="14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배터리</a:t>
            </a:r>
            <a:r>
              <a:rPr kumimoji="0" lang="en-US" altLang="ko-KR" sz="14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kumimoji="0" lang="ko-KR" altLang="en-US" sz="14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반도체</a:t>
            </a:r>
            <a:r>
              <a:rPr kumimoji="0" lang="en-US" altLang="ko-KR" sz="14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kumimoji="0" lang="ko-KR" altLang="en-US" sz="1400" b="1" dirty="0" err="1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크린룸</a:t>
            </a:r>
            <a:r>
              <a:rPr kumimoji="0" lang="en-US" altLang="ko-KR" sz="14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),</a:t>
            </a:r>
            <a:r>
              <a:rPr kumimoji="0" lang="ko-KR" altLang="en-US" sz="14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ko-KR" altLang="en-US" sz="14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전지 </a:t>
            </a:r>
            <a:r>
              <a:rPr kumimoji="0" lang="ko-KR" altLang="en-US" sz="14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제약</a:t>
            </a:r>
            <a:r>
              <a:rPr kumimoji="0" lang="en-US" altLang="ko-KR" sz="14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kumimoji="0" lang="ko-KR" altLang="en-US" sz="14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바이오</a:t>
            </a:r>
            <a:r>
              <a:rPr kumimoji="0" lang="en-US" altLang="ko-KR" sz="14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kumimoji="0" lang="ko-KR" altLang="en-US" sz="14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식품</a:t>
            </a:r>
            <a:r>
              <a:rPr kumimoji="0" lang="en-US" altLang="ko-KR" sz="14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kumimoji="0" lang="ko-KR" altLang="en-US" sz="14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화장품</a:t>
            </a:r>
            <a:r>
              <a:rPr kumimoji="0" lang="en-US" altLang="ko-KR" sz="14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kumimoji="0" lang="ko-KR" altLang="en-US" sz="14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섬유</a:t>
            </a:r>
            <a:r>
              <a:rPr kumimoji="0" lang="en-US" altLang="ko-KR" sz="14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</a:t>
            </a:r>
            <a:r>
              <a:rPr kumimoji="0" lang="en-US" altLang="ko-KR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ko-KR" altLang="en-US" sz="14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전기</a:t>
            </a:r>
            <a:r>
              <a:rPr kumimoji="0" lang="en-US" altLang="ko-KR" sz="14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/</a:t>
            </a:r>
            <a:r>
              <a:rPr kumimoji="0" lang="ko-KR" altLang="en-US" sz="14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전자제조</a:t>
            </a:r>
            <a:r>
              <a:rPr kumimoji="0" lang="en-US" altLang="ko-KR" sz="14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endParaRPr kumimoji="0" lang="en-US" altLang="ko-KR" sz="1400" b="1" dirty="0" smtClean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ko-KR" altLang="en-US" sz="14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데이터 센터</a:t>
            </a:r>
            <a:r>
              <a:rPr lang="en-US" altLang="ko-KR" sz="14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4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및 연구소 </a:t>
            </a:r>
            <a:r>
              <a:rPr lang="en-US" altLang="ko-KR" sz="14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ko-KR" altLang="en-US" sz="14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데이터 센터</a:t>
            </a:r>
            <a:r>
              <a:rPr lang="en-US" altLang="ko-KR" sz="14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400" b="1" dirty="0" err="1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자료및</a:t>
            </a:r>
            <a:r>
              <a:rPr lang="ko-KR" altLang="en-US" sz="14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전산실</a:t>
            </a:r>
            <a:r>
              <a:rPr lang="en-US" altLang="ko-KR" sz="14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, R&amp;D </a:t>
            </a:r>
            <a:r>
              <a:rPr lang="ko-KR" altLang="en-US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센터</a:t>
            </a:r>
            <a:r>
              <a:rPr kumimoji="0" lang="en-US" altLang="ko-KR" sz="14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- </a:t>
            </a:r>
            <a:r>
              <a:rPr kumimoji="0" lang="ko-KR" altLang="en-US" sz="14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화공 플랜트</a:t>
            </a:r>
            <a:r>
              <a:rPr kumimoji="0" lang="en-US" altLang="ko-KR" sz="14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: </a:t>
            </a:r>
            <a:r>
              <a:rPr kumimoji="0" lang="ko-KR" altLang="en-US" sz="14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정밀화학 및 화공</a:t>
            </a:r>
            <a:r>
              <a:rPr kumimoji="0" lang="en-US" altLang="ko-KR" sz="14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ko-KR" altLang="en-US" sz="14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공장</a:t>
            </a:r>
            <a:endParaRPr kumimoji="0" lang="en-US" altLang="ko-KR" sz="1400" b="1" dirty="0" smtClean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- </a:t>
            </a:r>
            <a:r>
              <a:rPr kumimoji="0" lang="ko-KR" altLang="en-US" sz="14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발전</a:t>
            </a:r>
            <a:r>
              <a:rPr kumimoji="0" lang="en-US" altLang="ko-KR" sz="14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ko-KR" altLang="en-US" sz="14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플랜트</a:t>
            </a:r>
            <a:r>
              <a:rPr kumimoji="0" lang="en-US" altLang="ko-KR" sz="14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: </a:t>
            </a:r>
            <a:r>
              <a:rPr kumimoji="0" lang="ko-KR" altLang="en-US" sz="1400" b="1" dirty="0" err="1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신재생</a:t>
            </a:r>
            <a:r>
              <a:rPr kumimoji="0" lang="ko-KR" altLang="en-US" sz="14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에너지</a:t>
            </a:r>
            <a:r>
              <a:rPr kumimoji="0" lang="en-US" altLang="ko-KR" sz="14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kumimoji="0" lang="ko-KR" altLang="en-US" sz="14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연료전지</a:t>
            </a:r>
            <a:r>
              <a:rPr kumimoji="0" lang="en-US" altLang="ko-KR" sz="14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kumimoji="0" lang="ko-KR" altLang="en-US" sz="14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바이오 디젤</a:t>
            </a:r>
            <a:r>
              <a:rPr kumimoji="0" lang="en-US" altLang="ko-KR" sz="14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), </a:t>
            </a:r>
            <a:r>
              <a:rPr kumimoji="0" lang="ko-KR" altLang="en-US" sz="14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가스</a:t>
            </a:r>
            <a:r>
              <a:rPr kumimoji="0" lang="en-US" altLang="ko-KR" sz="14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                          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- </a:t>
            </a:r>
            <a:r>
              <a:rPr kumimoji="0" lang="ko-KR" altLang="en-US" sz="14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환경 플랜트</a:t>
            </a:r>
            <a:r>
              <a:rPr kumimoji="0" lang="en-US" altLang="ko-KR" sz="14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: </a:t>
            </a:r>
            <a:r>
              <a:rPr kumimoji="0" lang="ko-KR" altLang="en-US" sz="14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순수</a:t>
            </a:r>
            <a:r>
              <a:rPr kumimoji="0" lang="en-US" altLang="ko-KR" sz="14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kumimoji="0" lang="ko-KR" altLang="en-US" sz="1400" b="1" dirty="0" err="1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수처리</a:t>
            </a:r>
            <a:r>
              <a:rPr kumimoji="0" lang="en-US" altLang="ko-KR" sz="14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kumimoji="0" lang="ko-KR" altLang="en-US" sz="14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폐수처리</a:t>
            </a:r>
            <a:r>
              <a:rPr kumimoji="0" lang="en-US" altLang="ko-KR" sz="14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kumimoji="0" lang="ko-KR" altLang="en-US" sz="14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대기환경</a:t>
            </a:r>
            <a:r>
              <a:rPr kumimoji="0" lang="en-US" altLang="ko-KR" sz="14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   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- </a:t>
            </a:r>
            <a:r>
              <a:rPr kumimoji="0" lang="ko-KR" altLang="en-US" sz="14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기타 플랜트</a:t>
            </a:r>
            <a:r>
              <a:rPr kumimoji="0" lang="en-US" altLang="ko-KR" sz="14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14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: </a:t>
            </a:r>
            <a:r>
              <a:rPr kumimoji="0" lang="ko-KR" altLang="en-US" sz="14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물류창고</a:t>
            </a:r>
            <a:r>
              <a:rPr kumimoji="0" lang="en-US" altLang="ko-KR" sz="14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kumimoji="0" lang="ko-KR" altLang="en-US" sz="14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자동 창고</a:t>
            </a:r>
            <a:r>
              <a:rPr kumimoji="0" lang="en-US" altLang="ko-KR" sz="14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kumimoji="0" lang="ko-KR" altLang="en-US" sz="14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냉동 창고</a:t>
            </a:r>
            <a:r>
              <a:rPr kumimoji="0" lang="en-US" altLang="ko-KR" sz="14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kumimoji="0" lang="ko-KR" altLang="en-US" sz="14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철강</a:t>
            </a:r>
            <a:r>
              <a:rPr kumimoji="0" lang="en-US" altLang="ko-KR" sz="14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kumimoji="0" lang="ko-KR" altLang="en-US" sz="14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사무실 건물</a:t>
            </a:r>
            <a:r>
              <a:rPr kumimoji="0" lang="en-US" altLang="ko-KR" sz="14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15639" y="3390900"/>
            <a:ext cx="1595254" cy="387784"/>
          </a:xfrm>
          <a:prstGeom prst="rect">
            <a:avLst/>
          </a:prstGeom>
          <a:ln>
            <a:noFill/>
          </a:ln>
        </p:spPr>
        <p:txBody>
          <a:bodyPr lIns="91427" tIns="45713" rIns="91427" bIns="45713">
            <a:spAutoFit/>
          </a:bodyPr>
          <a:lstStyle>
            <a:defPPr>
              <a:defRPr lang="ko-KR"/>
            </a:defPPr>
            <a:lvl1pPr indent="0" latinLnBrk="0">
              <a:lnSpc>
                <a:spcPct val="120000"/>
              </a:lnSpc>
              <a:spcBef>
                <a:spcPts val="300"/>
              </a:spcBef>
              <a:buFont typeface="Wingdings" pitchFamily="2" charset="2"/>
              <a:buNone/>
              <a:defRPr sz="1600" b="1" spc="-5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</a:defRPr>
            </a:lvl1pPr>
          </a:lstStyle>
          <a:p>
            <a:pPr fontAlgn="auto" latinLnBrk="1">
              <a:spcBef>
                <a:spcPct val="4000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kumimoji="0" lang="en-US" altLang="ko-KR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 pitchFamily="50" charset="-127"/>
              </a:rPr>
              <a:t> </a:t>
            </a:r>
            <a:r>
              <a:rPr kumimoji="0" lang="ko-KR" altLang="en-US" sz="140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 pitchFamily="50" charset="-127"/>
              </a:rPr>
              <a:t>업무 영</a:t>
            </a:r>
            <a:r>
              <a:rPr kumimoji="0" lang="ko-KR" altLang="en-US" sz="140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 pitchFamily="50" charset="-127"/>
              </a:rPr>
              <a:t>역</a:t>
            </a:r>
            <a:endParaRPr kumimoji="0" lang="en-US" altLang="ko-KR" sz="1400" spc="0" dirty="0">
              <a:ln>
                <a:noFill/>
              </a:ln>
              <a:solidFill>
                <a:srgbClr val="000000"/>
              </a:solidFill>
              <a:ea typeface="맑은 고딕" pitchFamily="50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4463" y="1024992"/>
            <a:ext cx="1529675" cy="387784"/>
          </a:xfrm>
          <a:prstGeom prst="rect">
            <a:avLst/>
          </a:prstGeom>
          <a:ln>
            <a:noFill/>
          </a:ln>
        </p:spPr>
        <p:txBody>
          <a:bodyPr lIns="91427" tIns="45713" rIns="91427" bIns="45713">
            <a:spAutoFit/>
          </a:bodyPr>
          <a:lstStyle>
            <a:defPPr>
              <a:defRPr lang="ko-KR"/>
            </a:defPPr>
            <a:lvl1pPr indent="0" latinLnBrk="0">
              <a:lnSpc>
                <a:spcPct val="120000"/>
              </a:lnSpc>
              <a:spcBef>
                <a:spcPts val="300"/>
              </a:spcBef>
              <a:buFont typeface="Wingdings" pitchFamily="2" charset="2"/>
              <a:buNone/>
              <a:defRPr sz="1600" b="1" spc="-5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</a:defRPr>
            </a:lvl1pPr>
          </a:lstStyle>
          <a:p>
            <a:pPr fontAlgn="auto" latinLnBrk="1">
              <a:spcBef>
                <a:spcPct val="4000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kumimoji="0" lang="en-US" altLang="ko-KR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 pitchFamily="50" charset="-127"/>
              </a:rPr>
              <a:t> </a:t>
            </a:r>
            <a:r>
              <a:rPr kumimoji="0" lang="ko-KR" altLang="en-US" sz="140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 pitchFamily="50" charset="-127"/>
              </a:rPr>
              <a:t>사</a:t>
            </a:r>
            <a:r>
              <a:rPr kumimoji="0" lang="ko-KR" altLang="en-US" sz="140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 pitchFamily="50" charset="-127"/>
              </a:rPr>
              <a:t>업</a:t>
            </a:r>
            <a:r>
              <a:rPr kumimoji="0" lang="ko-KR" altLang="en-US" sz="140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 pitchFamily="50" charset="-127"/>
              </a:rPr>
              <a:t> 분</a:t>
            </a:r>
            <a:r>
              <a:rPr kumimoji="0" lang="ko-KR" altLang="en-US" sz="140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 pitchFamily="50" charset="-127"/>
              </a:rPr>
              <a:t>야</a:t>
            </a:r>
            <a:endParaRPr kumimoji="0" lang="en-US" altLang="ko-KR" sz="1400" spc="0" dirty="0">
              <a:ln>
                <a:noFill/>
              </a:ln>
              <a:solidFill>
                <a:srgbClr val="000000"/>
              </a:solidFill>
              <a:ea typeface="맑은 고딕" pitchFamily="50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49740" y="247951"/>
            <a:ext cx="4719294" cy="461651"/>
          </a:xfrm>
          <a:prstGeom prst="rect">
            <a:avLst/>
          </a:prstGeom>
          <a:ln>
            <a:noFill/>
          </a:ln>
        </p:spPr>
        <p:txBody>
          <a:bodyPr lIns="91427" tIns="45713" rIns="91427" bIns="45713">
            <a:spAutoFit/>
          </a:bodyPr>
          <a:lstStyle>
            <a:defPPr>
              <a:defRPr lang="ko-KR"/>
            </a:defPPr>
            <a:lvl1pPr marL="90488" indent="-90488" latinLnBrk="0">
              <a:lnSpc>
                <a:spcPct val="120000"/>
              </a:lnSpc>
              <a:spcBef>
                <a:spcPts val="300"/>
              </a:spcBef>
              <a:buFont typeface="Wingdings" pitchFamily="2" charset="2"/>
              <a:buChar char="§"/>
              <a:defRPr sz="1300" b="1" spc="-5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kumimoji="0" lang="ko-KR" alt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맑은 고딕" pitchFamily="50" charset="-127"/>
              </a:rPr>
              <a:t>회사 개요 </a:t>
            </a:r>
            <a:endParaRPr kumimoji="0" lang="ko-KR" altLang="en-US" sz="1800" dirty="0">
              <a:solidFill>
                <a:prstClr val="black">
                  <a:lumMod val="85000"/>
                  <a:lumOff val="15000"/>
                </a:prstClr>
              </a:solidFill>
              <a:ea typeface="맑은 고딕" pitchFamily="50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0826" y="98158"/>
            <a:ext cx="678914" cy="697876"/>
          </a:xfrm>
          <a:prstGeom prst="rect">
            <a:avLst/>
          </a:prstGeom>
          <a:noFill/>
        </p:spPr>
        <p:txBody>
          <a:bodyPr lIns="80135" tIns="40068" rIns="80135" bIns="40068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900" b="1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white"/>
                </a:solidFill>
                <a:latin typeface="맑은 고딕" pitchFamily="50" charset="-127"/>
                <a:ea typeface="맑은 고딕" pitchFamily="50" charset="-127"/>
                <a:cs typeface="Arial" panose="020B0604020202020204" pitchFamily="34" charset="0"/>
              </a:rPr>
              <a:t> I</a:t>
            </a:r>
            <a:endParaRPr kumimoji="0" lang="ko-KR" altLang="en-US" sz="2800" b="1" dirty="0">
              <a:ln>
                <a:solidFill>
                  <a:srgbClr val="4F81BD">
                    <a:alpha val="0"/>
                  </a:srgbClr>
                </a:solidFill>
              </a:ln>
              <a:solidFill>
                <a:prstClr val="white"/>
              </a:solidFill>
              <a:latin typeface="맑은 고딕" pitchFamily="50" charset="-127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17" name="슬라이드 번호 개체 틀 1"/>
          <p:cNvSpPr>
            <a:spLocks noGrp="1"/>
          </p:cNvSpPr>
          <p:nvPr>
            <p:ph type="sldNum" sz="quarter" idx="10"/>
          </p:nvPr>
        </p:nvSpPr>
        <p:spPr bwMode="auto">
          <a:xfrm>
            <a:off x="3659066" y="6570676"/>
            <a:ext cx="2057400" cy="2873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9pPr>
          </a:lstStyle>
          <a:p>
            <a:fld id="{D5690BA9-808E-4707-825D-E02E62666EE2}" type="slidenum">
              <a:rPr kumimoji="0" lang="ko-KR" altLang="en-US" smtClean="0">
                <a:solidFill>
                  <a:srgbClr val="898989"/>
                </a:solidFill>
                <a:ea typeface="맑은 고딕" pitchFamily="50" charset="-127"/>
              </a:rPr>
              <a:pPr/>
              <a:t>7</a:t>
            </a:fld>
            <a:endParaRPr kumimoji="0" lang="ko-KR" altLang="en-US" dirty="0" smtClean="0">
              <a:solidFill>
                <a:srgbClr val="898989"/>
              </a:solidFill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5649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9750" y="247951"/>
            <a:ext cx="3650763" cy="461651"/>
          </a:xfrm>
          <a:prstGeom prst="rect">
            <a:avLst/>
          </a:prstGeom>
          <a:ln>
            <a:noFill/>
          </a:ln>
        </p:spPr>
        <p:txBody>
          <a:bodyPr lIns="91427" tIns="45713" rIns="91427" bIns="45713">
            <a:spAutoFit/>
          </a:bodyPr>
          <a:lstStyle>
            <a:defPPr>
              <a:defRPr lang="ko-KR"/>
            </a:defPPr>
            <a:lvl1pPr marL="90488" indent="-90488" latinLnBrk="0">
              <a:lnSpc>
                <a:spcPct val="120000"/>
              </a:lnSpc>
              <a:spcBef>
                <a:spcPts val="300"/>
              </a:spcBef>
              <a:buFont typeface="Wingdings" pitchFamily="2" charset="2"/>
              <a:buChar char="§"/>
              <a:defRPr sz="1300" b="1" spc="-5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kumimoji="0" lang="ko-KR" alt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맑은 고딕" pitchFamily="50" charset="-127"/>
              </a:rPr>
              <a:t>주요 실적 현황</a:t>
            </a:r>
            <a:endParaRPr kumimoji="0" lang="ko-KR" altLang="en-US" sz="2400" dirty="0">
              <a:solidFill>
                <a:prstClr val="black">
                  <a:lumMod val="85000"/>
                  <a:lumOff val="15000"/>
                </a:prstClr>
              </a:solidFill>
              <a:ea typeface="맑은 고딕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5056" y="988058"/>
            <a:ext cx="2060537" cy="424718"/>
          </a:xfrm>
          <a:prstGeom prst="rect">
            <a:avLst/>
          </a:prstGeom>
          <a:ln>
            <a:noFill/>
          </a:ln>
        </p:spPr>
        <p:txBody>
          <a:bodyPr lIns="91427" tIns="45713" rIns="91427" bIns="45713">
            <a:spAutoFit/>
          </a:bodyPr>
          <a:lstStyle>
            <a:defPPr>
              <a:defRPr lang="ko-KR"/>
            </a:defPPr>
            <a:lvl1pPr indent="0" latinLnBrk="0">
              <a:lnSpc>
                <a:spcPct val="120000"/>
              </a:lnSpc>
              <a:spcBef>
                <a:spcPts val="300"/>
              </a:spcBef>
              <a:buFont typeface="Wingdings" pitchFamily="2" charset="2"/>
              <a:buNone/>
              <a:defRPr sz="1600" b="1" spc="-5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</a:defRPr>
            </a:lvl1pPr>
          </a:lstStyle>
          <a:p>
            <a:pPr fontAlgn="auto" latinLnBrk="1">
              <a:spcBef>
                <a:spcPct val="4000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kumimoji="0" lang="en-US" altLang="ko-KR" sz="180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 pitchFamily="50" charset="-127"/>
              </a:rPr>
              <a:t> </a:t>
            </a:r>
            <a:r>
              <a:rPr kumimoji="0" lang="ko-KR" altLang="en-US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 pitchFamily="50" charset="-127"/>
              </a:rPr>
              <a:t>플랜트 수행 실적</a:t>
            </a:r>
            <a:endParaRPr kumimoji="0" lang="en-US" altLang="ko-KR" spc="0" dirty="0">
              <a:ln>
                <a:noFill/>
              </a:ln>
              <a:solidFill>
                <a:srgbClr val="000000"/>
              </a:solidFill>
              <a:ea typeface="맑은 고딕" pitchFamily="50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53507" y="1207880"/>
            <a:ext cx="1766965" cy="286218"/>
          </a:xfrm>
          <a:prstGeom prst="rect">
            <a:avLst/>
          </a:prstGeom>
          <a:ln>
            <a:noFill/>
          </a:ln>
        </p:spPr>
        <p:txBody>
          <a:bodyPr wrap="square" lIns="91427" tIns="45713" rIns="91427" bIns="45713">
            <a:spAutoFit/>
          </a:bodyPr>
          <a:lstStyle>
            <a:defPPr>
              <a:defRPr lang="ko-KR"/>
            </a:defPPr>
            <a:lvl1pPr indent="0" latinLnBrk="0">
              <a:lnSpc>
                <a:spcPct val="120000"/>
              </a:lnSpc>
              <a:spcBef>
                <a:spcPts val="300"/>
              </a:spcBef>
              <a:buFont typeface="Wingdings" pitchFamily="2" charset="2"/>
              <a:buNone/>
              <a:defRPr sz="1600" b="1" spc="-5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</a:defRPr>
            </a:lvl1pPr>
          </a:lstStyle>
          <a:p>
            <a:pPr fontAlgn="auto" latinLnBrk="1">
              <a:spcBef>
                <a:spcPct val="40000"/>
              </a:spcBef>
              <a:spcAft>
                <a:spcPts val="0"/>
              </a:spcAft>
              <a:defRPr/>
            </a:pPr>
            <a:r>
              <a:rPr kumimoji="0" lang="en-US" altLang="ko-KR" sz="105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black"/>
                </a:solidFill>
                <a:ea typeface="맑은 고딕" pitchFamily="50" charset="-127"/>
              </a:rPr>
              <a:t>* </a:t>
            </a:r>
            <a:r>
              <a:rPr kumimoji="0" lang="ko-KR" altLang="en-US" sz="105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black"/>
                </a:solidFill>
                <a:ea typeface="맑은 고딕" pitchFamily="50" charset="-127"/>
              </a:rPr>
              <a:t>수행 기간 </a:t>
            </a:r>
            <a:r>
              <a:rPr kumimoji="0" lang="en-US" altLang="ko-KR" sz="105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black"/>
                </a:solidFill>
                <a:ea typeface="맑은 고딕" pitchFamily="50" charset="-127"/>
              </a:rPr>
              <a:t>: 2010 ~ </a:t>
            </a:r>
            <a:r>
              <a:rPr kumimoji="0" lang="ko-KR" altLang="en-US" sz="105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black"/>
                </a:solidFill>
                <a:ea typeface="맑은 고딕" pitchFamily="50" charset="-127"/>
              </a:rPr>
              <a:t>현재</a:t>
            </a:r>
            <a:endParaRPr kumimoji="0" lang="en-US" altLang="ko-KR" sz="1050" spc="0" dirty="0">
              <a:ln>
                <a:noFill/>
              </a:ln>
              <a:solidFill>
                <a:prstClr val="black"/>
              </a:solidFill>
              <a:ea typeface="맑은 고딕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8589" y="82861"/>
            <a:ext cx="964239" cy="681083"/>
          </a:xfrm>
          <a:prstGeom prst="rect">
            <a:avLst/>
          </a:prstGeom>
          <a:noFill/>
        </p:spPr>
        <p:txBody>
          <a:bodyPr lIns="80135" tIns="40068" rIns="80135" bIns="40068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900" b="1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white"/>
                </a:solidFill>
                <a:latin typeface="맑은 고딕"/>
                <a:ea typeface="맑은 고딕"/>
                <a:cs typeface="Arial" panose="020B0604020202020204" pitchFamily="34" charset="0"/>
              </a:rPr>
              <a:t>Ⅱ</a:t>
            </a:r>
            <a:endParaRPr kumimoji="0" lang="ko-KR" altLang="en-US" sz="2800" b="1" dirty="0">
              <a:ln>
                <a:solidFill>
                  <a:srgbClr val="4F81BD">
                    <a:alpha val="0"/>
                  </a:srgbClr>
                </a:solidFill>
              </a:ln>
              <a:solidFill>
                <a:prstClr val="white"/>
              </a:solidFill>
              <a:latin typeface="맑은 고딕"/>
              <a:ea typeface="맑은 고딕"/>
              <a:cs typeface="Arial" panose="020B0604020202020204" pitchFamily="34" charset="0"/>
            </a:endParaRP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74765"/>
              </p:ext>
            </p:extLst>
          </p:nvPr>
        </p:nvGraphicFramePr>
        <p:xfrm>
          <a:off x="517281" y="1505894"/>
          <a:ext cx="8231183" cy="484759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326527"/>
                <a:gridCol w="3240360"/>
                <a:gridCol w="2664296"/>
              </a:tblGrid>
              <a:tr h="621386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플랜트 영역</a:t>
                      </a:r>
                      <a:endParaRPr lang="ko-KR" alt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플랜트 분야</a:t>
                      </a:r>
                      <a:endParaRPr lang="ko-KR" alt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1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프로젝트 수행 </a:t>
                      </a:r>
                      <a:r>
                        <a:rPr lang="ko-KR" altLang="en-US" sz="1400" b="1" u="none" strike="noStrike" baseline="0" dirty="0" err="1" smtClean="0"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실적수</a:t>
                      </a:r>
                      <a:endParaRPr lang="en-US" altLang="ko-KR" sz="1400" b="1" u="none" strike="noStrike" baseline="0" dirty="0" smtClean="0"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5" marB="0" anchor="ctr"/>
                </a:tc>
              </a:tr>
              <a:tr h="59855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300" b="1" u="none" strike="noStrike" dirty="0" smtClean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산업 플랜트</a:t>
                      </a:r>
                      <a:endParaRPr lang="ko-KR" alt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300" b="1" u="none" strike="noStrike" dirty="0" smtClean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배터리 전지</a:t>
                      </a:r>
                      <a:r>
                        <a:rPr lang="en-US" altLang="ko-KR" sz="1300" b="1" u="none" strike="noStrike" dirty="0" smtClean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,</a:t>
                      </a:r>
                      <a:r>
                        <a:rPr lang="en-US" altLang="ko-KR" sz="1300" b="1" u="none" strike="noStrike" baseline="0" dirty="0" smtClean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ko-KR" altLang="en-US" sz="1300" b="1" u="none" strike="noStrike" dirty="0" smtClean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반도체</a:t>
                      </a:r>
                      <a:r>
                        <a:rPr lang="en-US" altLang="ko-KR" sz="1300" b="1" u="none" strike="noStrike" dirty="0" smtClean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,</a:t>
                      </a:r>
                      <a:r>
                        <a:rPr lang="en-US" altLang="ko-KR" sz="1300" b="1" u="none" strike="noStrike" baseline="0" dirty="0" smtClean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ko-KR" altLang="en-US" sz="1300" b="1" u="none" strike="noStrike" baseline="0" dirty="0" smtClean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전자</a:t>
                      </a:r>
                      <a:r>
                        <a:rPr lang="en-US" altLang="ko-KR" sz="1300" b="1" u="none" strike="noStrike" baseline="0" dirty="0" smtClean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, </a:t>
                      </a:r>
                      <a:r>
                        <a:rPr lang="ko-KR" altLang="en-US" sz="1300" b="1" u="none" strike="noStrike" baseline="0" dirty="0" smtClean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전기</a:t>
                      </a:r>
                      <a:r>
                        <a:rPr lang="en-US" altLang="ko-KR" sz="1300" b="1" u="none" strike="noStrike" baseline="0" dirty="0" smtClean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, </a:t>
                      </a:r>
                      <a:r>
                        <a:rPr lang="en-US" altLang="ko-KR" sz="1300" b="1" u="none" strike="noStrike" dirty="0" smtClean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ko-KR" altLang="en-US" sz="1300" b="1" u="none" strike="noStrike" dirty="0" smtClean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기계</a:t>
                      </a:r>
                      <a:endParaRPr lang="ko-KR" alt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70</a:t>
                      </a:r>
                      <a:endParaRPr lang="en-US" altLang="ko-KR" sz="13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5" marB="0" anchor="ctr"/>
                </a:tc>
              </a:tr>
              <a:tr h="543685"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제약</a:t>
                      </a:r>
                      <a:r>
                        <a:rPr lang="en-US" altLang="ko-KR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, </a:t>
                      </a:r>
                      <a:r>
                        <a:rPr lang="ko-KR" altLang="en-US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바이오</a:t>
                      </a:r>
                      <a:r>
                        <a:rPr lang="en-US" altLang="ko-KR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, </a:t>
                      </a:r>
                      <a:r>
                        <a:rPr lang="ko-KR" altLang="en-US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화장품</a:t>
                      </a:r>
                      <a:r>
                        <a:rPr lang="en-US" altLang="ko-KR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, </a:t>
                      </a:r>
                      <a:r>
                        <a:rPr lang="ko-KR" altLang="en-US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식품</a:t>
                      </a:r>
                      <a:endParaRPr lang="ko-KR" alt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17</a:t>
                      </a:r>
                      <a:endParaRPr lang="ko-KR" alt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5" marB="0" anchor="ctr"/>
                </a:tc>
              </a:tr>
              <a:tr h="521511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데이터</a:t>
                      </a:r>
                      <a:r>
                        <a:rPr lang="ko-KR" altLang="en-US" sz="13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센터 및 연구소</a:t>
                      </a:r>
                      <a:endParaRPr lang="ko-KR" alt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0" lang="ko-KR" altLang="en-US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데이터센터</a:t>
                      </a:r>
                      <a:r>
                        <a:rPr kumimoji="0" lang="en-US" altLang="ko-KR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연구 및 개발센터</a:t>
                      </a:r>
                      <a:endParaRPr lang="ko-KR" alt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6</a:t>
                      </a:r>
                      <a:endParaRPr lang="ko-KR" alt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5" marB="0" anchor="ctr"/>
                </a:tc>
              </a:tr>
              <a:tr h="521511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300" b="1" u="none" strike="noStrike" dirty="0" smtClean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화공 플랜트</a:t>
                      </a:r>
                      <a:endParaRPr lang="ko-KR" alt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300" b="1" u="none" strike="noStrike" dirty="0" smtClean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정밀화학</a:t>
                      </a:r>
                      <a:r>
                        <a:rPr lang="en-US" altLang="ko-KR" sz="1300" b="1" u="none" strike="noStrike" dirty="0" smtClean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,</a:t>
                      </a:r>
                      <a:r>
                        <a:rPr lang="en-US" altLang="ko-KR" sz="1300" b="1" u="none" strike="noStrike" baseline="0" dirty="0" smtClean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ko-KR" altLang="en-US" sz="1300" b="1" u="none" strike="noStrike" dirty="0" smtClean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화공플랜트</a:t>
                      </a:r>
                      <a:r>
                        <a:rPr lang="en-US" altLang="ko-KR" sz="1300" b="1" u="none" strike="noStrike" dirty="0" smtClean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, </a:t>
                      </a:r>
                      <a:r>
                        <a:rPr lang="ko-KR" altLang="en-US" sz="1300" b="1" u="none" strike="noStrike" dirty="0" err="1" smtClean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폐인트</a:t>
                      </a:r>
                      <a:endParaRPr lang="ko-KR" alt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60</a:t>
                      </a:r>
                      <a:endParaRPr lang="ko-KR" alt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5" marB="0" anchor="ctr"/>
                </a:tc>
              </a:tr>
              <a:tr h="55128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300" b="1" u="none" strike="noStrike" dirty="0" smtClean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발전</a:t>
                      </a:r>
                      <a:r>
                        <a:rPr lang="en-US" altLang="ko-KR" sz="1300" b="1" u="none" strike="noStrike" baseline="0" dirty="0" smtClean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ko-KR" altLang="en-US" sz="1300" b="1" u="none" strike="noStrike" dirty="0" smtClean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플랜트</a:t>
                      </a:r>
                      <a:endParaRPr lang="ko-KR" alt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300" b="1" u="none" strike="noStrike" dirty="0" smtClean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연료전지</a:t>
                      </a:r>
                      <a:r>
                        <a:rPr lang="en-US" altLang="ko-KR" sz="1300" b="1" u="none" strike="noStrike" dirty="0" smtClean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,</a:t>
                      </a:r>
                      <a:r>
                        <a:rPr lang="en-US" altLang="ko-KR" sz="1300" b="1" u="none" strike="noStrike" baseline="0" dirty="0" smtClean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ko-KR" altLang="en-US" sz="1300" b="1" u="none" strike="noStrike" dirty="0" smtClean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바이오 디젤</a:t>
                      </a:r>
                      <a:r>
                        <a:rPr lang="en-US" altLang="ko-KR" sz="1300" b="1" u="none" strike="noStrike" dirty="0" smtClean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,</a:t>
                      </a:r>
                      <a:r>
                        <a:rPr lang="en-US" altLang="ko-KR" sz="1300" b="1" u="none" strike="noStrike" baseline="0" dirty="0" smtClean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ko-KR" altLang="en-US" sz="1300" b="1" u="none" strike="noStrike" dirty="0" smtClean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가스</a:t>
                      </a:r>
                      <a:endParaRPr lang="ko-KR" alt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10</a:t>
                      </a:r>
                      <a:endParaRPr lang="en-US" altLang="ko-KR" sz="13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5" marB="0" anchor="ctr"/>
                </a:tc>
              </a:tr>
              <a:tr h="612186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300" b="1" u="none" strike="noStrike" dirty="0" smtClean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환경 플랜트</a:t>
                      </a:r>
                      <a:endParaRPr lang="ko-KR" alt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300" b="1" u="none" strike="noStrike" dirty="0" smtClean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순수처리</a:t>
                      </a:r>
                      <a:r>
                        <a:rPr lang="en-US" altLang="ko-KR" sz="1300" b="1" u="none" strike="noStrike" dirty="0" smtClean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,</a:t>
                      </a:r>
                      <a:r>
                        <a:rPr lang="en-US" altLang="ko-KR" sz="1300" b="1" u="none" strike="noStrike" baseline="0" dirty="0" smtClean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ko-KR" altLang="en-US" sz="1300" b="1" u="none" strike="noStrike" dirty="0" err="1" smtClean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수처리</a:t>
                      </a:r>
                      <a:r>
                        <a:rPr lang="en-US" altLang="ko-KR" sz="1300" b="1" u="none" strike="noStrike" dirty="0" smtClean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,</a:t>
                      </a:r>
                      <a:r>
                        <a:rPr lang="en-US" altLang="ko-KR" sz="1300" b="1" u="none" strike="noStrike" baseline="0" dirty="0" smtClean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ko-KR" altLang="en-US" sz="1300" b="1" u="none" strike="noStrike" dirty="0" smtClean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폐수처리</a:t>
                      </a:r>
                      <a:r>
                        <a:rPr lang="en-US" altLang="ko-KR" sz="1300" b="1" u="none" strike="noStrike" dirty="0" smtClean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,</a:t>
                      </a:r>
                      <a:r>
                        <a:rPr lang="en-US" altLang="ko-KR" sz="1300" b="1" u="none" strike="noStrike" baseline="0" dirty="0" smtClean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ko-KR" altLang="en-US" sz="1300" b="1" u="none" strike="noStrike" dirty="0" smtClean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대기환경</a:t>
                      </a:r>
                      <a:endParaRPr lang="ko-KR" alt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7</a:t>
                      </a:r>
                      <a:endParaRPr lang="en-US" altLang="ko-KR" sz="13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5" marB="0" anchor="ctr"/>
                </a:tc>
              </a:tr>
              <a:tr h="456917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3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기타 플랜트</a:t>
                      </a:r>
                      <a:endParaRPr lang="ko-KR" alt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300" b="1" u="none" strike="noStrike" dirty="0" smtClean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철강</a:t>
                      </a:r>
                      <a:r>
                        <a:rPr lang="en-US" altLang="ko-KR" sz="1300" b="1" u="none" strike="noStrike" dirty="0" smtClean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,</a:t>
                      </a:r>
                      <a:r>
                        <a:rPr lang="en-US" altLang="ko-KR" sz="1300" b="1" u="none" strike="noStrike" baseline="0" dirty="0" smtClean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ko-KR" altLang="en-US" sz="1300" b="1" u="none" strike="noStrike" dirty="0" smtClean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조선</a:t>
                      </a:r>
                      <a:r>
                        <a:rPr lang="en-US" altLang="ko-KR" sz="1300" b="1" u="none" strike="noStrike" dirty="0" smtClean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,</a:t>
                      </a:r>
                      <a:r>
                        <a:rPr lang="en-US" altLang="ko-KR" sz="1300" b="1" u="none" strike="noStrike" baseline="0" dirty="0" smtClean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ko-KR" altLang="en-US" sz="1300" b="1" u="none" strike="noStrike" dirty="0" smtClean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일반 건물</a:t>
                      </a:r>
                      <a:endParaRPr lang="ko-KR" alt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4</a:t>
                      </a:r>
                      <a:endParaRPr lang="en-US" altLang="ko-KR" sz="13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5" marB="0" anchor="ctr"/>
                </a:tc>
              </a:tr>
              <a:tr h="420567">
                <a:tc>
                  <a:txBody>
                    <a:bodyPr/>
                    <a:lstStyle/>
                    <a:p>
                      <a:pPr algn="ctr" fontAlgn="ctr"/>
                      <a:endParaRPr lang="ko-KR" alt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u="none" strike="noStrike" dirty="0" smtClean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ko-KR" altLang="en-US" sz="1300" b="1" u="none" strike="noStrike" dirty="0" smtClean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합</a:t>
                      </a:r>
                      <a:r>
                        <a:rPr lang="en-US" altLang="ko-KR" sz="1300" b="1" u="none" strike="noStrike" dirty="0" smtClean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ko-KR" altLang="en-US" sz="1300" b="1" u="none" strike="noStrike" dirty="0" smtClean="0"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계</a:t>
                      </a:r>
                      <a:endParaRPr lang="ko-KR" alt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174</a:t>
                      </a:r>
                      <a:endParaRPr lang="en-US" altLang="ko-KR" sz="13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8792" marR="8792" marT="9525" marB="0" anchor="ctr"/>
                </a:tc>
              </a:tr>
            </a:tbl>
          </a:graphicData>
        </a:graphic>
      </p:graphicFrame>
      <p:sp>
        <p:nvSpPr>
          <p:cNvPr id="12" name="슬라이드 번호 개체 틀 1"/>
          <p:cNvSpPr txBox="1">
            <a:spLocks/>
          </p:cNvSpPr>
          <p:nvPr/>
        </p:nvSpPr>
        <p:spPr bwMode="auto">
          <a:xfrm>
            <a:off x="3695700" y="6568281"/>
            <a:ext cx="2057400" cy="28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kumimoji="1" sz="1100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1pPr>
            <a:lvl2pPr marL="742950" indent="-28575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2pPr>
            <a:lvl3pPr marL="1143000" indent="-228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3pPr>
            <a:lvl4pPr marL="1600200" indent="-228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4pPr>
            <a:lvl5pPr marL="2057400" indent="-228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5pPr>
            <a:lvl6pPr marL="25146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6pPr>
            <a:lvl7pPr marL="29718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7pPr>
            <a:lvl8pPr marL="34290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8pPr>
            <a:lvl9pPr marL="3886200" indent="-228600" algn="l" defTabSz="914400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9pPr>
          </a:lstStyle>
          <a:p>
            <a:fld id="{74824D70-4144-47AF-AF73-F3BB3B1B29C7}" type="slidenum">
              <a:rPr kumimoji="0" lang="ko-KR" altLang="en-US" smtClean="0">
                <a:solidFill>
                  <a:srgbClr val="898989"/>
                </a:solidFill>
                <a:ea typeface="맑은 고딕" pitchFamily="50" charset="-127"/>
              </a:rPr>
              <a:pPr/>
              <a:t>8</a:t>
            </a:fld>
            <a:endParaRPr kumimoji="0" lang="ko-KR" altLang="en-US" dirty="0" smtClean="0">
              <a:solidFill>
                <a:srgbClr val="898989"/>
              </a:solidFill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5461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849750" y="247951"/>
            <a:ext cx="3650763" cy="461651"/>
          </a:xfrm>
          <a:prstGeom prst="rect">
            <a:avLst/>
          </a:prstGeom>
          <a:ln>
            <a:noFill/>
          </a:ln>
        </p:spPr>
        <p:txBody>
          <a:bodyPr lIns="91427" tIns="45713" rIns="91427" bIns="45713">
            <a:spAutoFit/>
          </a:bodyPr>
          <a:lstStyle>
            <a:defPPr>
              <a:defRPr lang="ko-KR"/>
            </a:defPPr>
            <a:lvl1pPr marL="90488" indent="-90488" latinLnBrk="0">
              <a:lnSpc>
                <a:spcPct val="120000"/>
              </a:lnSpc>
              <a:spcBef>
                <a:spcPts val="300"/>
              </a:spcBef>
              <a:buFont typeface="Wingdings" pitchFamily="2" charset="2"/>
              <a:buChar char="§"/>
              <a:defRPr sz="1300" b="1" spc="-5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kumimoji="0" lang="ko-KR" alt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맑은 고딕"/>
              </a:rPr>
              <a:t>주요 실적 현황</a:t>
            </a:r>
            <a:endParaRPr kumimoji="0" lang="ko-KR" altLang="en-US" sz="2400" dirty="0">
              <a:solidFill>
                <a:prstClr val="black">
                  <a:lumMod val="85000"/>
                  <a:lumOff val="15000"/>
                </a:prstClr>
              </a:solidFill>
              <a:ea typeface="맑은 고딕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8588" y="783754"/>
            <a:ext cx="4652825" cy="424718"/>
          </a:xfrm>
          <a:prstGeom prst="rect">
            <a:avLst/>
          </a:prstGeom>
          <a:ln>
            <a:noFill/>
          </a:ln>
        </p:spPr>
        <p:txBody>
          <a:bodyPr lIns="91427" tIns="45713" rIns="91427" bIns="45713">
            <a:spAutoFit/>
          </a:bodyPr>
          <a:lstStyle>
            <a:defPPr>
              <a:defRPr lang="ko-KR"/>
            </a:defPPr>
            <a:lvl1pPr indent="0" latinLnBrk="0">
              <a:lnSpc>
                <a:spcPct val="120000"/>
              </a:lnSpc>
              <a:spcBef>
                <a:spcPts val="300"/>
              </a:spcBef>
              <a:buFont typeface="Wingdings" pitchFamily="2" charset="2"/>
              <a:buNone/>
              <a:defRPr sz="1600" b="1" spc="-5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</a:defRPr>
            </a:lvl1pPr>
          </a:lstStyle>
          <a:p>
            <a:pPr fontAlgn="auto" latinLnBrk="1">
              <a:spcBef>
                <a:spcPct val="4000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kumimoji="0" lang="en-US" altLang="ko-KR" sz="180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/>
              </a:rPr>
              <a:t> </a:t>
            </a:r>
            <a:r>
              <a:rPr kumimoji="0" lang="ko-KR" altLang="en-US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/>
              </a:rPr>
              <a:t>산업플랜트</a:t>
            </a:r>
            <a:r>
              <a:rPr kumimoji="0" lang="en-US" altLang="ko-KR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/>
              </a:rPr>
              <a:t>(</a:t>
            </a:r>
            <a:r>
              <a:rPr kumimoji="0" lang="ko-KR" altLang="en-US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/>
              </a:rPr>
              <a:t>반도체</a:t>
            </a:r>
            <a:r>
              <a:rPr kumimoji="0" lang="en-US" altLang="ko-KR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/>
              </a:rPr>
              <a:t> </a:t>
            </a:r>
            <a:r>
              <a:rPr kumimoji="0" lang="ko-KR" altLang="en-US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/>
              </a:rPr>
              <a:t>공장</a:t>
            </a:r>
            <a:r>
              <a:rPr kumimoji="0" lang="en-US" altLang="ko-KR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0000"/>
                </a:solidFill>
                <a:ea typeface="맑은 고딕"/>
              </a:rPr>
              <a:t>)</a:t>
            </a:r>
            <a:endParaRPr kumimoji="0" lang="en-US" altLang="ko-KR" spc="0" dirty="0">
              <a:ln>
                <a:noFill/>
              </a:ln>
              <a:solidFill>
                <a:srgbClr val="000000"/>
              </a:solidFill>
              <a:ea typeface="맑은 고딕"/>
            </a:endParaRPr>
          </a:p>
        </p:txBody>
      </p:sp>
      <p:sp>
        <p:nvSpPr>
          <p:cNvPr id="37892" name="슬라이드 번호 개체 틀 1"/>
          <p:cNvSpPr>
            <a:spLocks noGrp="1"/>
          </p:cNvSpPr>
          <p:nvPr>
            <p:ph type="sldNum" sz="quarter" idx="10"/>
          </p:nvPr>
        </p:nvSpPr>
        <p:spPr bwMode="auto">
          <a:xfrm>
            <a:off x="3685778" y="6559550"/>
            <a:ext cx="2057400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9pPr>
          </a:lstStyle>
          <a:p>
            <a:fld id="{3E1476DC-7947-47B6-A3EB-1CB04EFF9AB8}" type="slidenum">
              <a:rPr kumimoji="0" lang="ko-KR" altLang="en-US" smtClean="0">
                <a:solidFill>
                  <a:srgbClr val="898989"/>
                </a:solidFill>
                <a:ea typeface="맑은 고딕" pitchFamily="50" charset="-127"/>
              </a:rPr>
              <a:pPr/>
              <a:t>9</a:t>
            </a:fld>
            <a:endParaRPr kumimoji="0" lang="ko-KR" altLang="en-US" dirty="0" smtClean="0">
              <a:solidFill>
                <a:srgbClr val="898989"/>
              </a:solidFill>
              <a:ea typeface="맑은 고딕" pitchFamily="50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8589" y="82861"/>
            <a:ext cx="964239" cy="681083"/>
          </a:xfrm>
          <a:prstGeom prst="rect">
            <a:avLst/>
          </a:prstGeom>
          <a:noFill/>
        </p:spPr>
        <p:txBody>
          <a:bodyPr lIns="80135" tIns="40068" rIns="80135" bIns="40068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900" b="1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white"/>
                </a:solidFill>
                <a:latin typeface="맑은 고딕"/>
                <a:ea typeface="맑은 고딕"/>
                <a:cs typeface="Arial" panose="020B0604020202020204" pitchFamily="34" charset="0"/>
              </a:rPr>
              <a:t>Ⅱ</a:t>
            </a:r>
            <a:endParaRPr kumimoji="0" lang="ko-KR" altLang="en-US" sz="2800" b="1" dirty="0">
              <a:ln>
                <a:solidFill>
                  <a:srgbClr val="4F81BD">
                    <a:alpha val="0"/>
                  </a:srgbClr>
                </a:solidFill>
              </a:ln>
              <a:solidFill>
                <a:prstClr val="white"/>
              </a:solidFill>
              <a:latin typeface="맑은 고딕"/>
              <a:ea typeface="맑은 고딕"/>
              <a:cs typeface="Arial" panose="020B0604020202020204" pitchFamily="34" charset="0"/>
            </a:endParaRPr>
          </a:p>
        </p:txBody>
      </p:sp>
      <p:sp>
        <p:nvSpPr>
          <p:cNvPr id="22" name="AutoShape 33" descr="ob-21"/>
          <p:cNvSpPr>
            <a:spLocks noChangeArrowheads="1"/>
          </p:cNvSpPr>
          <p:nvPr/>
        </p:nvSpPr>
        <p:spPr bwMode="auto">
          <a:xfrm>
            <a:off x="273103" y="1281330"/>
            <a:ext cx="2830162" cy="360000"/>
          </a:xfrm>
          <a:prstGeom prst="roundRect">
            <a:avLst>
              <a:gd name="adj" fmla="val 9944"/>
            </a:avLst>
          </a:prstGeom>
          <a:gradFill>
            <a:gsLst>
              <a:gs pos="33000">
                <a:srgbClr val="00B0F0"/>
              </a:gs>
              <a:gs pos="55000">
                <a:srgbClr val="85C2FF"/>
              </a:gs>
              <a:gs pos="76000">
                <a:srgbClr val="C4D6EB"/>
              </a:gs>
              <a:gs pos="99000">
                <a:srgbClr val="FFEBFA"/>
              </a:gs>
            </a:gsLst>
            <a:lin ang="10800000" scaled="1"/>
          </a:gradFill>
          <a:ln>
            <a:solidFill>
              <a:schemeClr val="tx2">
                <a:lumMod val="60000"/>
                <a:lumOff val="40000"/>
              </a:schemeClr>
            </a:solidFill>
          </a:ln>
          <a:effectLst/>
          <a:extLst/>
        </p:spPr>
        <p:txBody>
          <a:bodyPr wrap="none" lIns="0" tIns="0" rIns="0" bIns="0" anchor="ctr">
            <a:scene3d>
              <a:camera prst="orthographicFront"/>
              <a:lightRig rig="threePt" dir="t"/>
            </a:scene3d>
            <a:sp3d>
              <a:bevelT w="0" h="38100"/>
            </a:sp3d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defRPr/>
            </a:pPr>
            <a:r>
              <a:rPr kumimoji="0" lang="ko-KR" altLang="en-US" sz="1400" b="1" spc="-50" dirty="0" smtClean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태국 </a:t>
            </a:r>
            <a:r>
              <a:rPr kumimoji="0" lang="en-US" altLang="ko-KR" sz="1400" b="1" spc="-50" dirty="0" smtClean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FT1 Wafer FAB Project</a:t>
            </a:r>
            <a:endParaRPr kumimoji="0" lang="en-US" altLang="ko-KR" sz="1400" b="1" spc="-50" dirty="0">
              <a:solidFill>
                <a:srgbClr val="1F497D">
                  <a:lumMod val="75000"/>
                </a:srgbClr>
              </a:solidFill>
              <a:latin typeface="맑은 고딕"/>
              <a:ea typeface="맑은 고딕"/>
            </a:endParaRPr>
          </a:p>
        </p:txBody>
      </p:sp>
      <p:graphicFrame>
        <p:nvGraphicFramePr>
          <p:cNvPr id="24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7061128"/>
              </p:ext>
            </p:extLst>
          </p:nvPr>
        </p:nvGraphicFramePr>
        <p:xfrm>
          <a:off x="278003" y="4198790"/>
          <a:ext cx="2825262" cy="2326554"/>
        </p:xfrm>
        <a:graphic>
          <a:graphicData uri="http://schemas.openxmlformats.org/drawingml/2006/table">
            <a:tbl>
              <a:tblPr/>
              <a:tblGrid>
                <a:gridCol w="771108"/>
                <a:gridCol w="2054154"/>
              </a:tblGrid>
              <a:tr h="25738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Project</a:t>
                      </a:r>
                    </a:p>
                  </a:txBody>
                  <a:tcPr marL="77931" marR="77931" marT="45738" marB="4573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 latinLnBrk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69696"/>
                        </a:buClr>
                        <a:defRPr/>
                      </a:pPr>
                      <a:r>
                        <a:rPr kumimoji="0" lang="en-US" altLang="ko-KR" sz="1000" b="1" spc="-50" dirty="0" smtClean="0">
                          <a:solidFill>
                            <a:srgbClr val="1F497D">
                              <a:lumMod val="75000"/>
                            </a:srgbClr>
                          </a:solidFill>
                          <a:latin typeface="+mn-lt"/>
                          <a:ea typeface="맑은 고딕"/>
                        </a:rPr>
                        <a:t>FT1</a:t>
                      </a:r>
                      <a:r>
                        <a:rPr kumimoji="0" lang="en-US" altLang="ko-KR" sz="1000" b="1" spc="-50" baseline="0" dirty="0" smtClean="0">
                          <a:solidFill>
                            <a:srgbClr val="1F497D">
                              <a:lumMod val="75000"/>
                            </a:srgbClr>
                          </a:solidFill>
                          <a:latin typeface="+mn-lt"/>
                          <a:ea typeface="맑은 고딕"/>
                        </a:rPr>
                        <a:t> FAB Wafer Project</a:t>
                      </a:r>
                      <a:endParaRPr kumimoji="0" lang="en-US" altLang="ko-KR" sz="1000" b="1" spc="-50" dirty="0">
                        <a:solidFill>
                          <a:srgbClr val="1F497D">
                            <a:lumMod val="75000"/>
                          </a:srgbClr>
                        </a:solidFill>
                        <a:latin typeface="+mn-lt"/>
                        <a:ea typeface="맑은 고딕"/>
                      </a:endParaRPr>
                    </a:p>
                  </a:txBody>
                  <a:tcPr marL="77931" marR="77931" marT="45738" marB="4573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7388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수행기간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31" marR="77931" marT="45738" marB="4573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2024. 10. ~ 2025. </a:t>
                      </a: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12.</a:t>
                      </a:r>
                      <a:endParaRPr kumimoji="1" lang="en-US" altLang="ko-KR" sz="10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31" marR="77931" marT="45738" marB="4573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7388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대지위치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31" marR="77931" marT="45738" marB="4573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태국</a:t>
                      </a: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1" lang="ko-KR" altLang="en-US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취앙마이</a:t>
                      </a:r>
                      <a:endParaRPr kumimoji="1" lang="en-US" altLang="ko-KR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31" marR="77931" marT="45738" marB="4573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371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사업주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발주처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</a:p>
                  </a:txBody>
                  <a:tcPr marL="77931" marR="77931" marT="45738" marB="4573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태국 </a:t>
                      </a: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FT1</a:t>
                      </a:r>
                    </a:p>
                  </a:txBody>
                  <a:tcPr marL="77931" marR="77931" marT="45738" marB="4573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54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업무내역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31" marR="77931" marT="45738" marB="4573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</a:rPr>
                        <a:t>기본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</a:rPr>
                        <a:t>&amp;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</a:rPr>
                        <a:t>상세설계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</a:rPr>
                        <a:t>(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</a:rPr>
                        <a:t>공정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</a:rPr>
                        <a:t>기계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</a:rPr>
                        <a:t>배관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</a:rPr>
                        <a:t>설비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</a:rPr>
                        <a:t>전기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</a:rPr>
                        <a:t>계장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</a:rPr>
                        <a:t>건축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</a:rPr>
                        <a:t>), 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</a:rPr>
                        <a:t>구매지원</a:t>
                      </a:r>
                      <a:endParaRPr lang="ko-KR" altLang="en-US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31" marR="77931" marT="45738" marB="4573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7388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연면적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31" marR="77931" marT="45738" marB="4573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6,500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坪</a:t>
                      </a:r>
                      <a:endParaRPr kumimoji="1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31" marR="77931" marT="45738" marB="4573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608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Cleanliness</a:t>
                      </a:r>
                      <a:r>
                        <a:rPr lang="en-US" altLang="ko-KR" sz="9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en-US" altLang="ko-KR" sz="9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Class</a:t>
                      </a:r>
                      <a:endParaRPr lang="ko-KR" altLang="en-US" sz="9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31" marR="77931" marT="45738" marB="4573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10 / 1,000 </a:t>
                      </a:r>
                      <a:endParaRPr kumimoji="1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31" marR="77931" marT="45738" marB="4573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9" t="24531" r="1448" b="12687"/>
          <a:stretch/>
        </p:blipFill>
        <p:spPr bwMode="auto">
          <a:xfrm>
            <a:off x="273103" y="1788109"/>
            <a:ext cx="2834726" cy="22171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AutoShape 33" descr="ob-21"/>
          <p:cNvSpPr>
            <a:spLocks noChangeArrowheads="1"/>
          </p:cNvSpPr>
          <p:nvPr/>
        </p:nvSpPr>
        <p:spPr bwMode="auto">
          <a:xfrm>
            <a:off x="3210004" y="1268760"/>
            <a:ext cx="2758154" cy="360000"/>
          </a:xfrm>
          <a:prstGeom prst="roundRect">
            <a:avLst>
              <a:gd name="adj" fmla="val 9944"/>
            </a:avLst>
          </a:prstGeom>
          <a:gradFill>
            <a:gsLst>
              <a:gs pos="33000">
                <a:srgbClr val="00B0F0"/>
              </a:gs>
              <a:gs pos="55000">
                <a:srgbClr val="85C2FF"/>
              </a:gs>
              <a:gs pos="76000">
                <a:srgbClr val="C4D6EB"/>
              </a:gs>
              <a:gs pos="99000">
                <a:srgbClr val="FFEBFA"/>
              </a:gs>
            </a:gsLst>
            <a:lin ang="10800000" scaled="1"/>
          </a:gradFill>
          <a:ln>
            <a:solidFill>
              <a:schemeClr val="tx2">
                <a:lumMod val="60000"/>
                <a:lumOff val="40000"/>
              </a:schemeClr>
            </a:solidFill>
          </a:ln>
          <a:effectLst/>
          <a:extLst/>
        </p:spPr>
        <p:txBody>
          <a:bodyPr wrap="none" lIns="0" tIns="0" rIns="0" bIns="0" anchor="ctr">
            <a:scene3d>
              <a:camera prst="orthographicFront"/>
              <a:lightRig rig="threePt" dir="t"/>
            </a:scene3d>
            <a:sp3d>
              <a:bevelT w="0" h="38100"/>
            </a:sp3d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defRPr/>
            </a:pPr>
            <a:r>
              <a:rPr kumimoji="0" lang="ko-KR" altLang="en-US" sz="1400" b="1" spc="-50" dirty="0" err="1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온세미콘덕터</a:t>
            </a:r>
            <a:r>
              <a:rPr kumimoji="0" lang="ko-KR" altLang="en-US" sz="1400" b="1" spc="-50" dirty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 </a:t>
            </a:r>
            <a:r>
              <a:rPr kumimoji="0" lang="en-US" altLang="ko-KR" sz="1400" b="1" spc="-50" dirty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S5 LINE</a:t>
            </a:r>
          </a:p>
        </p:txBody>
      </p:sp>
      <p:graphicFrame>
        <p:nvGraphicFramePr>
          <p:cNvPr id="27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0185651"/>
              </p:ext>
            </p:extLst>
          </p:nvPr>
        </p:nvGraphicFramePr>
        <p:xfrm>
          <a:off x="3175273" y="4194148"/>
          <a:ext cx="2825262" cy="2326554"/>
        </p:xfrm>
        <a:graphic>
          <a:graphicData uri="http://schemas.openxmlformats.org/drawingml/2006/table">
            <a:tbl>
              <a:tblPr/>
              <a:tblGrid>
                <a:gridCol w="803693"/>
                <a:gridCol w="2021569"/>
              </a:tblGrid>
              <a:tr h="25738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Project</a:t>
                      </a:r>
                    </a:p>
                  </a:txBody>
                  <a:tcPr marL="77931" marR="77931" marT="45738" marB="4573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auto" latinLnBrk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69696"/>
                        </a:buClr>
                        <a:defRPr/>
                      </a:pPr>
                      <a:r>
                        <a:rPr kumimoji="0" lang="ko-KR" altLang="en-US" sz="1000" b="1" spc="-50" dirty="0" err="1" smtClean="0">
                          <a:solidFill>
                            <a:srgbClr val="1F497D">
                              <a:lumMod val="75000"/>
                            </a:srgbClr>
                          </a:solidFill>
                          <a:latin typeface="+mn-lt"/>
                          <a:ea typeface="맑은 고딕"/>
                        </a:rPr>
                        <a:t>온세미콘덕터</a:t>
                      </a:r>
                      <a:r>
                        <a:rPr kumimoji="0" lang="ko-KR" altLang="en-US" sz="1000" b="1" spc="-50" dirty="0" smtClean="0">
                          <a:solidFill>
                            <a:srgbClr val="1F497D">
                              <a:lumMod val="75000"/>
                            </a:srgbClr>
                          </a:solidFill>
                          <a:latin typeface="+mn-lt"/>
                          <a:ea typeface="맑은 고딕"/>
                        </a:rPr>
                        <a:t>  </a:t>
                      </a:r>
                      <a:r>
                        <a:rPr kumimoji="0" lang="en-US" altLang="ko-KR" sz="1000" b="1" spc="-50" dirty="0" smtClean="0">
                          <a:solidFill>
                            <a:srgbClr val="1F497D">
                              <a:lumMod val="75000"/>
                            </a:srgbClr>
                          </a:solidFill>
                          <a:latin typeface="+mn-lt"/>
                          <a:ea typeface="맑은 고딕"/>
                        </a:rPr>
                        <a:t>S5 LINE</a:t>
                      </a:r>
                      <a:endParaRPr kumimoji="0" lang="en-US" altLang="ko-KR" sz="1000" b="1" spc="-50" dirty="0">
                        <a:solidFill>
                          <a:srgbClr val="1F497D">
                            <a:lumMod val="75000"/>
                          </a:srgbClr>
                        </a:solidFill>
                        <a:latin typeface="+mn-lt"/>
                        <a:ea typeface="맑은 고딕"/>
                      </a:endParaRPr>
                    </a:p>
                  </a:txBody>
                  <a:tcPr marL="77931" marR="77931" marT="45738" marB="4573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7388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수행기간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31" marR="77931" marT="45738" marB="4573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2022. 02. ~ 2023. 03.</a:t>
                      </a:r>
                    </a:p>
                  </a:txBody>
                  <a:tcPr marL="77931" marR="77931" marT="45738" marB="4573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7388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대지위치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31" marR="77931" marT="45738" marB="4573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경기도 부천시 </a:t>
                      </a:r>
                      <a:endParaRPr kumimoji="1" lang="en-US" altLang="ko-KR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31" marR="77931" marT="45738" marB="4573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371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사업주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발주처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</a:p>
                  </a:txBody>
                  <a:tcPr marL="77931" marR="77931" marT="45738" marB="4573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온세미콘덕터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endParaRPr kumimoji="1" lang="en-US" altLang="ko-KR" sz="10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31" marR="77931" marT="45738" marB="4573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54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업무내역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31" marR="77931" marT="45738" marB="4573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</a:rPr>
                        <a:t>기본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</a:rPr>
                        <a:t>&amp;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</a:rPr>
                        <a:t>상세설계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</a:rPr>
                        <a:t>(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</a:rPr>
                        <a:t>공정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</a:rPr>
                        <a:t>기계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</a:rPr>
                        <a:t>배관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</a:rPr>
                        <a:t>설비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</a:rPr>
                        <a:t>전기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</a:rPr>
                        <a:t>계장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</a:rPr>
                        <a:t>/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</a:rPr>
                        <a:t>건축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+mn-ea"/>
                        </a:rPr>
                        <a:t>)</a:t>
                      </a:r>
                      <a:endParaRPr lang="ko-KR" altLang="en-US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31" marR="77931" marT="45738" marB="4573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7388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연면적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31" marR="77931" marT="45738" marB="4573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4,600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坪</a:t>
                      </a:r>
                      <a:endParaRPr kumimoji="1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31" marR="77931" marT="45738" marB="4573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608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Cleanliness</a:t>
                      </a:r>
                      <a:r>
                        <a:rPr lang="en-US" altLang="ko-KR" sz="9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en-US" altLang="ko-KR" sz="9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Class</a:t>
                      </a:r>
                      <a:endParaRPr lang="ko-KR" altLang="en-US" sz="9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31" marR="77931" marT="45738" marB="4573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10 / 1,000 </a:t>
                      </a:r>
                      <a:endParaRPr kumimoji="1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931" marR="77931" marT="45738" marB="4573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8" name="그림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0" t="21819" r="15182" b="15322"/>
          <a:stretch/>
        </p:blipFill>
        <p:spPr bwMode="auto">
          <a:xfrm>
            <a:off x="3195667" y="1788109"/>
            <a:ext cx="2772491" cy="221712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utoShape 33" descr="ob-21"/>
          <p:cNvSpPr>
            <a:spLocks noChangeArrowheads="1"/>
          </p:cNvSpPr>
          <p:nvPr/>
        </p:nvSpPr>
        <p:spPr bwMode="auto">
          <a:xfrm>
            <a:off x="6055593" y="1268800"/>
            <a:ext cx="2758154" cy="360000"/>
          </a:xfrm>
          <a:prstGeom prst="roundRect">
            <a:avLst>
              <a:gd name="adj" fmla="val 9944"/>
            </a:avLst>
          </a:prstGeom>
          <a:gradFill>
            <a:gsLst>
              <a:gs pos="33000">
                <a:srgbClr val="00B0F0"/>
              </a:gs>
              <a:gs pos="55000">
                <a:srgbClr val="85C2FF"/>
              </a:gs>
              <a:gs pos="76000">
                <a:srgbClr val="C4D6EB"/>
              </a:gs>
              <a:gs pos="99000">
                <a:srgbClr val="FFEBFA"/>
              </a:gs>
            </a:gsLst>
            <a:lin ang="10800000" scaled="1"/>
          </a:gradFill>
          <a:ln>
            <a:solidFill>
              <a:schemeClr val="tx2">
                <a:lumMod val="60000"/>
                <a:lumOff val="40000"/>
              </a:schemeClr>
            </a:solidFill>
          </a:ln>
          <a:effectLst/>
          <a:extLst/>
        </p:spPr>
        <p:txBody>
          <a:bodyPr wrap="none" lIns="0" tIns="0" rIns="0" bIns="0" anchor="ctr">
            <a:scene3d>
              <a:camera prst="orthographicFront"/>
              <a:lightRig rig="threePt" dir="t"/>
            </a:scene3d>
            <a:sp3d>
              <a:bevelT w="0" h="38100"/>
            </a:sp3d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defRPr/>
            </a:pPr>
            <a:r>
              <a:rPr kumimoji="0" lang="ko-KR" altLang="en-US" sz="1400" b="1" spc="-50" dirty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원익</a:t>
            </a:r>
            <a:r>
              <a:rPr kumimoji="0" lang="en-US" altLang="ko-KR" sz="1400" b="1" spc="-50" dirty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IPS </a:t>
            </a:r>
            <a:r>
              <a:rPr kumimoji="0" lang="ko-KR" altLang="en-US" sz="1400" b="1" spc="-50" dirty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반도체 </a:t>
            </a:r>
            <a:r>
              <a:rPr kumimoji="0" lang="ko-KR" altLang="en-US" sz="1400" b="1" spc="-50" dirty="0" err="1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연구동</a:t>
            </a:r>
            <a:r>
              <a:rPr kumimoji="0" lang="ko-KR" altLang="en-US" sz="1400" b="1" spc="-50" dirty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/>
              </a:rPr>
              <a:t> </a:t>
            </a:r>
            <a:endParaRPr kumimoji="0" lang="en-US" altLang="ko-KR" sz="1400" b="1" spc="-50" dirty="0">
              <a:solidFill>
                <a:srgbClr val="1F497D">
                  <a:lumMod val="75000"/>
                </a:srgbClr>
              </a:solidFill>
              <a:latin typeface="맑은 고딕"/>
              <a:ea typeface="맑은 고딕"/>
            </a:endParaRPr>
          </a:p>
        </p:txBody>
      </p:sp>
      <p:graphicFrame>
        <p:nvGraphicFramePr>
          <p:cNvPr id="23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1142128"/>
              </p:ext>
            </p:extLst>
          </p:nvPr>
        </p:nvGraphicFramePr>
        <p:xfrm>
          <a:off x="6074399" y="4194188"/>
          <a:ext cx="2738803" cy="2343149"/>
        </p:xfrm>
        <a:graphic>
          <a:graphicData uri="http://schemas.openxmlformats.org/drawingml/2006/table">
            <a:tbl>
              <a:tblPr/>
              <a:tblGrid>
                <a:gridCol w="812056"/>
                <a:gridCol w="1926747"/>
              </a:tblGrid>
              <a:tr h="25709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Project</a:t>
                      </a:r>
                    </a:p>
                  </a:txBody>
                  <a:tcPr marL="77895" marR="77895" marT="45728" marB="4572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원익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IPS</a:t>
                      </a:r>
                      <a:r>
                        <a:rPr lang="en-US" altLang="ko-KR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ko-KR" altLang="en-US" sz="10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반도체 </a:t>
                      </a:r>
                      <a:r>
                        <a:rPr lang="ko-KR" altLang="en-US" sz="1000" b="1" baseline="0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연구동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895" marR="77895" marT="45728" marB="4572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7093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수행기간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895" marR="77895" marT="45728" marB="4572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2021. 09. ~ 2022. 06.</a:t>
                      </a:r>
                    </a:p>
                  </a:txBody>
                  <a:tcPr marL="77895" marR="77895" marT="45728" marB="4572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7093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대지위치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895" marR="77895" marT="45728" marB="4572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경기도 평택시</a:t>
                      </a:r>
                      <a:endParaRPr kumimoji="1" lang="en-US" altLang="ko-KR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895" marR="77895" marT="45728" marB="4572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311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사업주</a:t>
                      </a:r>
                      <a:endParaRPr lang="en-US" altLang="ko-KR" sz="1000" b="1" dirty="0" smtClean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발주처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</a:p>
                  </a:txBody>
                  <a:tcPr marL="77895" marR="77895" marT="45728" marB="4572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㈜원익</a:t>
                      </a: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IPS</a:t>
                      </a:r>
                    </a:p>
                  </a:txBody>
                  <a:tcPr marL="77895" marR="77895" marT="45728" marB="4572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873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업무내역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895" marR="77895" marT="45728" marB="4572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상세설계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공정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기계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배관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설비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소방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전기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계장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토목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건축</a:t>
                      </a: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),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인허가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895" marR="77895" marT="45728" marB="4572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306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연면적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895" marR="77895" marT="45728" marB="4572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3,580</a:t>
                      </a:r>
                      <a:r>
                        <a:rPr kumimoji="1" lang="ko-KR" alt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坪</a:t>
                      </a:r>
                      <a:endParaRPr kumimoji="1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895" marR="77895" marT="45728" marB="4572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251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Cleanliness</a:t>
                      </a:r>
                      <a:r>
                        <a:rPr lang="en-US" altLang="ko-KR" sz="900" b="1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en-US" altLang="ko-KR" sz="900" b="1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Class</a:t>
                      </a:r>
                      <a:endParaRPr lang="ko-KR" altLang="en-US" sz="900" b="1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895" marR="77895" marT="45728" marB="4572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1,000 / 10,000</a:t>
                      </a:r>
                      <a:endParaRPr kumimoji="1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7895" marR="77895" marT="45728" marB="4572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9" name="그림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392" y="1773251"/>
            <a:ext cx="2747596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037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theme1.xml><?xml version="1.0" encoding="utf-8"?>
<a:theme xmlns:a="http://schemas.openxmlformats.org/drawingml/2006/main" name="1_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1">
        <a:dk1>
          <a:srgbClr val="004785"/>
        </a:dk1>
        <a:lt1>
          <a:srgbClr val="FFFFFF"/>
        </a:lt1>
        <a:dk2>
          <a:srgbClr val="004785"/>
        </a:dk2>
        <a:lt2>
          <a:srgbClr val="808080"/>
        </a:lt2>
        <a:accent1>
          <a:srgbClr val="3E7898"/>
        </a:accent1>
        <a:accent2>
          <a:srgbClr val="C0D8E6"/>
        </a:accent2>
        <a:accent3>
          <a:srgbClr val="FFFFFF"/>
        </a:accent3>
        <a:accent4>
          <a:srgbClr val="003B71"/>
        </a:accent4>
        <a:accent5>
          <a:srgbClr val="AFBECA"/>
        </a:accent5>
        <a:accent6>
          <a:srgbClr val="AEC4D0"/>
        </a:accent6>
        <a:hlink>
          <a:srgbClr val="6EA5C4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blipFill dpi="0" rotWithShape="1">
          <a:blip xmlns:r="http://schemas.openxmlformats.org/officeDocument/2006/relationships" r:embed="rId1" cstate="print"/>
          <a:srcRect/>
          <a:stretch>
            <a:fillRect/>
          </a:stretch>
        </a:blipFill>
        <a:ln>
          <a:noFill/>
        </a:ln>
        <a:effectLst/>
        <a:extLst/>
      </a:spPr>
      <a:bodyPr wrap="none" lIns="0" tIns="0" rIns="0" bIns="0" anchor="ctr">
        <a:scene3d>
          <a:camera prst="orthographicFront"/>
          <a:lightRig rig="threePt" dir="t"/>
        </a:scene3d>
        <a:sp3d>
          <a:bevelT w="0" h="38100"/>
        </a:sp3d>
      </a:bodyPr>
      <a:lstStyle>
        <a:defPPr algn="ctr" defTabSz="914400" latinLnBrk="0">
          <a:buClr>
            <a:srgbClr val="969696"/>
          </a:buClr>
          <a:defRPr sz="1400" b="1" spc="-50" dirty="0" smtClean="0">
            <a:solidFill>
              <a:srgbClr val="FCD90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defRPr>
        </a:defPPr>
      </a:lstStyle>
    </a:spDef>
  </a:objectDefaults>
  <a:extraClrSchemeLst/>
</a:theme>
</file>

<file path=ppt/theme/theme11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1">
        <a:dk1>
          <a:srgbClr val="004785"/>
        </a:dk1>
        <a:lt1>
          <a:srgbClr val="FFFFFF"/>
        </a:lt1>
        <a:dk2>
          <a:srgbClr val="004785"/>
        </a:dk2>
        <a:lt2>
          <a:srgbClr val="808080"/>
        </a:lt2>
        <a:accent1>
          <a:srgbClr val="3E7898"/>
        </a:accent1>
        <a:accent2>
          <a:srgbClr val="C0D8E6"/>
        </a:accent2>
        <a:accent3>
          <a:srgbClr val="FFFFFF"/>
        </a:accent3>
        <a:accent4>
          <a:srgbClr val="003B71"/>
        </a:accent4>
        <a:accent5>
          <a:srgbClr val="AFBECA"/>
        </a:accent5>
        <a:accent6>
          <a:srgbClr val="AEC4D0"/>
        </a:accent6>
        <a:hlink>
          <a:srgbClr val="6EA5C4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1">
        <a:dk1>
          <a:srgbClr val="004785"/>
        </a:dk1>
        <a:lt1>
          <a:srgbClr val="FFFFFF"/>
        </a:lt1>
        <a:dk2>
          <a:srgbClr val="004785"/>
        </a:dk2>
        <a:lt2>
          <a:srgbClr val="808080"/>
        </a:lt2>
        <a:accent1>
          <a:srgbClr val="3E7898"/>
        </a:accent1>
        <a:accent2>
          <a:srgbClr val="C0D8E6"/>
        </a:accent2>
        <a:accent3>
          <a:srgbClr val="FFFFFF"/>
        </a:accent3>
        <a:accent4>
          <a:srgbClr val="003B71"/>
        </a:accent4>
        <a:accent5>
          <a:srgbClr val="AFBECA"/>
        </a:accent5>
        <a:accent6>
          <a:srgbClr val="AEC4D0"/>
        </a:accent6>
        <a:hlink>
          <a:srgbClr val="6EA5C4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1">
        <a:dk1>
          <a:srgbClr val="004785"/>
        </a:dk1>
        <a:lt1>
          <a:srgbClr val="FFFFFF"/>
        </a:lt1>
        <a:dk2>
          <a:srgbClr val="004785"/>
        </a:dk2>
        <a:lt2>
          <a:srgbClr val="808080"/>
        </a:lt2>
        <a:accent1>
          <a:srgbClr val="3E7898"/>
        </a:accent1>
        <a:accent2>
          <a:srgbClr val="C0D8E6"/>
        </a:accent2>
        <a:accent3>
          <a:srgbClr val="FFFFFF"/>
        </a:accent3>
        <a:accent4>
          <a:srgbClr val="003B71"/>
        </a:accent4>
        <a:accent5>
          <a:srgbClr val="AFBECA"/>
        </a:accent5>
        <a:accent6>
          <a:srgbClr val="AEC4D0"/>
        </a:accent6>
        <a:hlink>
          <a:srgbClr val="6EA5C4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00">
            <a:alpha val="50000"/>
          </a:srgbClr>
        </a:solidFill>
        <a:ln w="25400" algn="ctr">
          <a:noFill/>
          <a:prstDash val="solid"/>
          <a:miter lim="800000"/>
          <a:headEnd/>
          <a:tailEnd/>
        </a:ln>
      </a:spPr>
      <a:bodyPr lIns="36000" tIns="46800" rIns="36000" bIns="46800" rtlCol="0" anchor="ctr"/>
      <a:lstStyle>
        <a:defPPr marL="30848" indent="-30848" algn="ctr" defTabSz="323058" eaLnBrk="0" latinLnBrk="0" hangingPunct="0">
          <a:buClr>
            <a:srgbClr val="000000"/>
          </a:buClr>
          <a:defRPr sz="1000" b="1" kern="0" dirty="0" smtClean="0">
            <a:solidFill>
              <a:srgbClr val="000000"/>
            </a:solidFill>
            <a:latin typeface="+mj-lt"/>
            <a:ea typeface="+mj-ea"/>
          </a:defRPr>
        </a:defPPr>
      </a:lstStyle>
    </a:spDef>
  </a:objectDefaults>
  <a:extraClrSchemeLst/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blipFill dpi="0" rotWithShape="1">
          <a:blip xmlns:r="http://schemas.openxmlformats.org/officeDocument/2006/relationships" r:embed="rId1" cstate="print"/>
          <a:srcRect/>
          <a:stretch>
            <a:fillRect/>
          </a:stretch>
        </a:blipFill>
        <a:ln>
          <a:noFill/>
        </a:ln>
        <a:effectLst/>
        <a:extLst/>
      </a:spPr>
      <a:bodyPr wrap="none" lIns="0" tIns="0" rIns="0" bIns="0" anchor="ctr">
        <a:scene3d>
          <a:camera prst="orthographicFront"/>
          <a:lightRig rig="threePt" dir="t"/>
        </a:scene3d>
        <a:sp3d>
          <a:bevelT w="0" h="38100"/>
        </a:sp3d>
      </a:bodyPr>
      <a:lstStyle>
        <a:defPPr algn="ctr" defTabSz="914400" latinLnBrk="0">
          <a:buClr>
            <a:srgbClr val="969696"/>
          </a:buClr>
          <a:defRPr sz="1400" b="1" spc="-50" dirty="0" smtClean="0">
            <a:solidFill>
              <a:srgbClr val="FCD90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defRPr>
        </a:defPPr>
      </a:lstStyle>
    </a:spDef>
  </a:objectDefaults>
  <a:extraClrSchemeLst/>
</a:theme>
</file>

<file path=ppt/theme/theme7.xml><?xml version="1.0" encoding="utf-8"?>
<a:theme xmlns:a="http://schemas.openxmlformats.org/drawingml/2006/main" name="1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blipFill dpi="0" rotWithShape="1">
          <a:blip xmlns:r="http://schemas.openxmlformats.org/officeDocument/2006/relationships" r:embed="rId1" cstate="print"/>
          <a:srcRect/>
          <a:stretch>
            <a:fillRect/>
          </a:stretch>
        </a:blipFill>
        <a:ln>
          <a:noFill/>
        </a:ln>
        <a:effectLst/>
        <a:extLst/>
      </a:spPr>
      <a:bodyPr wrap="none" lIns="0" tIns="0" rIns="0" bIns="0" anchor="ctr">
        <a:scene3d>
          <a:camera prst="orthographicFront"/>
          <a:lightRig rig="threePt" dir="t"/>
        </a:scene3d>
        <a:sp3d>
          <a:bevelT w="0" h="38100"/>
        </a:sp3d>
      </a:bodyPr>
      <a:lstStyle>
        <a:defPPr algn="ctr" defTabSz="914400" latinLnBrk="0">
          <a:buClr>
            <a:srgbClr val="969696"/>
          </a:buClr>
          <a:defRPr sz="1400" b="1" spc="-50" dirty="0" smtClean="0">
            <a:solidFill>
              <a:srgbClr val="FCD90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defRPr>
        </a:defPPr>
      </a:lstStyle>
    </a:spDef>
  </a:objectDefaults>
  <a:extraClrSchemeLst/>
</a:theme>
</file>

<file path=ppt/theme/theme9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blipFill dpi="0" rotWithShape="1">
          <a:blip xmlns:r="http://schemas.openxmlformats.org/officeDocument/2006/relationships" r:embed="rId1" cstate="print"/>
          <a:srcRect/>
          <a:stretch>
            <a:fillRect/>
          </a:stretch>
        </a:blipFill>
        <a:ln>
          <a:noFill/>
        </a:ln>
        <a:effectLst/>
        <a:extLst/>
      </a:spPr>
      <a:bodyPr wrap="none" lIns="0" tIns="0" rIns="0" bIns="0" anchor="ctr">
        <a:scene3d>
          <a:camera prst="orthographicFront"/>
          <a:lightRig rig="threePt" dir="t"/>
        </a:scene3d>
        <a:sp3d>
          <a:bevelT w="0" h="38100"/>
        </a:sp3d>
      </a:bodyPr>
      <a:lstStyle>
        <a:defPPr algn="ctr" defTabSz="914400" latinLnBrk="0">
          <a:buClr>
            <a:srgbClr val="969696"/>
          </a:buClr>
          <a:defRPr sz="1400" b="1" spc="-50" dirty="0" smtClean="0">
            <a:solidFill>
              <a:srgbClr val="FCD90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defRPr>
        </a:defPPr>
      </a:lst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27976</TotalTime>
  <Words>8794</Words>
  <Application>Microsoft Office PowerPoint</Application>
  <PresentationFormat>화면 슬라이드 쇼(4:3)</PresentationFormat>
  <Paragraphs>2833</Paragraphs>
  <Slides>42</Slides>
  <Notes>13</Notes>
  <HiddenSlides>0</HiddenSlides>
  <MMClips>0</MMClips>
  <ScaleCrop>false</ScaleCrop>
  <HeadingPairs>
    <vt:vector size="6" baseType="variant">
      <vt:variant>
        <vt:lpstr>테마</vt:lpstr>
      </vt:variant>
      <vt:variant>
        <vt:i4>10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42</vt:i4>
      </vt:variant>
    </vt:vector>
  </HeadingPairs>
  <TitlesOfParts>
    <vt:vector size="53" baseType="lpstr">
      <vt:lpstr>1_blank</vt:lpstr>
      <vt:lpstr>2_blank</vt:lpstr>
      <vt:lpstr>3_blank</vt:lpstr>
      <vt:lpstr>4_blank</vt:lpstr>
      <vt:lpstr>2_디자인 사용자 지정</vt:lpstr>
      <vt:lpstr>Office 테마</vt:lpstr>
      <vt:lpstr>1_디자인 사용자 지정</vt:lpstr>
      <vt:lpstr>2_Office 테마</vt:lpstr>
      <vt:lpstr>1_Office 테마</vt:lpstr>
      <vt:lpstr>3_Office 테마</vt:lpstr>
      <vt:lpstr>워크시트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secl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user</dc:creator>
  <cp:lastModifiedBy>Global No.1</cp:lastModifiedBy>
  <cp:revision>2348</cp:revision>
  <cp:lastPrinted>2025-10-24T04:56:21Z</cp:lastPrinted>
  <dcterms:created xsi:type="dcterms:W3CDTF">2010-01-11T01:27:14Z</dcterms:created>
  <dcterms:modified xsi:type="dcterms:W3CDTF">2026-03-25T04:44:57Z</dcterms:modified>
</cp:coreProperties>
</file>